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handoutMasterIdLst>
    <p:handoutMasterId r:id="rId42"/>
  </p:handoutMasterIdLst>
  <p:sldIdLst>
    <p:sldId id="256" r:id="rId2"/>
    <p:sldId id="257" r:id="rId3"/>
    <p:sldId id="395" r:id="rId4"/>
    <p:sldId id="396" r:id="rId5"/>
    <p:sldId id="397" r:id="rId6"/>
    <p:sldId id="398" r:id="rId7"/>
    <p:sldId id="399" r:id="rId8"/>
    <p:sldId id="400" r:id="rId9"/>
    <p:sldId id="401" r:id="rId10"/>
    <p:sldId id="402" r:id="rId11"/>
    <p:sldId id="476" r:id="rId12"/>
    <p:sldId id="477" r:id="rId13"/>
    <p:sldId id="258" r:id="rId14"/>
    <p:sldId id="259" r:id="rId15"/>
    <p:sldId id="468" r:id="rId16"/>
    <p:sldId id="316" r:id="rId17"/>
    <p:sldId id="469" r:id="rId18"/>
    <p:sldId id="280" r:id="rId19"/>
    <p:sldId id="479" r:id="rId20"/>
    <p:sldId id="478" r:id="rId21"/>
    <p:sldId id="470" r:id="rId22"/>
    <p:sldId id="481" r:id="rId23"/>
    <p:sldId id="411" r:id="rId24"/>
    <p:sldId id="412" r:id="rId25"/>
    <p:sldId id="413" r:id="rId26"/>
    <p:sldId id="414" r:id="rId27"/>
    <p:sldId id="415" r:id="rId28"/>
    <p:sldId id="416" r:id="rId29"/>
    <p:sldId id="417" r:id="rId30"/>
    <p:sldId id="418" r:id="rId31"/>
    <p:sldId id="419" r:id="rId32"/>
    <p:sldId id="420" r:id="rId33"/>
    <p:sldId id="421" r:id="rId34"/>
    <p:sldId id="422" r:id="rId35"/>
    <p:sldId id="423" r:id="rId36"/>
    <p:sldId id="317" r:id="rId37"/>
    <p:sldId id="480" r:id="rId38"/>
    <p:sldId id="482" r:id="rId39"/>
    <p:sldId id="260" r:id="rId40"/>
    <p:sldId id="261" r:id="rId41"/>
  </p:sldIdLst>
  <p:sldSz cx="9144000" cy="6858000" type="screen4x3"/>
  <p:notesSz cx="6858000" cy="9117013"/>
  <p:defaultTextStyle>
    <a:defPPr>
      <a:defRPr lang="es-E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C3300"/>
    <a:srgbClr val="66FF33"/>
    <a:srgbClr val="FFCC00"/>
    <a:srgbClr val="FFFF00"/>
    <a:srgbClr val="003399"/>
    <a:srgbClr val="9966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488" autoAdjust="0"/>
    <p:restoredTop sz="94660" autoAdjust="0"/>
  </p:normalViewPr>
  <p:slideViewPr>
    <p:cSldViewPr>
      <p:cViewPr>
        <p:scale>
          <a:sx n="70" d="100"/>
          <a:sy n="70" d="100"/>
        </p:scale>
        <p:origin x="-129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74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s-ES"/>
          </a:p>
        </p:txBody>
      </p:sp>
      <p:sp>
        <p:nvSpPr>
          <p:cNvPr id="229379" name="Rectangle 3"/>
          <p:cNvSpPr>
            <a:spLocks noGrp="1" noChangeArrowheads="1"/>
          </p:cNvSpPr>
          <p:nvPr>
            <p:ph type="dt" sz="quarter" idx="1"/>
          </p:nvPr>
        </p:nvSpPr>
        <p:spPr bwMode="auto">
          <a:xfrm>
            <a:off x="3884613"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s-ES"/>
          </a:p>
        </p:txBody>
      </p:sp>
      <p:sp>
        <p:nvSpPr>
          <p:cNvPr id="229380" name="Rectangle 4"/>
          <p:cNvSpPr>
            <a:spLocks noGrp="1" noChangeArrowheads="1"/>
          </p:cNvSpPr>
          <p:nvPr>
            <p:ph type="ftr" sz="quarter" idx="2"/>
          </p:nvPr>
        </p:nvSpPr>
        <p:spPr bwMode="auto">
          <a:xfrm>
            <a:off x="0"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s-ES"/>
          </a:p>
        </p:txBody>
      </p:sp>
      <p:sp>
        <p:nvSpPr>
          <p:cNvPr id="229381" name="Rectangle 5"/>
          <p:cNvSpPr>
            <a:spLocks noGrp="1" noChangeArrowheads="1"/>
          </p:cNvSpPr>
          <p:nvPr>
            <p:ph type="sldNum" sz="quarter" idx="3"/>
          </p:nvPr>
        </p:nvSpPr>
        <p:spPr bwMode="auto">
          <a:xfrm>
            <a:off x="3884613"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B0AADACC-2FA0-4801-8019-3677D10F4FB6}" type="slidenum">
              <a:rPr lang="es-ES"/>
              <a:pPr>
                <a:defRPr/>
              </a:pPr>
              <a:t>‹Nº›</a:t>
            </a:fld>
            <a:endParaRPr lang="es-E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s-CO"/>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s-CO"/>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s-CO"/>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s-CO"/>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s-CO"/>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s-CO"/>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s-CO"/>
            </a:p>
          </p:txBody>
        </p:sp>
      </p:grpSp>
      <p:sp>
        <p:nvSpPr>
          <p:cNvPr id="208907" name="Rectangle 11"/>
          <p:cNvSpPr>
            <a:spLocks noGrp="1" noChangeArrowheads="1"/>
          </p:cNvSpPr>
          <p:nvPr>
            <p:ph type="ctrTitle" sz="quarter"/>
          </p:nvPr>
        </p:nvSpPr>
        <p:spPr>
          <a:xfrm>
            <a:off x="685800" y="1736725"/>
            <a:ext cx="7772400" cy="1920875"/>
          </a:xfrm>
        </p:spPr>
        <p:txBody>
          <a:bodyPr/>
          <a:lstStyle>
            <a:lvl1pPr>
              <a:defRPr sz="6000"/>
            </a:lvl1pPr>
          </a:lstStyle>
          <a:p>
            <a:r>
              <a:rPr lang="es-ES"/>
              <a:t>Haga clic para cambiar el estilo de título	</a:t>
            </a:r>
          </a:p>
        </p:txBody>
      </p:sp>
      <p:sp>
        <p:nvSpPr>
          <p:cNvPr id="20890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s-E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s-E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1B7CB8F5-EFEF-45D8-AE66-153106F78317}"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2"/>
          <p:cNvSpPr>
            <a:spLocks noGrp="1" noChangeArrowheads="1"/>
          </p:cNvSpPr>
          <p:nvPr>
            <p:ph type="dt" sz="half"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7DAD2FFE-75FD-4B6F-9A2E-A2F030D1FF1B}" type="slidenum">
              <a:rPr lang="es-ES"/>
              <a:pPr>
                <a:defRPr/>
              </a:pPr>
              <a:t>‹Nº›</a:t>
            </a:fld>
            <a:endParaRPr lang="es-ES"/>
          </a:p>
        </p:txBody>
      </p:sp>
      <p:sp>
        <p:nvSpPr>
          <p:cNvPr id="6" name="Rectangle 14"/>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2"/>
          <p:cNvSpPr>
            <a:spLocks noGrp="1" noChangeArrowheads="1"/>
          </p:cNvSpPr>
          <p:nvPr>
            <p:ph type="dt" sz="half"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27561B87-96D0-472B-8B41-72349C0DF134}" type="slidenum">
              <a:rPr lang="es-ES"/>
              <a:pPr>
                <a:defRPr/>
              </a:pPr>
              <a:t>‹Nº›</a:t>
            </a:fld>
            <a:endParaRPr lang="es-ES"/>
          </a:p>
        </p:txBody>
      </p:sp>
      <p:sp>
        <p:nvSpPr>
          <p:cNvPr id="6" name="Rectangle 14"/>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2"/>
          <p:cNvSpPr>
            <a:spLocks noGrp="1" noChangeArrowheads="1"/>
          </p:cNvSpPr>
          <p:nvPr>
            <p:ph type="dt" sz="half"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9EB32EB5-23CE-4760-B9AB-EE71E0A81ACA}" type="slidenum">
              <a:rPr lang="es-ES"/>
              <a:pPr>
                <a:defRPr/>
              </a:pPr>
              <a:t>‹Nº›</a:t>
            </a:fld>
            <a:endParaRPr lang="es-ES"/>
          </a:p>
        </p:txBody>
      </p:sp>
      <p:sp>
        <p:nvSpPr>
          <p:cNvPr id="6" name="Rectangle 14"/>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2"/>
          <p:cNvSpPr>
            <a:spLocks noGrp="1" noChangeArrowheads="1"/>
          </p:cNvSpPr>
          <p:nvPr>
            <p:ph type="dt" sz="half"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7F2F5D71-19EC-4B5A-912D-82D4B8C6C255}" type="slidenum">
              <a:rPr lang="es-ES"/>
              <a:pPr>
                <a:defRPr/>
              </a:pPr>
              <a:t>‹Nº›</a:t>
            </a:fld>
            <a:endParaRPr lang="es-ES"/>
          </a:p>
        </p:txBody>
      </p:sp>
      <p:sp>
        <p:nvSpPr>
          <p:cNvPr id="6" name="Rectangle 14"/>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2"/>
          <p:cNvSpPr>
            <a:spLocks noGrp="1" noChangeArrowheads="1"/>
          </p:cNvSpPr>
          <p:nvPr>
            <p:ph type="dt" sz="half"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C84F790D-4E01-4BF8-BAC7-53536482AA2C}" type="slidenum">
              <a:rPr lang="es-ES"/>
              <a:pPr>
                <a:defRPr/>
              </a:pPr>
              <a:t>‹Nº›</a:t>
            </a:fld>
            <a:endParaRPr lang="es-ES"/>
          </a:p>
        </p:txBody>
      </p:sp>
      <p:sp>
        <p:nvSpPr>
          <p:cNvPr id="7" name="Rectangle 14"/>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2"/>
          <p:cNvSpPr>
            <a:spLocks noGrp="1" noChangeArrowheads="1"/>
          </p:cNvSpPr>
          <p:nvPr>
            <p:ph type="dt" sz="half" idx="10"/>
          </p:nvPr>
        </p:nvSpPr>
        <p:spPr>
          <a:ln/>
        </p:spPr>
        <p:txBody>
          <a:bodyPr/>
          <a:lstStyle>
            <a:lvl1pPr>
              <a:defRPr/>
            </a:lvl1pPr>
          </a:lstStyle>
          <a:p>
            <a:pPr>
              <a:defRPr/>
            </a:pPr>
            <a:endParaRPr lang="es-ES"/>
          </a:p>
        </p:txBody>
      </p:sp>
      <p:sp>
        <p:nvSpPr>
          <p:cNvPr id="8" name="Rectangle 3"/>
          <p:cNvSpPr>
            <a:spLocks noGrp="1" noChangeArrowheads="1"/>
          </p:cNvSpPr>
          <p:nvPr>
            <p:ph type="sldNum" sz="quarter" idx="11"/>
          </p:nvPr>
        </p:nvSpPr>
        <p:spPr>
          <a:ln/>
        </p:spPr>
        <p:txBody>
          <a:bodyPr/>
          <a:lstStyle>
            <a:lvl1pPr>
              <a:defRPr/>
            </a:lvl1pPr>
          </a:lstStyle>
          <a:p>
            <a:pPr>
              <a:defRPr/>
            </a:pPr>
            <a:fld id="{812D8E5B-73E1-49CC-B414-7EC03635E4A1}" type="slidenum">
              <a:rPr lang="es-ES"/>
              <a:pPr>
                <a:defRPr/>
              </a:pPr>
              <a:t>‹Nº›</a:t>
            </a:fld>
            <a:endParaRPr lang="es-ES"/>
          </a:p>
        </p:txBody>
      </p:sp>
      <p:sp>
        <p:nvSpPr>
          <p:cNvPr id="9" name="Rectangle 14"/>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Rectangle 2"/>
          <p:cNvSpPr>
            <a:spLocks noGrp="1" noChangeArrowheads="1"/>
          </p:cNvSpPr>
          <p:nvPr>
            <p:ph type="dt" sz="half" idx="10"/>
          </p:nvPr>
        </p:nvSpPr>
        <p:spPr>
          <a:ln/>
        </p:spPr>
        <p:txBody>
          <a:bodyPr/>
          <a:lstStyle>
            <a:lvl1pPr>
              <a:defRPr/>
            </a:lvl1pPr>
          </a:lstStyle>
          <a:p>
            <a:pPr>
              <a:defRPr/>
            </a:pPr>
            <a:endParaRPr lang="es-ES"/>
          </a:p>
        </p:txBody>
      </p:sp>
      <p:sp>
        <p:nvSpPr>
          <p:cNvPr id="4" name="Rectangle 3"/>
          <p:cNvSpPr>
            <a:spLocks noGrp="1" noChangeArrowheads="1"/>
          </p:cNvSpPr>
          <p:nvPr>
            <p:ph type="sldNum" sz="quarter" idx="11"/>
          </p:nvPr>
        </p:nvSpPr>
        <p:spPr>
          <a:ln/>
        </p:spPr>
        <p:txBody>
          <a:bodyPr/>
          <a:lstStyle>
            <a:lvl1pPr>
              <a:defRPr/>
            </a:lvl1pPr>
          </a:lstStyle>
          <a:p>
            <a:pPr>
              <a:defRPr/>
            </a:pPr>
            <a:fld id="{321B2C28-5C05-4004-B76B-1360261D748C}" type="slidenum">
              <a:rPr lang="es-ES"/>
              <a:pPr>
                <a:defRPr/>
              </a:pPr>
              <a:t>‹Nº›</a:t>
            </a:fld>
            <a:endParaRPr lang="es-ES"/>
          </a:p>
        </p:txBody>
      </p:sp>
      <p:sp>
        <p:nvSpPr>
          <p:cNvPr id="5" name="Rectangle 14"/>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s-ES"/>
          </a:p>
        </p:txBody>
      </p:sp>
      <p:sp>
        <p:nvSpPr>
          <p:cNvPr id="3" name="Rectangle 3"/>
          <p:cNvSpPr>
            <a:spLocks noGrp="1" noChangeArrowheads="1"/>
          </p:cNvSpPr>
          <p:nvPr>
            <p:ph type="sldNum" sz="quarter" idx="11"/>
          </p:nvPr>
        </p:nvSpPr>
        <p:spPr>
          <a:ln/>
        </p:spPr>
        <p:txBody>
          <a:bodyPr/>
          <a:lstStyle>
            <a:lvl1pPr>
              <a:defRPr/>
            </a:lvl1pPr>
          </a:lstStyle>
          <a:p>
            <a:pPr>
              <a:defRPr/>
            </a:pPr>
            <a:fld id="{AFCB7F35-3243-4676-B75B-21E2C3AB172B}" type="slidenum">
              <a:rPr lang="es-ES"/>
              <a:pPr>
                <a:defRPr/>
              </a:pPr>
              <a:t>‹Nº›</a:t>
            </a:fld>
            <a:endParaRPr lang="es-ES"/>
          </a:p>
        </p:txBody>
      </p:sp>
      <p:sp>
        <p:nvSpPr>
          <p:cNvPr id="4" name="Rectangle 14"/>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dt" sz="half"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F36E8E0F-D01F-4EFB-B811-BCE855CA7E21}" type="slidenum">
              <a:rPr lang="es-ES"/>
              <a:pPr>
                <a:defRPr/>
              </a:pPr>
              <a:t>‹Nº›</a:t>
            </a:fld>
            <a:endParaRPr lang="es-ES"/>
          </a:p>
        </p:txBody>
      </p:sp>
      <p:sp>
        <p:nvSpPr>
          <p:cNvPr id="7" name="Rectangle 14"/>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dt" sz="half"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263136AD-F09E-4DE5-8FF4-6449C1B67930}" type="slidenum">
              <a:rPr lang="es-ES"/>
              <a:pPr>
                <a:defRPr/>
              </a:pPr>
              <a:t>‹Nº›</a:t>
            </a:fld>
            <a:endParaRPr lang="es-ES"/>
          </a:p>
        </p:txBody>
      </p:sp>
      <p:sp>
        <p:nvSpPr>
          <p:cNvPr id="7" name="Rectangle 14"/>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s-ES"/>
          </a:p>
        </p:txBody>
      </p:sp>
      <p:sp>
        <p:nvSpPr>
          <p:cNvPr id="20787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7C93BC46-1451-47FA-8600-C30DA95FE85E}" type="slidenum">
              <a:rPr lang="es-ES"/>
              <a:pPr>
                <a:defRPr/>
              </a:pPr>
              <a:t>‹Nº›</a:t>
            </a:fld>
            <a:endParaRPr lang="es-ES"/>
          </a:p>
        </p:txBody>
      </p:sp>
      <p:grpSp>
        <p:nvGrpSpPr>
          <p:cNvPr id="4100" name="Group 4"/>
          <p:cNvGrpSpPr>
            <a:grpSpLocks/>
          </p:cNvGrpSpPr>
          <p:nvPr/>
        </p:nvGrpSpPr>
        <p:grpSpPr bwMode="auto">
          <a:xfrm>
            <a:off x="0" y="0"/>
            <a:ext cx="9140825" cy="6850063"/>
            <a:chOff x="0" y="0"/>
            <a:chExt cx="5758" cy="4315"/>
          </a:xfrm>
        </p:grpSpPr>
        <p:grpSp>
          <p:nvGrpSpPr>
            <p:cNvPr id="4104" name="Group 5"/>
            <p:cNvGrpSpPr>
              <a:grpSpLocks/>
            </p:cNvGrpSpPr>
            <p:nvPr userDrawn="1"/>
          </p:nvGrpSpPr>
          <p:grpSpPr bwMode="auto">
            <a:xfrm>
              <a:off x="1728" y="2230"/>
              <a:ext cx="4027" cy="2085"/>
              <a:chOff x="1728" y="2230"/>
              <a:chExt cx="4027" cy="2085"/>
            </a:xfrm>
          </p:grpSpPr>
          <p:sp>
            <p:nvSpPr>
              <p:cNvPr id="20787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s-CO"/>
              </a:p>
            </p:txBody>
          </p:sp>
          <p:sp>
            <p:nvSpPr>
              <p:cNvPr id="20787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s-CO"/>
              </a:p>
            </p:txBody>
          </p:sp>
          <p:sp>
            <p:nvSpPr>
              <p:cNvPr id="20788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s-CO"/>
              </a:p>
            </p:txBody>
          </p:sp>
          <p:sp>
            <p:nvSpPr>
              <p:cNvPr id="20788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s-CO"/>
              </a:p>
            </p:txBody>
          </p:sp>
          <p:sp>
            <p:nvSpPr>
              <p:cNvPr id="20788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s-CO"/>
              </a:p>
            </p:txBody>
          </p:sp>
        </p:grpSp>
        <p:sp>
          <p:nvSpPr>
            <p:cNvPr id="20788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s-CO"/>
            </a:p>
          </p:txBody>
        </p:sp>
        <p:sp>
          <p:nvSpPr>
            <p:cNvPr id="207884"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s-CO"/>
            </a:p>
          </p:txBody>
        </p:sp>
      </p:grpSp>
      <p:sp>
        <p:nvSpPr>
          <p:cNvPr id="20788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0788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pitchFamily="34" charset="0"/>
              </a:defRPr>
            </a:lvl1pPr>
          </a:lstStyle>
          <a:p>
            <a:pPr>
              <a:defRPr/>
            </a:pPr>
            <a:endParaRPr lang="es-ES"/>
          </a:p>
        </p:txBody>
      </p:sp>
      <p:sp>
        <p:nvSpPr>
          <p:cNvPr id="20788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Tree>
  </p:cSld>
  <p:clrMap bg1="dk2" tx1="lt1" bg2="dk1" tx2="lt2" accent1="accent1" accent2="accent2" accent3="accent3" accent4="accent4" accent5="accent5" accent6="accent6" hlink="hlink" folHlink="folHlink"/>
  <p:sldLayoutIdLst>
    <p:sldLayoutId id="2147483989"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jpeg"/><Relationship Id="rId9"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33.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5084763"/>
            <a:ext cx="9144000" cy="1809750"/>
          </a:xfrm>
          <a:prstGeom prst="rect">
            <a:avLst/>
          </a:prstGeom>
          <a:noFill/>
          <a:ln w="9525">
            <a:noFill/>
            <a:miter lim="800000"/>
            <a:headEnd/>
            <a:tailEnd/>
          </a:ln>
          <a:effectLst/>
        </p:spPr>
        <p:txBody>
          <a:bodyPr>
            <a:spAutoFit/>
          </a:bodyPr>
          <a:lstStyle/>
          <a:p>
            <a:pPr algn="ctr">
              <a:spcBef>
                <a:spcPct val="50000"/>
              </a:spcBef>
              <a:defRPr/>
            </a:pPr>
            <a:r>
              <a:rPr lang="es-ES_tradnl" sz="2400"/>
              <a:t>	</a:t>
            </a:r>
            <a:r>
              <a:rPr lang="es-ES_tradnl" sz="2400">
                <a:solidFill>
                  <a:srgbClr val="FF9900"/>
                </a:solidFill>
                <a:effectLst>
                  <a:outerShdw blurRad="38100" dist="38100" dir="2700000" algn="tl">
                    <a:srgbClr val="000000"/>
                  </a:outerShdw>
                </a:effectLst>
              </a:rPr>
              <a:t>GEOLOGÍA ESTRUCTURAL</a:t>
            </a:r>
          </a:p>
          <a:p>
            <a:pPr algn="ctr">
              <a:spcBef>
                <a:spcPct val="50000"/>
              </a:spcBef>
              <a:defRPr/>
            </a:pPr>
            <a:endParaRPr lang="es-ES_tradnl" sz="2400">
              <a:solidFill>
                <a:srgbClr val="FF9900"/>
              </a:solidFill>
              <a:effectLst>
                <a:outerShdw blurRad="38100" dist="38100" dir="2700000" algn="tl">
                  <a:srgbClr val="000000"/>
                </a:outerShdw>
              </a:effectLst>
            </a:endParaRPr>
          </a:p>
          <a:p>
            <a:pPr algn="r">
              <a:lnSpc>
                <a:spcPct val="40000"/>
              </a:lnSpc>
              <a:spcBef>
                <a:spcPct val="50000"/>
              </a:spcBef>
              <a:defRPr/>
            </a:pPr>
            <a:r>
              <a:rPr lang="es-ES_tradnl" sz="2000">
                <a:solidFill>
                  <a:srgbClr val="FF9900"/>
                </a:solidFill>
                <a:effectLst>
                  <a:outerShdw blurRad="38100" dist="38100" dir="2700000" algn="tl">
                    <a:srgbClr val="000000"/>
                  </a:outerShdw>
                </a:effectLst>
              </a:rPr>
              <a:t>   Profesor: Elías Rojas</a:t>
            </a:r>
          </a:p>
          <a:p>
            <a:pPr algn="r">
              <a:lnSpc>
                <a:spcPct val="40000"/>
              </a:lnSpc>
              <a:spcBef>
                <a:spcPct val="50000"/>
              </a:spcBef>
              <a:defRPr/>
            </a:pPr>
            <a:r>
              <a:rPr lang="es-ES_tradnl" sz="2000">
                <a:solidFill>
                  <a:srgbClr val="FF9900"/>
                </a:solidFill>
                <a:effectLst>
                  <a:outerShdw blurRad="38100" dist="38100" dir="2700000" algn="tl">
                    <a:srgbClr val="000000"/>
                  </a:outerShdw>
                </a:effectLst>
              </a:rPr>
              <a:t>                 </a:t>
            </a:r>
            <a:r>
              <a:rPr lang="es-ES_tradnl" sz="1400">
                <a:solidFill>
                  <a:schemeClr val="tx2"/>
                </a:solidFill>
                <a:effectLst>
                  <a:outerShdw blurRad="38100" dist="38100" dir="2700000" algn="tl">
                    <a:srgbClr val="000000"/>
                  </a:outerShdw>
                </a:effectLst>
              </a:rPr>
              <a:t>Geólogo  UIS</a:t>
            </a:r>
          </a:p>
          <a:p>
            <a:pPr algn="r">
              <a:lnSpc>
                <a:spcPct val="70000"/>
              </a:lnSpc>
              <a:spcBef>
                <a:spcPct val="50000"/>
              </a:spcBef>
              <a:defRPr/>
            </a:pPr>
            <a:endParaRPr lang="es-ES" sz="1400">
              <a:solidFill>
                <a:schemeClr val="tx2"/>
              </a:solidFill>
              <a:effectLst>
                <a:outerShdw blurRad="38100" dist="38100" dir="2700000" algn="tl">
                  <a:srgbClr val="000000"/>
                </a:outerShdw>
              </a:effectLst>
            </a:endParaRPr>
          </a:p>
        </p:txBody>
      </p:sp>
      <p:pic>
        <p:nvPicPr>
          <p:cNvPr id="6147" name="Picture 1033"/>
          <p:cNvPicPr>
            <a:picLocks noChangeAspect="1" noChangeArrowheads="1"/>
          </p:cNvPicPr>
          <p:nvPr/>
        </p:nvPicPr>
        <p:blipFill>
          <a:blip r:embed="rId2"/>
          <a:srcRect/>
          <a:stretch>
            <a:fillRect/>
          </a:stretch>
        </p:blipFill>
        <p:spPr bwMode="auto">
          <a:xfrm>
            <a:off x="1258888" y="620713"/>
            <a:ext cx="6705600" cy="406717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2" descr="SECTOR0"/>
          <p:cNvPicPr>
            <a:picLocks noChangeAspect="1" noChangeArrowheads="1"/>
          </p:cNvPicPr>
          <p:nvPr/>
        </p:nvPicPr>
        <p:blipFill>
          <a:blip r:embed="rId2"/>
          <a:srcRect/>
          <a:stretch>
            <a:fillRect/>
          </a:stretch>
        </p:blipFill>
        <p:spPr bwMode="auto">
          <a:xfrm>
            <a:off x="0" y="0"/>
            <a:ext cx="6537325" cy="6858000"/>
          </a:xfrm>
          <a:prstGeom prst="rect">
            <a:avLst/>
          </a:prstGeom>
          <a:noFill/>
          <a:ln w="9525">
            <a:noFill/>
            <a:miter lim="800000"/>
            <a:headEnd/>
            <a:tailEnd/>
          </a:ln>
        </p:spPr>
      </p:pic>
      <p:pic>
        <p:nvPicPr>
          <p:cNvPr id="219139" name="Picture 3" descr="sector1"/>
          <p:cNvPicPr>
            <a:picLocks noChangeAspect="1" noChangeArrowheads="1"/>
          </p:cNvPicPr>
          <p:nvPr/>
        </p:nvPicPr>
        <p:blipFill>
          <a:blip r:embed="rId3"/>
          <a:srcRect/>
          <a:stretch>
            <a:fillRect/>
          </a:stretch>
        </p:blipFill>
        <p:spPr bwMode="auto">
          <a:xfrm>
            <a:off x="0" y="0"/>
            <a:ext cx="6537325" cy="6858000"/>
          </a:xfrm>
          <a:prstGeom prst="rect">
            <a:avLst/>
          </a:prstGeom>
          <a:noFill/>
          <a:ln w="9525">
            <a:noFill/>
            <a:miter lim="800000"/>
            <a:headEnd/>
            <a:tailEnd/>
          </a:ln>
        </p:spPr>
      </p:pic>
      <p:pic>
        <p:nvPicPr>
          <p:cNvPr id="219140" name="Picture 4" descr="sector2a"/>
          <p:cNvPicPr>
            <a:picLocks noChangeAspect="1" noChangeArrowheads="1"/>
          </p:cNvPicPr>
          <p:nvPr/>
        </p:nvPicPr>
        <p:blipFill>
          <a:blip r:embed="rId4"/>
          <a:srcRect/>
          <a:stretch>
            <a:fillRect/>
          </a:stretch>
        </p:blipFill>
        <p:spPr bwMode="auto">
          <a:xfrm>
            <a:off x="0" y="0"/>
            <a:ext cx="6537325" cy="6858000"/>
          </a:xfrm>
          <a:prstGeom prst="rect">
            <a:avLst/>
          </a:prstGeom>
          <a:noFill/>
          <a:ln w="9525">
            <a:noFill/>
            <a:miter lim="800000"/>
            <a:headEnd/>
            <a:tailEnd/>
          </a:ln>
        </p:spPr>
      </p:pic>
      <p:pic>
        <p:nvPicPr>
          <p:cNvPr id="219141" name="Picture 5" descr="sector2b"/>
          <p:cNvPicPr>
            <a:picLocks noChangeAspect="1" noChangeArrowheads="1"/>
          </p:cNvPicPr>
          <p:nvPr/>
        </p:nvPicPr>
        <p:blipFill>
          <a:blip r:embed="rId5"/>
          <a:srcRect/>
          <a:stretch>
            <a:fillRect/>
          </a:stretch>
        </p:blipFill>
        <p:spPr bwMode="auto">
          <a:xfrm>
            <a:off x="0" y="0"/>
            <a:ext cx="6538913" cy="6858000"/>
          </a:xfrm>
          <a:prstGeom prst="rect">
            <a:avLst/>
          </a:prstGeom>
          <a:noFill/>
          <a:ln w="9525">
            <a:noFill/>
            <a:miter lim="800000"/>
            <a:headEnd/>
            <a:tailEnd/>
          </a:ln>
        </p:spPr>
      </p:pic>
      <p:pic>
        <p:nvPicPr>
          <p:cNvPr id="219142" name="Picture 6" descr="sector3"/>
          <p:cNvPicPr>
            <a:picLocks noChangeAspect="1" noChangeArrowheads="1"/>
          </p:cNvPicPr>
          <p:nvPr/>
        </p:nvPicPr>
        <p:blipFill>
          <a:blip r:embed="rId6"/>
          <a:srcRect/>
          <a:stretch>
            <a:fillRect/>
          </a:stretch>
        </p:blipFill>
        <p:spPr bwMode="auto">
          <a:xfrm>
            <a:off x="0" y="0"/>
            <a:ext cx="6538913" cy="6858000"/>
          </a:xfrm>
          <a:prstGeom prst="rect">
            <a:avLst/>
          </a:prstGeom>
          <a:noFill/>
          <a:ln w="9525">
            <a:noFill/>
            <a:miter lim="800000"/>
            <a:headEnd/>
            <a:tailEnd/>
          </a:ln>
        </p:spPr>
      </p:pic>
      <p:pic>
        <p:nvPicPr>
          <p:cNvPr id="219143" name="Picture 7" descr="sector5"/>
          <p:cNvPicPr>
            <a:picLocks noChangeAspect="1" noChangeArrowheads="1"/>
          </p:cNvPicPr>
          <p:nvPr/>
        </p:nvPicPr>
        <p:blipFill>
          <a:blip r:embed="rId7"/>
          <a:srcRect/>
          <a:stretch>
            <a:fillRect/>
          </a:stretch>
        </p:blipFill>
        <p:spPr bwMode="auto">
          <a:xfrm>
            <a:off x="0" y="0"/>
            <a:ext cx="6537325" cy="6858000"/>
          </a:xfrm>
          <a:prstGeom prst="rect">
            <a:avLst/>
          </a:prstGeom>
          <a:noFill/>
          <a:ln w="9525">
            <a:noFill/>
            <a:miter lim="800000"/>
            <a:headEnd/>
            <a:tailEnd/>
          </a:ln>
        </p:spPr>
      </p:pic>
      <p:pic>
        <p:nvPicPr>
          <p:cNvPr id="219144" name="Picture 8" descr="sector6"/>
          <p:cNvPicPr>
            <a:picLocks noChangeAspect="1" noChangeArrowheads="1"/>
          </p:cNvPicPr>
          <p:nvPr/>
        </p:nvPicPr>
        <p:blipFill>
          <a:blip r:embed="rId8"/>
          <a:srcRect/>
          <a:stretch>
            <a:fillRect/>
          </a:stretch>
        </p:blipFill>
        <p:spPr bwMode="auto">
          <a:xfrm>
            <a:off x="0" y="0"/>
            <a:ext cx="6537325" cy="6858000"/>
          </a:xfrm>
          <a:prstGeom prst="rect">
            <a:avLst/>
          </a:prstGeom>
          <a:noFill/>
          <a:ln w="9525">
            <a:noFill/>
            <a:miter lim="800000"/>
            <a:headEnd/>
            <a:tailEnd/>
          </a:ln>
        </p:spPr>
      </p:pic>
      <p:sp>
        <p:nvSpPr>
          <p:cNvPr id="219145" name="Text Box 9"/>
          <p:cNvSpPr txBox="1">
            <a:spLocks noChangeArrowheads="1"/>
          </p:cNvSpPr>
          <p:nvPr/>
        </p:nvSpPr>
        <p:spPr bwMode="auto">
          <a:xfrm rot="-5400000">
            <a:off x="846932" y="1608931"/>
            <a:ext cx="1479550" cy="366713"/>
          </a:xfrm>
          <a:prstGeom prst="rect">
            <a:avLst/>
          </a:prstGeom>
          <a:noFill/>
          <a:ln w="9525">
            <a:noFill/>
            <a:miter lim="800000"/>
            <a:headEnd/>
            <a:tailEnd/>
          </a:ln>
        </p:spPr>
        <p:txBody>
          <a:bodyPr wrap="none">
            <a:spAutoFit/>
          </a:bodyPr>
          <a:lstStyle/>
          <a:p>
            <a:r>
              <a:rPr lang="es-ES_tradnl" b="1">
                <a:solidFill>
                  <a:srgbClr val="000000"/>
                </a:solidFill>
                <a:latin typeface="Arial" pitchFamily="34" charset="0"/>
              </a:rPr>
              <a:t>LITOSFERA</a:t>
            </a:r>
            <a:endParaRPr lang="es-ES" b="1">
              <a:solidFill>
                <a:srgbClr val="000000"/>
              </a:solidFill>
              <a:latin typeface="Arial" pitchFamily="34" charset="0"/>
            </a:endParaRPr>
          </a:p>
        </p:txBody>
      </p:sp>
      <p:sp>
        <p:nvSpPr>
          <p:cNvPr id="219146" name="Text Box 10"/>
          <p:cNvSpPr txBox="1">
            <a:spLocks noChangeArrowheads="1"/>
          </p:cNvSpPr>
          <p:nvPr/>
        </p:nvSpPr>
        <p:spPr bwMode="auto">
          <a:xfrm rot="-5400000">
            <a:off x="1491457" y="2837656"/>
            <a:ext cx="1631950" cy="366713"/>
          </a:xfrm>
          <a:prstGeom prst="rect">
            <a:avLst/>
          </a:prstGeom>
          <a:noFill/>
          <a:ln w="9525">
            <a:noFill/>
            <a:miter lim="800000"/>
            <a:headEnd/>
            <a:tailEnd/>
          </a:ln>
        </p:spPr>
        <p:txBody>
          <a:bodyPr wrap="none">
            <a:spAutoFit/>
          </a:bodyPr>
          <a:lstStyle/>
          <a:p>
            <a:r>
              <a:rPr lang="es-ES_tradnl" b="1">
                <a:solidFill>
                  <a:srgbClr val="000000"/>
                </a:solidFill>
                <a:latin typeface="Arial" pitchFamily="34" charset="0"/>
              </a:rPr>
              <a:t>MESOSFERA</a:t>
            </a:r>
            <a:endParaRPr lang="es-ES" b="1">
              <a:solidFill>
                <a:srgbClr val="000000"/>
              </a:solidFill>
              <a:latin typeface="Arial" pitchFamily="34" charset="0"/>
            </a:endParaRPr>
          </a:p>
        </p:txBody>
      </p:sp>
      <p:sp>
        <p:nvSpPr>
          <p:cNvPr id="219147" name="Text Box 11"/>
          <p:cNvSpPr txBox="1">
            <a:spLocks noChangeArrowheads="1"/>
          </p:cNvSpPr>
          <p:nvPr/>
        </p:nvSpPr>
        <p:spPr bwMode="auto">
          <a:xfrm rot="-5400000">
            <a:off x="2499519" y="4812507"/>
            <a:ext cx="1619250" cy="366712"/>
          </a:xfrm>
          <a:prstGeom prst="rect">
            <a:avLst/>
          </a:prstGeom>
          <a:noFill/>
          <a:ln w="9525">
            <a:noFill/>
            <a:miter lim="800000"/>
            <a:headEnd/>
            <a:tailEnd/>
          </a:ln>
        </p:spPr>
        <p:txBody>
          <a:bodyPr wrap="none">
            <a:spAutoFit/>
          </a:bodyPr>
          <a:lstStyle/>
          <a:p>
            <a:r>
              <a:rPr lang="es-ES_tradnl" b="1">
                <a:solidFill>
                  <a:srgbClr val="000000"/>
                </a:solidFill>
                <a:latin typeface="Arial" pitchFamily="34" charset="0"/>
              </a:rPr>
              <a:t>ENDOSFERA</a:t>
            </a:r>
            <a:endParaRPr lang="es-ES" b="1">
              <a:solidFill>
                <a:srgbClr val="000000"/>
              </a:solidFill>
              <a:latin typeface="Arial" pitchFamily="34" charset="0"/>
            </a:endParaRPr>
          </a:p>
        </p:txBody>
      </p:sp>
      <p:sp>
        <p:nvSpPr>
          <p:cNvPr id="219148" name="Text Box 12"/>
          <p:cNvSpPr txBox="1">
            <a:spLocks noChangeArrowheads="1"/>
          </p:cNvSpPr>
          <p:nvPr/>
        </p:nvSpPr>
        <p:spPr bwMode="auto">
          <a:xfrm>
            <a:off x="5653088" y="1190625"/>
            <a:ext cx="3167062" cy="366713"/>
          </a:xfrm>
          <a:prstGeom prst="rect">
            <a:avLst/>
          </a:prstGeom>
          <a:noFill/>
          <a:ln w="9525">
            <a:noFill/>
            <a:miter lim="800000"/>
            <a:headEnd/>
            <a:tailEnd/>
          </a:ln>
        </p:spPr>
        <p:txBody>
          <a:bodyPr>
            <a:spAutoFit/>
          </a:bodyPr>
          <a:lstStyle/>
          <a:p>
            <a:pPr>
              <a:spcBef>
                <a:spcPct val="50000"/>
              </a:spcBef>
            </a:pPr>
            <a:r>
              <a:rPr lang="es-ES_tradnl" b="1">
                <a:latin typeface="Arial" pitchFamily="34" charset="0"/>
              </a:rPr>
              <a:t>CORTEZA CONTINENTAL</a:t>
            </a:r>
            <a:endParaRPr lang="es-ES" b="1">
              <a:latin typeface="Arial" pitchFamily="34" charset="0"/>
            </a:endParaRPr>
          </a:p>
        </p:txBody>
      </p:sp>
      <p:sp>
        <p:nvSpPr>
          <p:cNvPr id="219149" name="WordArt 13"/>
          <p:cNvSpPr>
            <a:spLocks noChangeArrowheads="1" noChangeShapeType="1" noTextEdit="1"/>
          </p:cNvSpPr>
          <p:nvPr/>
        </p:nvSpPr>
        <p:spPr bwMode="auto">
          <a:xfrm rot="-1344219">
            <a:off x="1808163" y="1824038"/>
            <a:ext cx="1674812" cy="409575"/>
          </a:xfrm>
          <a:prstGeom prst="rect">
            <a:avLst/>
          </a:prstGeom>
        </p:spPr>
        <p:txBody>
          <a:bodyPr spcFirstLastPara="1" wrap="none" fromWordArt="1">
            <a:prstTxWarp prst="textArchUp">
              <a:avLst>
                <a:gd name="adj" fmla="val 10800004"/>
              </a:avLst>
            </a:prstTxWarp>
          </a:bodyPr>
          <a:lstStyle/>
          <a:p>
            <a:pPr algn="ctr"/>
            <a:r>
              <a:rPr lang="es-CO" kern="10">
                <a:ln w="9525">
                  <a:solidFill>
                    <a:srgbClr val="000000"/>
                  </a:solidFill>
                  <a:round/>
                  <a:headEnd/>
                  <a:tailEnd/>
                </a:ln>
                <a:solidFill>
                  <a:srgbClr val="000000"/>
                </a:solidFill>
                <a:latin typeface="Arial"/>
                <a:cs typeface="Arial"/>
              </a:rPr>
              <a:t>ASTENOSFERA</a:t>
            </a:r>
          </a:p>
        </p:txBody>
      </p:sp>
      <p:sp>
        <p:nvSpPr>
          <p:cNvPr id="219150" name="Text Box 14"/>
          <p:cNvSpPr txBox="1">
            <a:spLocks noChangeArrowheads="1"/>
          </p:cNvSpPr>
          <p:nvPr/>
        </p:nvSpPr>
        <p:spPr bwMode="auto">
          <a:xfrm>
            <a:off x="5651500" y="1766888"/>
            <a:ext cx="2592388" cy="366712"/>
          </a:xfrm>
          <a:prstGeom prst="rect">
            <a:avLst/>
          </a:prstGeom>
          <a:noFill/>
          <a:ln w="9525">
            <a:noFill/>
            <a:miter lim="800000"/>
            <a:headEnd/>
            <a:tailEnd/>
          </a:ln>
        </p:spPr>
        <p:txBody>
          <a:bodyPr>
            <a:spAutoFit/>
          </a:bodyPr>
          <a:lstStyle/>
          <a:p>
            <a:pPr>
              <a:spcBef>
                <a:spcPct val="50000"/>
              </a:spcBef>
            </a:pPr>
            <a:r>
              <a:rPr lang="es-ES_tradnl" b="1">
                <a:latin typeface="Arial" pitchFamily="34" charset="0"/>
              </a:rPr>
              <a:t>CORTEZA OCEÁNICA</a:t>
            </a:r>
            <a:endParaRPr lang="es-ES" b="1">
              <a:latin typeface="Arial" pitchFamily="34" charset="0"/>
            </a:endParaRPr>
          </a:p>
        </p:txBody>
      </p:sp>
      <p:sp>
        <p:nvSpPr>
          <p:cNvPr id="219151" name="Text Box 15"/>
          <p:cNvSpPr txBox="1">
            <a:spLocks noChangeArrowheads="1"/>
          </p:cNvSpPr>
          <p:nvPr/>
        </p:nvSpPr>
        <p:spPr bwMode="auto">
          <a:xfrm>
            <a:off x="5364163" y="2557463"/>
            <a:ext cx="2808287" cy="366712"/>
          </a:xfrm>
          <a:prstGeom prst="rect">
            <a:avLst/>
          </a:prstGeom>
          <a:noFill/>
          <a:ln w="9525">
            <a:noFill/>
            <a:miter lim="800000"/>
            <a:headEnd/>
            <a:tailEnd/>
          </a:ln>
        </p:spPr>
        <p:txBody>
          <a:bodyPr>
            <a:spAutoFit/>
          </a:bodyPr>
          <a:lstStyle/>
          <a:p>
            <a:pPr>
              <a:spcBef>
                <a:spcPct val="50000"/>
              </a:spcBef>
            </a:pPr>
            <a:r>
              <a:rPr lang="es-ES_tradnl" b="1">
                <a:latin typeface="Arial" pitchFamily="34" charset="0"/>
              </a:rPr>
              <a:t>MANTO SUPERIOR</a:t>
            </a:r>
            <a:endParaRPr lang="es-ES" b="1">
              <a:latin typeface="Arial" pitchFamily="34" charset="0"/>
            </a:endParaRPr>
          </a:p>
        </p:txBody>
      </p:sp>
      <p:sp>
        <p:nvSpPr>
          <p:cNvPr id="219152" name="Text Box 16"/>
          <p:cNvSpPr txBox="1">
            <a:spLocks noChangeArrowheads="1"/>
          </p:cNvSpPr>
          <p:nvPr/>
        </p:nvSpPr>
        <p:spPr bwMode="auto">
          <a:xfrm>
            <a:off x="5003800" y="3422650"/>
            <a:ext cx="2447925" cy="366713"/>
          </a:xfrm>
          <a:prstGeom prst="rect">
            <a:avLst/>
          </a:prstGeom>
          <a:noFill/>
          <a:ln w="9525">
            <a:noFill/>
            <a:miter lim="800000"/>
            <a:headEnd/>
            <a:tailEnd/>
          </a:ln>
        </p:spPr>
        <p:txBody>
          <a:bodyPr>
            <a:spAutoFit/>
          </a:bodyPr>
          <a:lstStyle/>
          <a:p>
            <a:pPr>
              <a:spcBef>
                <a:spcPct val="50000"/>
              </a:spcBef>
            </a:pPr>
            <a:r>
              <a:rPr lang="es-ES_tradnl" b="1">
                <a:latin typeface="Arial" pitchFamily="34" charset="0"/>
              </a:rPr>
              <a:t>MANTO INFERIOR</a:t>
            </a:r>
            <a:endParaRPr lang="es-ES" b="1">
              <a:latin typeface="Arial" pitchFamily="34" charset="0"/>
            </a:endParaRPr>
          </a:p>
        </p:txBody>
      </p:sp>
      <p:sp>
        <p:nvSpPr>
          <p:cNvPr id="219153" name="Text Box 17"/>
          <p:cNvSpPr txBox="1">
            <a:spLocks noChangeArrowheads="1"/>
          </p:cNvSpPr>
          <p:nvPr/>
        </p:nvSpPr>
        <p:spPr bwMode="auto">
          <a:xfrm>
            <a:off x="4570413" y="4292600"/>
            <a:ext cx="2665412" cy="366713"/>
          </a:xfrm>
          <a:prstGeom prst="rect">
            <a:avLst/>
          </a:prstGeom>
          <a:noFill/>
          <a:ln w="9525">
            <a:noFill/>
            <a:miter lim="800000"/>
            <a:headEnd/>
            <a:tailEnd/>
          </a:ln>
        </p:spPr>
        <p:txBody>
          <a:bodyPr>
            <a:spAutoFit/>
          </a:bodyPr>
          <a:lstStyle/>
          <a:p>
            <a:pPr>
              <a:spcBef>
                <a:spcPct val="50000"/>
              </a:spcBef>
            </a:pPr>
            <a:r>
              <a:rPr lang="es-ES_tradnl" b="1">
                <a:latin typeface="Arial" pitchFamily="34" charset="0"/>
              </a:rPr>
              <a:t>NÚCLEO EXTERNO</a:t>
            </a:r>
            <a:endParaRPr lang="es-ES" b="1">
              <a:latin typeface="Arial" pitchFamily="34" charset="0"/>
            </a:endParaRPr>
          </a:p>
        </p:txBody>
      </p:sp>
      <p:sp>
        <p:nvSpPr>
          <p:cNvPr id="219154" name="Text Box 18"/>
          <p:cNvSpPr txBox="1">
            <a:spLocks noChangeArrowheads="1"/>
          </p:cNvSpPr>
          <p:nvPr/>
        </p:nvSpPr>
        <p:spPr bwMode="auto">
          <a:xfrm>
            <a:off x="3924300" y="5654675"/>
            <a:ext cx="2447925" cy="366713"/>
          </a:xfrm>
          <a:prstGeom prst="rect">
            <a:avLst/>
          </a:prstGeom>
          <a:noFill/>
          <a:ln w="9525">
            <a:noFill/>
            <a:miter lim="800000"/>
            <a:headEnd/>
            <a:tailEnd/>
          </a:ln>
        </p:spPr>
        <p:txBody>
          <a:bodyPr>
            <a:spAutoFit/>
          </a:bodyPr>
          <a:lstStyle/>
          <a:p>
            <a:pPr>
              <a:spcBef>
                <a:spcPct val="50000"/>
              </a:spcBef>
            </a:pPr>
            <a:r>
              <a:rPr lang="es-ES_tradnl" b="1">
                <a:latin typeface="Arial" pitchFamily="34" charset="0"/>
              </a:rPr>
              <a:t>NÚCLEO INTERNO</a:t>
            </a:r>
            <a:endParaRPr lang="es-ES" b="1">
              <a:latin typeface="Arial" pitchFamily="34" charset="0"/>
            </a:endParaRPr>
          </a:p>
        </p:txBody>
      </p:sp>
      <p:sp>
        <p:nvSpPr>
          <p:cNvPr id="219155" name="Text Box 19"/>
          <p:cNvSpPr txBox="1">
            <a:spLocks noChangeArrowheads="1"/>
          </p:cNvSpPr>
          <p:nvPr/>
        </p:nvSpPr>
        <p:spPr bwMode="auto">
          <a:xfrm>
            <a:off x="5508625" y="2276475"/>
            <a:ext cx="2808288" cy="366713"/>
          </a:xfrm>
          <a:prstGeom prst="rect">
            <a:avLst/>
          </a:prstGeom>
          <a:noFill/>
          <a:ln w="9525">
            <a:noFill/>
            <a:miter lim="800000"/>
            <a:headEnd/>
            <a:tailEnd/>
          </a:ln>
        </p:spPr>
        <p:txBody>
          <a:bodyPr>
            <a:spAutoFit/>
          </a:bodyPr>
          <a:lstStyle/>
          <a:p>
            <a:pPr>
              <a:spcBef>
                <a:spcPct val="50000"/>
              </a:spcBef>
            </a:pPr>
            <a:r>
              <a:rPr lang="es-ES_tradnl">
                <a:latin typeface="Arial" pitchFamily="34" charset="0"/>
              </a:rPr>
              <a:t>Canal de baja velocidad</a:t>
            </a:r>
            <a:endParaRPr lang="es-ES">
              <a:latin typeface="Arial" pitchFamily="34" charset="0"/>
            </a:endParaRPr>
          </a:p>
        </p:txBody>
      </p:sp>
      <p:sp>
        <p:nvSpPr>
          <p:cNvPr id="219156" name="Text Box 20"/>
          <p:cNvSpPr txBox="1">
            <a:spLocks noChangeArrowheads="1"/>
          </p:cNvSpPr>
          <p:nvPr/>
        </p:nvSpPr>
        <p:spPr bwMode="auto">
          <a:xfrm>
            <a:off x="4356100" y="4868863"/>
            <a:ext cx="2808288" cy="366712"/>
          </a:xfrm>
          <a:prstGeom prst="rect">
            <a:avLst/>
          </a:prstGeom>
          <a:noFill/>
          <a:ln w="9525">
            <a:noFill/>
            <a:miter lim="800000"/>
            <a:headEnd/>
            <a:tailEnd/>
          </a:ln>
        </p:spPr>
        <p:txBody>
          <a:bodyPr>
            <a:spAutoFit/>
          </a:bodyPr>
          <a:lstStyle/>
          <a:p>
            <a:pPr>
              <a:spcBef>
                <a:spcPct val="50000"/>
              </a:spcBef>
            </a:pPr>
            <a:r>
              <a:rPr lang="es-ES_tradnl">
                <a:solidFill>
                  <a:srgbClr val="000000"/>
                </a:solidFill>
                <a:latin typeface="Arial" pitchFamily="34" charset="0"/>
              </a:rPr>
              <a:t>Disc. Lehman-Wiechert</a:t>
            </a:r>
            <a:endParaRPr lang="es-ES">
              <a:solidFill>
                <a:srgbClr val="000000"/>
              </a:solidFill>
              <a:latin typeface="Arial" pitchFamily="34" charset="0"/>
            </a:endParaRPr>
          </a:p>
        </p:txBody>
      </p:sp>
      <p:sp>
        <p:nvSpPr>
          <p:cNvPr id="219157" name="Text Box 21"/>
          <p:cNvSpPr txBox="1">
            <a:spLocks noChangeArrowheads="1"/>
          </p:cNvSpPr>
          <p:nvPr/>
        </p:nvSpPr>
        <p:spPr bwMode="auto">
          <a:xfrm>
            <a:off x="4787900" y="3925888"/>
            <a:ext cx="2232025" cy="366712"/>
          </a:xfrm>
          <a:prstGeom prst="rect">
            <a:avLst/>
          </a:prstGeom>
          <a:noFill/>
          <a:ln w="9525">
            <a:noFill/>
            <a:miter lim="800000"/>
            <a:headEnd/>
            <a:tailEnd/>
          </a:ln>
        </p:spPr>
        <p:txBody>
          <a:bodyPr>
            <a:spAutoFit/>
          </a:bodyPr>
          <a:lstStyle/>
          <a:p>
            <a:pPr>
              <a:spcBef>
                <a:spcPct val="50000"/>
              </a:spcBef>
            </a:pPr>
            <a:r>
              <a:rPr lang="es-ES_tradnl" b="1">
                <a:solidFill>
                  <a:srgbClr val="000000"/>
                </a:solidFill>
                <a:latin typeface="Arial" pitchFamily="34" charset="0"/>
              </a:rPr>
              <a:t>Disc. Gütemberg</a:t>
            </a:r>
            <a:endParaRPr lang="es-ES" b="1">
              <a:solidFill>
                <a:srgbClr val="000000"/>
              </a:solidFill>
              <a:latin typeface="Arial" pitchFamily="34" charset="0"/>
            </a:endParaRPr>
          </a:p>
        </p:txBody>
      </p:sp>
      <p:sp>
        <p:nvSpPr>
          <p:cNvPr id="219158" name="Text Box 22"/>
          <p:cNvSpPr txBox="1">
            <a:spLocks noChangeArrowheads="1"/>
          </p:cNvSpPr>
          <p:nvPr/>
        </p:nvSpPr>
        <p:spPr bwMode="auto">
          <a:xfrm>
            <a:off x="5219700" y="2986088"/>
            <a:ext cx="1873250" cy="366712"/>
          </a:xfrm>
          <a:prstGeom prst="rect">
            <a:avLst/>
          </a:prstGeom>
          <a:noFill/>
          <a:ln w="9525">
            <a:noFill/>
            <a:miter lim="800000"/>
            <a:headEnd/>
            <a:tailEnd/>
          </a:ln>
        </p:spPr>
        <p:txBody>
          <a:bodyPr>
            <a:spAutoFit/>
          </a:bodyPr>
          <a:lstStyle/>
          <a:p>
            <a:pPr>
              <a:spcBef>
                <a:spcPct val="50000"/>
              </a:spcBef>
            </a:pPr>
            <a:r>
              <a:rPr lang="es-ES_tradnl">
                <a:solidFill>
                  <a:srgbClr val="000000"/>
                </a:solidFill>
                <a:latin typeface="Arial" pitchFamily="34" charset="0"/>
              </a:rPr>
              <a:t>Disc. Repetti</a:t>
            </a:r>
            <a:endParaRPr lang="es-ES">
              <a:solidFill>
                <a:srgbClr val="000000"/>
              </a:solidFill>
              <a:latin typeface="Arial" pitchFamily="34" charset="0"/>
            </a:endParaRPr>
          </a:p>
        </p:txBody>
      </p:sp>
      <p:sp>
        <p:nvSpPr>
          <p:cNvPr id="219159" name="Text Box 23"/>
          <p:cNvSpPr txBox="1">
            <a:spLocks noChangeArrowheads="1"/>
          </p:cNvSpPr>
          <p:nvPr/>
        </p:nvSpPr>
        <p:spPr bwMode="auto">
          <a:xfrm>
            <a:off x="5724525" y="2054225"/>
            <a:ext cx="2160588" cy="366713"/>
          </a:xfrm>
          <a:prstGeom prst="rect">
            <a:avLst/>
          </a:prstGeom>
          <a:noFill/>
          <a:ln w="9525">
            <a:noFill/>
            <a:miter lim="800000"/>
            <a:headEnd/>
            <a:tailEnd/>
          </a:ln>
        </p:spPr>
        <p:txBody>
          <a:bodyPr>
            <a:spAutoFit/>
          </a:bodyPr>
          <a:lstStyle/>
          <a:p>
            <a:pPr>
              <a:spcBef>
                <a:spcPct val="50000"/>
              </a:spcBef>
            </a:pPr>
            <a:r>
              <a:rPr lang="es-ES_tradnl" b="1">
                <a:solidFill>
                  <a:srgbClr val="000000"/>
                </a:solidFill>
                <a:latin typeface="Arial" pitchFamily="34" charset="0"/>
              </a:rPr>
              <a:t>Disc. Mohorovicic</a:t>
            </a:r>
            <a:endParaRPr lang="es-ES" b="1">
              <a:solidFill>
                <a:srgbClr val="000000"/>
              </a:solidFill>
              <a:latin typeface="Arial" pitchFamily="34" charset="0"/>
            </a:endParaRPr>
          </a:p>
        </p:txBody>
      </p:sp>
      <p:sp>
        <p:nvSpPr>
          <p:cNvPr id="219160" name="Text Box 24"/>
          <p:cNvSpPr txBox="1">
            <a:spLocks noChangeArrowheads="1"/>
          </p:cNvSpPr>
          <p:nvPr/>
        </p:nvSpPr>
        <p:spPr bwMode="auto">
          <a:xfrm>
            <a:off x="5940425" y="1557338"/>
            <a:ext cx="1871663" cy="366712"/>
          </a:xfrm>
          <a:prstGeom prst="rect">
            <a:avLst/>
          </a:prstGeom>
          <a:noFill/>
          <a:ln w="9525">
            <a:noFill/>
            <a:miter lim="800000"/>
            <a:headEnd/>
            <a:tailEnd/>
          </a:ln>
        </p:spPr>
        <p:txBody>
          <a:bodyPr>
            <a:spAutoFit/>
          </a:bodyPr>
          <a:lstStyle/>
          <a:p>
            <a:pPr>
              <a:spcBef>
                <a:spcPct val="50000"/>
              </a:spcBef>
            </a:pPr>
            <a:r>
              <a:rPr lang="es-ES_tradnl">
                <a:solidFill>
                  <a:srgbClr val="000000"/>
                </a:solidFill>
                <a:latin typeface="Arial" pitchFamily="34" charset="0"/>
              </a:rPr>
              <a:t>Disc. Conrad</a:t>
            </a:r>
            <a:endParaRPr lang="es-ES">
              <a:solidFill>
                <a:srgbClr val="000000"/>
              </a:solidFill>
              <a:latin typeface="Arial" pitchFamily="34" charset="0"/>
            </a:endParaRPr>
          </a:p>
        </p:txBody>
      </p:sp>
      <p:sp>
        <p:nvSpPr>
          <p:cNvPr id="219161" name="Text Box 25"/>
          <p:cNvSpPr txBox="1">
            <a:spLocks noChangeArrowheads="1"/>
          </p:cNvSpPr>
          <p:nvPr/>
        </p:nvSpPr>
        <p:spPr bwMode="auto">
          <a:xfrm>
            <a:off x="1762125" y="188913"/>
            <a:ext cx="5689600" cy="366712"/>
          </a:xfrm>
          <a:prstGeom prst="rect">
            <a:avLst/>
          </a:prstGeom>
          <a:solidFill>
            <a:srgbClr val="D9E0F1"/>
          </a:solidFill>
          <a:ln w="9525">
            <a:noFill/>
            <a:miter lim="800000"/>
            <a:headEnd/>
            <a:tailEnd/>
          </a:ln>
          <a:effectLst>
            <a:outerShdw dist="107763" dir="18900000" algn="ctr" rotWithShape="0">
              <a:schemeClr val="tx2">
                <a:alpha val="50000"/>
              </a:schemeClr>
            </a:outerShdw>
          </a:effectLst>
        </p:spPr>
        <p:txBody>
          <a:bodyPr>
            <a:spAutoFit/>
          </a:bodyPr>
          <a:lstStyle/>
          <a:p>
            <a:pPr algn="ctr">
              <a:spcBef>
                <a:spcPct val="50000"/>
              </a:spcBef>
              <a:defRPr/>
            </a:pPr>
            <a:r>
              <a:rPr lang="es-ES_tradnl" b="1">
                <a:solidFill>
                  <a:srgbClr val="0456A8"/>
                </a:solidFill>
                <a:latin typeface="Arial" pitchFamily="34" charset="0"/>
              </a:rPr>
              <a:t>ESTRUCTURA DE LA TIERRA</a:t>
            </a:r>
            <a:endParaRPr lang="es-ES" b="1">
              <a:solidFill>
                <a:srgbClr val="0456A8"/>
              </a:solidFill>
              <a:latin typeface="Arial" pitchFamily="34" charset="0"/>
            </a:endParaRPr>
          </a:p>
        </p:txBody>
      </p:sp>
      <p:sp>
        <p:nvSpPr>
          <p:cNvPr id="15386" name="Text Box 26"/>
          <p:cNvSpPr txBox="1">
            <a:spLocks noChangeArrowheads="1"/>
          </p:cNvSpPr>
          <p:nvPr/>
        </p:nvSpPr>
        <p:spPr bwMode="auto">
          <a:xfrm rot="-5400000">
            <a:off x="-1220788" y="3822701"/>
            <a:ext cx="3744913" cy="366712"/>
          </a:xfrm>
          <a:prstGeom prst="rect">
            <a:avLst/>
          </a:prstGeom>
          <a:noFill/>
          <a:ln w="9525">
            <a:noFill/>
            <a:miter lim="800000"/>
            <a:headEnd/>
            <a:tailEnd/>
          </a:ln>
        </p:spPr>
        <p:txBody>
          <a:bodyPr>
            <a:spAutoFit/>
          </a:bodyPr>
          <a:lstStyle/>
          <a:p>
            <a:pPr>
              <a:spcBef>
                <a:spcPct val="50000"/>
              </a:spcBef>
            </a:pPr>
            <a:r>
              <a:rPr lang="es-ES_tradnl" b="1">
                <a:latin typeface="Arial" pitchFamily="34" charset="0"/>
              </a:rPr>
              <a:t>ESTRUCTURA DINÁMICA</a:t>
            </a:r>
            <a:endParaRPr lang="es-ES" b="1">
              <a:latin typeface="Arial" pitchFamily="34" charset="0"/>
            </a:endParaRPr>
          </a:p>
        </p:txBody>
      </p:sp>
      <p:sp>
        <p:nvSpPr>
          <p:cNvPr id="15387" name="Text Box 27"/>
          <p:cNvSpPr txBox="1">
            <a:spLocks noChangeArrowheads="1"/>
          </p:cNvSpPr>
          <p:nvPr/>
        </p:nvSpPr>
        <p:spPr bwMode="auto">
          <a:xfrm rot="5400000">
            <a:off x="6593681" y="4360070"/>
            <a:ext cx="3381375" cy="366712"/>
          </a:xfrm>
          <a:prstGeom prst="rect">
            <a:avLst/>
          </a:prstGeom>
          <a:noFill/>
          <a:ln w="9525">
            <a:noFill/>
            <a:miter lim="800000"/>
            <a:headEnd/>
            <a:tailEnd/>
          </a:ln>
        </p:spPr>
        <p:txBody>
          <a:bodyPr>
            <a:spAutoFit/>
          </a:bodyPr>
          <a:lstStyle/>
          <a:p>
            <a:pPr>
              <a:spcBef>
                <a:spcPct val="50000"/>
              </a:spcBef>
            </a:pPr>
            <a:r>
              <a:rPr lang="es-ES_tradnl" b="1">
                <a:latin typeface="Arial" pitchFamily="34" charset="0"/>
              </a:rPr>
              <a:t>ESTRUCTURA GEOQUÍMICA</a:t>
            </a:r>
            <a:endParaRPr lang="es-ES" b="1">
              <a:latin typeface="Arial" pitchFamily="34" charset="0"/>
            </a:endParaRPr>
          </a:p>
        </p:txBody>
      </p:sp>
      <p:sp>
        <p:nvSpPr>
          <p:cNvPr id="15388" name="Text Box 28"/>
          <p:cNvSpPr txBox="1">
            <a:spLocks noChangeArrowheads="1"/>
          </p:cNvSpPr>
          <p:nvPr/>
        </p:nvSpPr>
        <p:spPr bwMode="auto">
          <a:xfrm>
            <a:off x="2124075" y="6308725"/>
            <a:ext cx="1800225" cy="304800"/>
          </a:xfrm>
          <a:prstGeom prst="rect">
            <a:avLst/>
          </a:prstGeom>
          <a:noFill/>
          <a:ln w="9525">
            <a:noFill/>
            <a:miter lim="800000"/>
            <a:headEnd/>
            <a:tailEnd/>
          </a:ln>
        </p:spPr>
        <p:txBody>
          <a:bodyPr>
            <a:spAutoFit/>
          </a:bodyPr>
          <a:lstStyle/>
          <a:p>
            <a:pPr>
              <a:spcBef>
                <a:spcPct val="50000"/>
              </a:spcBef>
            </a:pPr>
            <a:r>
              <a:rPr lang="es-ES" sz="1400" b="1">
                <a:latin typeface="Arial" pitchFamily="34" charset="0"/>
              </a:rPr>
              <a:t>6370 Km</a:t>
            </a:r>
          </a:p>
        </p:txBody>
      </p:sp>
      <p:sp>
        <p:nvSpPr>
          <p:cNvPr id="15389" name="Text Box 29"/>
          <p:cNvSpPr txBox="1">
            <a:spLocks noChangeArrowheads="1"/>
          </p:cNvSpPr>
          <p:nvPr/>
        </p:nvSpPr>
        <p:spPr bwMode="auto">
          <a:xfrm>
            <a:off x="1763713" y="4941888"/>
            <a:ext cx="1800225" cy="304800"/>
          </a:xfrm>
          <a:prstGeom prst="rect">
            <a:avLst/>
          </a:prstGeom>
          <a:noFill/>
          <a:ln w="9525">
            <a:noFill/>
            <a:miter lim="800000"/>
            <a:headEnd/>
            <a:tailEnd/>
          </a:ln>
        </p:spPr>
        <p:txBody>
          <a:bodyPr>
            <a:spAutoFit/>
          </a:bodyPr>
          <a:lstStyle/>
          <a:p>
            <a:pPr>
              <a:spcBef>
                <a:spcPct val="50000"/>
              </a:spcBef>
            </a:pPr>
            <a:r>
              <a:rPr lang="es-ES" sz="1400" b="1">
                <a:latin typeface="Arial" pitchFamily="34" charset="0"/>
              </a:rPr>
              <a:t>5.160 Km</a:t>
            </a:r>
          </a:p>
        </p:txBody>
      </p:sp>
      <p:sp>
        <p:nvSpPr>
          <p:cNvPr id="15390" name="Text Box 30"/>
          <p:cNvSpPr txBox="1">
            <a:spLocks noChangeArrowheads="1"/>
          </p:cNvSpPr>
          <p:nvPr/>
        </p:nvSpPr>
        <p:spPr bwMode="auto">
          <a:xfrm>
            <a:off x="1403350" y="3933825"/>
            <a:ext cx="1800225" cy="304800"/>
          </a:xfrm>
          <a:prstGeom prst="rect">
            <a:avLst/>
          </a:prstGeom>
          <a:noFill/>
          <a:ln w="9525">
            <a:noFill/>
            <a:miter lim="800000"/>
            <a:headEnd/>
            <a:tailEnd/>
          </a:ln>
        </p:spPr>
        <p:txBody>
          <a:bodyPr>
            <a:spAutoFit/>
          </a:bodyPr>
          <a:lstStyle/>
          <a:p>
            <a:pPr>
              <a:spcBef>
                <a:spcPct val="50000"/>
              </a:spcBef>
            </a:pPr>
            <a:r>
              <a:rPr lang="es-ES" sz="1400" b="1">
                <a:latin typeface="Arial" pitchFamily="34" charset="0"/>
              </a:rPr>
              <a:t>2900 Km</a:t>
            </a:r>
          </a:p>
        </p:txBody>
      </p:sp>
      <p:sp>
        <p:nvSpPr>
          <p:cNvPr id="15391" name="Text Box 31"/>
          <p:cNvSpPr txBox="1">
            <a:spLocks noChangeArrowheads="1"/>
          </p:cNvSpPr>
          <p:nvPr/>
        </p:nvSpPr>
        <p:spPr bwMode="auto">
          <a:xfrm>
            <a:off x="1187450" y="2924175"/>
            <a:ext cx="1800225" cy="304800"/>
          </a:xfrm>
          <a:prstGeom prst="rect">
            <a:avLst/>
          </a:prstGeom>
          <a:noFill/>
          <a:ln w="9525">
            <a:noFill/>
            <a:miter lim="800000"/>
            <a:headEnd/>
            <a:tailEnd/>
          </a:ln>
        </p:spPr>
        <p:txBody>
          <a:bodyPr>
            <a:spAutoFit/>
          </a:bodyPr>
          <a:lstStyle/>
          <a:p>
            <a:pPr>
              <a:spcBef>
                <a:spcPct val="50000"/>
              </a:spcBef>
            </a:pPr>
            <a:r>
              <a:rPr lang="es-ES" sz="1400" b="1">
                <a:latin typeface="Arial" pitchFamily="34" charset="0"/>
              </a:rPr>
              <a:t>1000 Km</a:t>
            </a:r>
          </a:p>
        </p:txBody>
      </p:sp>
      <p:sp>
        <p:nvSpPr>
          <p:cNvPr id="15392" name="Text Box 32"/>
          <p:cNvSpPr txBox="1">
            <a:spLocks noChangeArrowheads="1"/>
          </p:cNvSpPr>
          <p:nvPr/>
        </p:nvSpPr>
        <p:spPr bwMode="auto">
          <a:xfrm>
            <a:off x="900113" y="2349500"/>
            <a:ext cx="1800225" cy="304800"/>
          </a:xfrm>
          <a:prstGeom prst="rect">
            <a:avLst/>
          </a:prstGeom>
          <a:noFill/>
          <a:ln w="9525">
            <a:noFill/>
            <a:miter lim="800000"/>
            <a:headEnd/>
            <a:tailEnd/>
          </a:ln>
        </p:spPr>
        <p:txBody>
          <a:bodyPr>
            <a:spAutoFit/>
          </a:bodyPr>
          <a:lstStyle/>
          <a:p>
            <a:pPr>
              <a:spcBef>
                <a:spcPct val="50000"/>
              </a:spcBef>
            </a:pPr>
            <a:r>
              <a:rPr lang="es-ES" sz="1400" b="1">
                <a:latin typeface="Arial" pitchFamily="34" charset="0"/>
              </a:rPr>
              <a:t>400 Km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19161"/>
                                        </p:tgtEl>
                                        <p:attrNameLst>
                                          <p:attrName>style.visibility</p:attrName>
                                        </p:attrNameLst>
                                      </p:cBhvr>
                                      <p:to>
                                        <p:strVal val="visible"/>
                                      </p:to>
                                    </p:set>
                                    <p:anim calcmode="lin" valueType="num">
                                      <p:cBhvr>
                                        <p:cTn id="7" dur="500" fill="hold"/>
                                        <p:tgtEl>
                                          <p:spTgt spid="219161"/>
                                        </p:tgtEl>
                                        <p:attrNameLst>
                                          <p:attrName>ppt_w</p:attrName>
                                        </p:attrNameLst>
                                      </p:cBhvr>
                                      <p:tavLst>
                                        <p:tav tm="0">
                                          <p:val>
                                            <p:fltVal val="0"/>
                                          </p:val>
                                        </p:tav>
                                        <p:tav tm="100000">
                                          <p:val>
                                            <p:strVal val="#ppt_w"/>
                                          </p:val>
                                        </p:tav>
                                      </p:tavLst>
                                    </p:anim>
                                    <p:anim calcmode="lin" valueType="num">
                                      <p:cBhvr>
                                        <p:cTn id="8" dur="500" fill="hold"/>
                                        <p:tgtEl>
                                          <p:spTgt spid="21916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19138"/>
                                        </p:tgtEl>
                                        <p:attrNameLst>
                                          <p:attrName>style.visibility</p:attrName>
                                        </p:attrNameLst>
                                      </p:cBhvr>
                                      <p:to>
                                        <p:strVal val="visible"/>
                                      </p:to>
                                    </p:set>
                                    <p:animEffect transition="in" filter="wipe(up)">
                                      <p:cBhvr>
                                        <p:cTn id="13" dur="2000"/>
                                        <p:tgtEl>
                                          <p:spTgt spid="219138"/>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219148"/>
                                        </p:tgtEl>
                                        <p:attrNameLst>
                                          <p:attrName>style.visibility</p:attrName>
                                        </p:attrNameLst>
                                      </p:cBhvr>
                                      <p:to>
                                        <p:strVal val="visible"/>
                                      </p:to>
                                    </p:set>
                                    <p:anim calcmode="lin" valueType="num">
                                      <p:cBhvr>
                                        <p:cTn id="18" dur="1000" fill="hold"/>
                                        <p:tgtEl>
                                          <p:spTgt spid="219148"/>
                                        </p:tgtEl>
                                        <p:attrNameLst>
                                          <p:attrName>ppt_w</p:attrName>
                                        </p:attrNameLst>
                                      </p:cBhvr>
                                      <p:tavLst>
                                        <p:tav tm="0">
                                          <p:val>
                                            <p:fltVal val="0"/>
                                          </p:val>
                                        </p:tav>
                                        <p:tav tm="100000">
                                          <p:val>
                                            <p:strVal val="#ppt_w"/>
                                          </p:val>
                                        </p:tav>
                                      </p:tavLst>
                                    </p:anim>
                                    <p:anim calcmode="lin" valueType="num">
                                      <p:cBhvr>
                                        <p:cTn id="19" dur="1000" fill="hold"/>
                                        <p:tgtEl>
                                          <p:spTgt spid="219148"/>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19139"/>
                                        </p:tgtEl>
                                        <p:attrNameLst>
                                          <p:attrName>style.visibility</p:attrName>
                                        </p:attrNameLst>
                                      </p:cBhvr>
                                      <p:to>
                                        <p:strVal val="visible"/>
                                      </p:to>
                                    </p:set>
                                    <p:animEffect transition="in" filter="wipe(up)">
                                      <p:cBhvr>
                                        <p:cTn id="24" dur="2000"/>
                                        <p:tgtEl>
                                          <p:spTgt spid="219139"/>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219150"/>
                                        </p:tgtEl>
                                        <p:attrNameLst>
                                          <p:attrName>style.visibility</p:attrName>
                                        </p:attrNameLst>
                                      </p:cBhvr>
                                      <p:to>
                                        <p:strVal val="visible"/>
                                      </p:to>
                                    </p:set>
                                    <p:anim calcmode="lin" valueType="num">
                                      <p:cBhvr>
                                        <p:cTn id="29" dur="1000" fill="hold"/>
                                        <p:tgtEl>
                                          <p:spTgt spid="219150"/>
                                        </p:tgtEl>
                                        <p:attrNameLst>
                                          <p:attrName>ppt_w</p:attrName>
                                        </p:attrNameLst>
                                      </p:cBhvr>
                                      <p:tavLst>
                                        <p:tav tm="0">
                                          <p:val>
                                            <p:fltVal val="0"/>
                                          </p:val>
                                        </p:tav>
                                        <p:tav tm="100000">
                                          <p:val>
                                            <p:strVal val="#ppt_w"/>
                                          </p:val>
                                        </p:tav>
                                      </p:tavLst>
                                    </p:anim>
                                    <p:anim calcmode="lin" valueType="num">
                                      <p:cBhvr>
                                        <p:cTn id="30" dur="1000" fill="hold"/>
                                        <p:tgtEl>
                                          <p:spTgt spid="219150"/>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219159"/>
                                        </p:tgtEl>
                                        <p:attrNameLst>
                                          <p:attrName>style.visibility</p:attrName>
                                        </p:attrNameLst>
                                      </p:cBhvr>
                                      <p:to>
                                        <p:strVal val="visible"/>
                                      </p:to>
                                    </p:set>
                                    <p:anim calcmode="lin" valueType="num">
                                      <p:cBhvr>
                                        <p:cTn id="35" dur="1000" fill="hold"/>
                                        <p:tgtEl>
                                          <p:spTgt spid="219159"/>
                                        </p:tgtEl>
                                        <p:attrNameLst>
                                          <p:attrName>ppt_w</p:attrName>
                                        </p:attrNameLst>
                                      </p:cBhvr>
                                      <p:tavLst>
                                        <p:tav tm="0">
                                          <p:val>
                                            <p:fltVal val="0"/>
                                          </p:val>
                                        </p:tav>
                                        <p:tav tm="100000">
                                          <p:val>
                                            <p:strVal val="#ppt_w"/>
                                          </p:val>
                                        </p:tav>
                                      </p:tavLst>
                                    </p:anim>
                                    <p:anim calcmode="lin" valueType="num">
                                      <p:cBhvr>
                                        <p:cTn id="36" dur="1000" fill="hold"/>
                                        <p:tgtEl>
                                          <p:spTgt spid="219159"/>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219160"/>
                                        </p:tgtEl>
                                        <p:attrNameLst>
                                          <p:attrName>style.visibility</p:attrName>
                                        </p:attrNameLst>
                                      </p:cBhvr>
                                      <p:to>
                                        <p:strVal val="visible"/>
                                      </p:to>
                                    </p:set>
                                    <p:anim calcmode="lin" valueType="num">
                                      <p:cBhvr>
                                        <p:cTn id="41" dur="1000" fill="hold"/>
                                        <p:tgtEl>
                                          <p:spTgt spid="219160"/>
                                        </p:tgtEl>
                                        <p:attrNameLst>
                                          <p:attrName>ppt_w</p:attrName>
                                        </p:attrNameLst>
                                      </p:cBhvr>
                                      <p:tavLst>
                                        <p:tav tm="0">
                                          <p:val>
                                            <p:fltVal val="0"/>
                                          </p:val>
                                        </p:tav>
                                        <p:tav tm="100000">
                                          <p:val>
                                            <p:strVal val="#ppt_w"/>
                                          </p:val>
                                        </p:tav>
                                      </p:tavLst>
                                    </p:anim>
                                    <p:anim calcmode="lin" valueType="num">
                                      <p:cBhvr>
                                        <p:cTn id="42" dur="1000" fill="hold"/>
                                        <p:tgtEl>
                                          <p:spTgt spid="219160"/>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19140"/>
                                        </p:tgtEl>
                                        <p:attrNameLst>
                                          <p:attrName>style.visibility</p:attrName>
                                        </p:attrNameLst>
                                      </p:cBhvr>
                                      <p:to>
                                        <p:strVal val="visible"/>
                                      </p:to>
                                    </p:set>
                                    <p:animEffect transition="in" filter="wipe(up)">
                                      <p:cBhvr>
                                        <p:cTn id="47" dur="2000"/>
                                        <p:tgtEl>
                                          <p:spTgt spid="219140"/>
                                        </p:tgtEl>
                                      </p:cBhvr>
                                    </p:animEffect>
                                  </p:childTnLst>
                                </p:cTn>
                              </p:par>
                            </p:childTnLst>
                          </p:cTn>
                        </p:par>
                      </p:childTnLst>
                    </p:cTn>
                  </p:par>
                  <p:par>
                    <p:cTn id="48" fill="hold">
                      <p:stCondLst>
                        <p:cond delay="indefinite"/>
                      </p:stCondLst>
                      <p:childTnLst>
                        <p:par>
                          <p:cTn id="49" fill="hold">
                            <p:stCondLst>
                              <p:cond delay="0"/>
                            </p:stCondLst>
                            <p:childTnLst>
                              <p:par>
                                <p:cTn id="50" presetID="17" presetClass="entr" presetSubtype="10" fill="hold" grpId="0" nodeType="clickEffect">
                                  <p:stCondLst>
                                    <p:cond delay="0"/>
                                  </p:stCondLst>
                                  <p:childTnLst>
                                    <p:set>
                                      <p:cBhvr>
                                        <p:cTn id="51" dur="1" fill="hold">
                                          <p:stCondLst>
                                            <p:cond delay="0"/>
                                          </p:stCondLst>
                                        </p:cTn>
                                        <p:tgtEl>
                                          <p:spTgt spid="219151"/>
                                        </p:tgtEl>
                                        <p:attrNameLst>
                                          <p:attrName>style.visibility</p:attrName>
                                        </p:attrNameLst>
                                      </p:cBhvr>
                                      <p:to>
                                        <p:strVal val="visible"/>
                                      </p:to>
                                    </p:set>
                                    <p:anim calcmode="lin" valueType="num">
                                      <p:cBhvr>
                                        <p:cTn id="52" dur="1000" fill="hold"/>
                                        <p:tgtEl>
                                          <p:spTgt spid="219151"/>
                                        </p:tgtEl>
                                        <p:attrNameLst>
                                          <p:attrName>ppt_w</p:attrName>
                                        </p:attrNameLst>
                                      </p:cBhvr>
                                      <p:tavLst>
                                        <p:tav tm="0">
                                          <p:val>
                                            <p:fltVal val="0"/>
                                          </p:val>
                                        </p:tav>
                                        <p:tav tm="100000">
                                          <p:val>
                                            <p:strVal val="#ppt_w"/>
                                          </p:val>
                                        </p:tav>
                                      </p:tavLst>
                                    </p:anim>
                                    <p:anim calcmode="lin" valueType="num">
                                      <p:cBhvr>
                                        <p:cTn id="53" dur="1000" fill="hold"/>
                                        <p:tgtEl>
                                          <p:spTgt spid="219151"/>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19142"/>
                                        </p:tgtEl>
                                        <p:attrNameLst>
                                          <p:attrName>style.visibility</p:attrName>
                                        </p:attrNameLst>
                                      </p:cBhvr>
                                      <p:to>
                                        <p:strVal val="visible"/>
                                      </p:to>
                                    </p:set>
                                    <p:animEffect transition="in" filter="wipe(left)">
                                      <p:cBhvr>
                                        <p:cTn id="58" dur="2000"/>
                                        <p:tgtEl>
                                          <p:spTgt spid="219142"/>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10" fill="hold" grpId="0" nodeType="clickEffect">
                                  <p:stCondLst>
                                    <p:cond delay="0"/>
                                  </p:stCondLst>
                                  <p:childTnLst>
                                    <p:set>
                                      <p:cBhvr>
                                        <p:cTn id="62" dur="1" fill="hold">
                                          <p:stCondLst>
                                            <p:cond delay="0"/>
                                          </p:stCondLst>
                                        </p:cTn>
                                        <p:tgtEl>
                                          <p:spTgt spid="219158"/>
                                        </p:tgtEl>
                                        <p:attrNameLst>
                                          <p:attrName>style.visibility</p:attrName>
                                        </p:attrNameLst>
                                      </p:cBhvr>
                                      <p:to>
                                        <p:strVal val="visible"/>
                                      </p:to>
                                    </p:set>
                                    <p:anim calcmode="lin" valueType="num">
                                      <p:cBhvr>
                                        <p:cTn id="63" dur="1000" fill="hold"/>
                                        <p:tgtEl>
                                          <p:spTgt spid="219158"/>
                                        </p:tgtEl>
                                        <p:attrNameLst>
                                          <p:attrName>ppt_w</p:attrName>
                                        </p:attrNameLst>
                                      </p:cBhvr>
                                      <p:tavLst>
                                        <p:tav tm="0">
                                          <p:val>
                                            <p:fltVal val="0"/>
                                          </p:val>
                                        </p:tav>
                                        <p:tav tm="100000">
                                          <p:val>
                                            <p:strVal val="#ppt_w"/>
                                          </p:val>
                                        </p:tav>
                                      </p:tavLst>
                                    </p:anim>
                                    <p:anim calcmode="lin" valueType="num">
                                      <p:cBhvr>
                                        <p:cTn id="64" dur="1000" fill="hold"/>
                                        <p:tgtEl>
                                          <p:spTgt spid="219158"/>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17" presetClass="entr" presetSubtype="10" fill="hold" grpId="0" nodeType="clickEffect">
                                  <p:stCondLst>
                                    <p:cond delay="0"/>
                                  </p:stCondLst>
                                  <p:childTnLst>
                                    <p:set>
                                      <p:cBhvr>
                                        <p:cTn id="68" dur="1" fill="hold">
                                          <p:stCondLst>
                                            <p:cond delay="0"/>
                                          </p:stCondLst>
                                        </p:cTn>
                                        <p:tgtEl>
                                          <p:spTgt spid="219155"/>
                                        </p:tgtEl>
                                        <p:attrNameLst>
                                          <p:attrName>style.visibility</p:attrName>
                                        </p:attrNameLst>
                                      </p:cBhvr>
                                      <p:to>
                                        <p:strVal val="visible"/>
                                      </p:to>
                                    </p:set>
                                    <p:anim calcmode="lin" valueType="num">
                                      <p:cBhvr>
                                        <p:cTn id="69" dur="1000" fill="hold"/>
                                        <p:tgtEl>
                                          <p:spTgt spid="219155"/>
                                        </p:tgtEl>
                                        <p:attrNameLst>
                                          <p:attrName>ppt_w</p:attrName>
                                        </p:attrNameLst>
                                      </p:cBhvr>
                                      <p:tavLst>
                                        <p:tav tm="0">
                                          <p:val>
                                            <p:fltVal val="0"/>
                                          </p:val>
                                        </p:tav>
                                        <p:tav tm="100000">
                                          <p:val>
                                            <p:strVal val="#ppt_w"/>
                                          </p:val>
                                        </p:tav>
                                      </p:tavLst>
                                    </p:anim>
                                    <p:anim calcmode="lin" valueType="num">
                                      <p:cBhvr>
                                        <p:cTn id="70" dur="1000" fill="hold"/>
                                        <p:tgtEl>
                                          <p:spTgt spid="219155"/>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219145"/>
                                        </p:tgtEl>
                                        <p:attrNameLst>
                                          <p:attrName>style.visibility</p:attrName>
                                        </p:attrNameLst>
                                      </p:cBhvr>
                                      <p:to>
                                        <p:strVal val="visible"/>
                                      </p:to>
                                    </p:set>
                                    <p:animEffect transition="in" filter="wipe(up)">
                                      <p:cBhvr>
                                        <p:cTn id="75" dur="1000"/>
                                        <p:tgtEl>
                                          <p:spTgt spid="219145"/>
                                        </p:tgtEl>
                                      </p:cBhvr>
                                    </p:animEffect>
                                  </p:childTnLst>
                                </p:cTn>
                              </p:par>
                            </p:childTnLst>
                          </p:cTn>
                        </p:par>
                      </p:childTnLst>
                    </p:cTn>
                  </p:par>
                  <p:par>
                    <p:cTn id="76" fill="hold">
                      <p:stCondLst>
                        <p:cond delay="indefinite"/>
                      </p:stCondLst>
                      <p:childTnLst>
                        <p:par>
                          <p:cTn id="77" fill="hold">
                            <p:stCondLst>
                              <p:cond delay="0"/>
                            </p:stCondLst>
                            <p:childTnLst>
                              <p:par>
                                <p:cTn id="78" presetID="17" presetClass="entr" presetSubtype="8" fill="hold" grpId="0" nodeType="clickEffect">
                                  <p:stCondLst>
                                    <p:cond delay="0"/>
                                  </p:stCondLst>
                                  <p:childTnLst>
                                    <p:set>
                                      <p:cBhvr>
                                        <p:cTn id="79" dur="1" fill="hold">
                                          <p:stCondLst>
                                            <p:cond delay="0"/>
                                          </p:stCondLst>
                                        </p:cTn>
                                        <p:tgtEl>
                                          <p:spTgt spid="219149"/>
                                        </p:tgtEl>
                                        <p:attrNameLst>
                                          <p:attrName>style.visibility</p:attrName>
                                        </p:attrNameLst>
                                      </p:cBhvr>
                                      <p:to>
                                        <p:strVal val="visible"/>
                                      </p:to>
                                    </p:set>
                                    <p:anim calcmode="lin" valueType="num">
                                      <p:cBhvr>
                                        <p:cTn id="80" dur="1000" fill="hold"/>
                                        <p:tgtEl>
                                          <p:spTgt spid="219149"/>
                                        </p:tgtEl>
                                        <p:attrNameLst>
                                          <p:attrName>ppt_x</p:attrName>
                                        </p:attrNameLst>
                                      </p:cBhvr>
                                      <p:tavLst>
                                        <p:tav tm="0">
                                          <p:val>
                                            <p:strVal val="#ppt_x-#ppt_w/2"/>
                                          </p:val>
                                        </p:tav>
                                        <p:tav tm="100000">
                                          <p:val>
                                            <p:strVal val="#ppt_x"/>
                                          </p:val>
                                        </p:tav>
                                      </p:tavLst>
                                    </p:anim>
                                    <p:anim calcmode="lin" valueType="num">
                                      <p:cBhvr>
                                        <p:cTn id="81" dur="1000" fill="hold"/>
                                        <p:tgtEl>
                                          <p:spTgt spid="219149"/>
                                        </p:tgtEl>
                                        <p:attrNameLst>
                                          <p:attrName>ppt_y</p:attrName>
                                        </p:attrNameLst>
                                      </p:cBhvr>
                                      <p:tavLst>
                                        <p:tav tm="0">
                                          <p:val>
                                            <p:strVal val="#ppt_y"/>
                                          </p:val>
                                        </p:tav>
                                        <p:tav tm="100000">
                                          <p:val>
                                            <p:strVal val="#ppt_y"/>
                                          </p:val>
                                        </p:tav>
                                      </p:tavLst>
                                    </p:anim>
                                    <p:anim calcmode="lin" valueType="num">
                                      <p:cBhvr>
                                        <p:cTn id="82" dur="1000" fill="hold"/>
                                        <p:tgtEl>
                                          <p:spTgt spid="219149"/>
                                        </p:tgtEl>
                                        <p:attrNameLst>
                                          <p:attrName>ppt_w</p:attrName>
                                        </p:attrNameLst>
                                      </p:cBhvr>
                                      <p:tavLst>
                                        <p:tav tm="0">
                                          <p:val>
                                            <p:fltVal val="0"/>
                                          </p:val>
                                        </p:tav>
                                        <p:tav tm="100000">
                                          <p:val>
                                            <p:strVal val="#ppt_w"/>
                                          </p:val>
                                        </p:tav>
                                      </p:tavLst>
                                    </p:anim>
                                    <p:anim calcmode="lin" valueType="num">
                                      <p:cBhvr>
                                        <p:cTn id="83" dur="1000" fill="hold"/>
                                        <p:tgtEl>
                                          <p:spTgt spid="219149"/>
                                        </p:tgtEl>
                                        <p:attrNameLst>
                                          <p:attrName>ppt_h</p:attrName>
                                        </p:attrNameLst>
                                      </p:cBhvr>
                                      <p:tavLst>
                                        <p:tav tm="0">
                                          <p:val>
                                            <p:strVal val="#ppt_h"/>
                                          </p:val>
                                        </p:tav>
                                        <p:tav tm="100000">
                                          <p:val>
                                            <p:strVal val="#ppt_h"/>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nodeType="clickEffect">
                                  <p:stCondLst>
                                    <p:cond delay="0"/>
                                  </p:stCondLst>
                                  <p:childTnLst>
                                    <p:set>
                                      <p:cBhvr>
                                        <p:cTn id="87" dur="1" fill="hold">
                                          <p:stCondLst>
                                            <p:cond delay="0"/>
                                          </p:stCondLst>
                                        </p:cTn>
                                        <p:tgtEl>
                                          <p:spTgt spid="219141"/>
                                        </p:tgtEl>
                                        <p:attrNameLst>
                                          <p:attrName>style.visibility</p:attrName>
                                        </p:attrNameLst>
                                      </p:cBhvr>
                                      <p:to>
                                        <p:strVal val="visible"/>
                                      </p:to>
                                    </p:set>
                                    <p:animEffect transition="in" filter="wipe(up)">
                                      <p:cBhvr>
                                        <p:cTn id="88" dur="2000"/>
                                        <p:tgtEl>
                                          <p:spTgt spid="219141"/>
                                        </p:tgtEl>
                                      </p:cBhvr>
                                    </p:animEffect>
                                  </p:childTnLst>
                                </p:cTn>
                              </p:par>
                            </p:childTnLst>
                          </p:cTn>
                        </p:par>
                      </p:childTnLst>
                    </p:cTn>
                  </p:par>
                  <p:par>
                    <p:cTn id="89" fill="hold">
                      <p:stCondLst>
                        <p:cond delay="indefinite"/>
                      </p:stCondLst>
                      <p:childTnLst>
                        <p:par>
                          <p:cTn id="90" fill="hold">
                            <p:stCondLst>
                              <p:cond delay="0"/>
                            </p:stCondLst>
                            <p:childTnLst>
                              <p:par>
                                <p:cTn id="91" presetID="17" presetClass="entr" presetSubtype="10" fill="hold" grpId="0" nodeType="clickEffect">
                                  <p:stCondLst>
                                    <p:cond delay="0"/>
                                  </p:stCondLst>
                                  <p:childTnLst>
                                    <p:set>
                                      <p:cBhvr>
                                        <p:cTn id="92" dur="1" fill="hold">
                                          <p:stCondLst>
                                            <p:cond delay="0"/>
                                          </p:stCondLst>
                                        </p:cTn>
                                        <p:tgtEl>
                                          <p:spTgt spid="219152"/>
                                        </p:tgtEl>
                                        <p:attrNameLst>
                                          <p:attrName>style.visibility</p:attrName>
                                        </p:attrNameLst>
                                      </p:cBhvr>
                                      <p:to>
                                        <p:strVal val="visible"/>
                                      </p:to>
                                    </p:set>
                                    <p:anim calcmode="lin" valueType="num">
                                      <p:cBhvr>
                                        <p:cTn id="93" dur="1000" fill="hold"/>
                                        <p:tgtEl>
                                          <p:spTgt spid="219152"/>
                                        </p:tgtEl>
                                        <p:attrNameLst>
                                          <p:attrName>ppt_w</p:attrName>
                                        </p:attrNameLst>
                                      </p:cBhvr>
                                      <p:tavLst>
                                        <p:tav tm="0">
                                          <p:val>
                                            <p:fltVal val="0"/>
                                          </p:val>
                                        </p:tav>
                                        <p:tav tm="100000">
                                          <p:val>
                                            <p:strVal val="#ppt_w"/>
                                          </p:val>
                                        </p:tav>
                                      </p:tavLst>
                                    </p:anim>
                                    <p:anim calcmode="lin" valueType="num">
                                      <p:cBhvr>
                                        <p:cTn id="94" dur="1000" fill="hold"/>
                                        <p:tgtEl>
                                          <p:spTgt spid="219152"/>
                                        </p:tgtEl>
                                        <p:attrNameLst>
                                          <p:attrName>ppt_h</p:attrName>
                                        </p:attrNameLst>
                                      </p:cBhvr>
                                      <p:tavLst>
                                        <p:tav tm="0">
                                          <p:val>
                                            <p:strVal val="#ppt_h"/>
                                          </p:val>
                                        </p:tav>
                                        <p:tav tm="100000">
                                          <p:val>
                                            <p:strVal val="#ppt_h"/>
                                          </p:val>
                                        </p:tav>
                                      </p:tavLst>
                                    </p:anim>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grpId="0" nodeType="clickEffect">
                                  <p:stCondLst>
                                    <p:cond delay="0"/>
                                  </p:stCondLst>
                                  <p:childTnLst>
                                    <p:set>
                                      <p:cBhvr>
                                        <p:cTn id="98" dur="1" fill="hold">
                                          <p:stCondLst>
                                            <p:cond delay="0"/>
                                          </p:stCondLst>
                                        </p:cTn>
                                        <p:tgtEl>
                                          <p:spTgt spid="219146"/>
                                        </p:tgtEl>
                                        <p:attrNameLst>
                                          <p:attrName>style.visibility</p:attrName>
                                        </p:attrNameLst>
                                      </p:cBhvr>
                                      <p:to>
                                        <p:strVal val="visible"/>
                                      </p:to>
                                    </p:set>
                                    <p:animEffect transition="in" filter="wipe(up)">
                                      <p:cBhvr>
                                        <p:cTn id="99" dur="1000"/>
                                        <p:tgtEl>
                                          <p:spTgt spid="219146"/>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nodeType="clickEffect">
                                  <p:stCondLst>
                                    <p:cond delay="0"/>
                                  </p:stCondLst>
                                  <p:childTnLst>
                                    <p:set>
                                      <p:cBhvr>
                                        <p:cTn id="103" dur="1" fill="hold">
                                          <p:stCondLst>
                                            <p:cond delay="0"/>
                                          </p:stCondLst>
                                        </p:cTn>
                                        <p:tgtEl>
                                          <p:spTgt spid="219143"/>
                                        </p:tgtEl>
                                        <p:attrNameLst>
                                          <p:attrName>style.visibility</p:attrName>
                                        </p:attrNameLst>
                                      </p:cBhvr>
                                      <p:to>
                                        <p:strVal val="visible"/>
                                      </p:to>
                                    </p:set>
                                    <p:animEffect transition="in" filter="wipe(up)">
                                      <p:cBhvr>
                                        <p:cTn id="104" dur="2000"/>
                                        <p:tgtEl>
                                          <p:spTgt spid="219143"/>
                                        </p:tgtEl>
                                      </p:cBhvr>
                                    </p:animEffect>
                                  </p:childTnLst>
                                </p:cTn>
                              </p:par>
                            </p:childTnLst>
                          </p:cTn>
                        </p:par>
                      </p:childTnLst>
                    </p:cTn>
                  </p:par>
                  <p:par>
                    <p:cTn id="105" fill="hold">
                      <p:stCondLst>
                        <p:cond delay="indefinite"/>
                      </p:stCondLst>
                      <p:childTnLst>
                        <p:par>
                          <p:cTn id="106" fill="hold">
                            <p:stCondLst>
                              <p:cond delay="0"/>
                            </p:stCondLst>
                            <p:childTnLst>
                              <p:par>
                                <p:cTn id="107" presetID="17" presetClass="entr" presetSubtype="10" fill="hold" grpId="0" nodeType="clickEffect">
                                  <p:stCondLst>
                                    <p:cond delay="0"/>
                                  </p:stCondLst>
                                  <p:childTnLst>
                                    <p:set>
                                      <p:cBhvr>
                                        <p:cTn id="108" dur="1" fill="hold">
                                          <p:stCondLst>
                                            <p:cond delay="0"/>
                                          </p:stCondLst>
                                        </p:cTn>
                                        <p:tgtEl>
                                          <p:spTgt spid="219153"/>
                                        </p:tgtEl>
                                        <p:attrNameLst>
                                          <p:attrName>style.visibility</p:attrName>
                                        </p:attrNameLst>
                                      </p:cBhvr>
                                      <p:to>
                                        <p:strVal val="visible"/>
                                      </p:to>
                                    </p:set>
                                    <p:anim calcmode="lin" valueType="num">
                                      <p:cBhvr>
                                        <p:cTn id="109" dur="1000" fill="hold"/>
                                        <p:tgtEl>
                                          <p:spTgt spid="219153"/>
                                        </p:tgtEl>
                                        <p:attrNameLst>
                                          <p:attrName>ppt_w</p:attrName>
                                        </p:attrNameLst>
                                      </p:cBhvr>
                                      <p:tavLst>
                                        <p:tav tm="0">
                                          <p:val>
                                            <p:fltVal val="0"/>
                                          </p:val>
                                        </p:tav>
                                        <p:tav tm="100000">
                                          <p:val>
                                            <p:strVal val="#ppt_w"/>
                                          </p:val>
                                        </p:tav>
                                      </p:tavLst>
                                    </p:anim>
                                    <p:anim calcmode="lin" valueType="num">
                                      <p:cBhvr>
                                        <p:cTn id="110" dur="1000" fill="hold"/>
                                        <p:tgtEl>
                                          <p:spTgt spid="219153"/>
                                        </p:tgtEl>
                                        <p:attrNameLst>
                                          <p:attrName>ppt_h</p:attrName>
                                        </p:attrNameLst>
                                      </p:cBhvr>
                                      <p:tavLst>
                                        <p:tav tm="0">
                                          <p:val>
                                            <p:strVal val="#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17" presetClass="entr" presetSubtype="10" fill="hold" grpId="0" nodeType="clickEffect">
                                  <p:stCondLst>
                                    <p:cond delay="0"/>
                                  </p:stCondLst>
                                  <p:childTnLst>
                                    <p:set>
                                      <p:cBhvr>
                                        <p:cTn id="114" dur="1" fill="hold">
                                          <p:stCondLst>
                                            <p:cond delay="0"/>
                                          </p:stCondLst>
                                        </p:cTn>
                                        <p:tgtEl>
                                          <p:spTgt spid="219157"/>
                                        </p:tgtEl>
                                        <p:attrNameLst>
                                          <p:attrName>style.visibility</p:attrName>
                                        </p:attrNameLst>
                                      </p:cBhvr>
                                      <p:to>
                                        <p:strVal val="visible"/>
                                      </p:to>
                                    </p:set>
                                    <p:anim calcmode="lin" valueType="num">
                                      <p:cBhvr>
                                        <p:cTn id="115" dur="1000" fill="hold"/>
                                        <p:tgtEl>
                                          <p:spTgt spid="219157"/>
                                        </p:tgtEl>
                                        <p:attrNameLst>
                                          <p:attrName>ppt_w</p:attrName>
                                        </p:attrNameLst>
                                      </p:cBhvr>
                                      <p:tavLst>
                                        <p:tav tm="0">
                                          <p:val>
                                            <p:fltVal val="0"/>
                                          </p:val>
                                        </p:tav>
                                        <p:tav tm="100000">
                                          <p:val>
                                            <p:strVal val="#ppt_w"/>
                                          </p:val>
                                        </p:tav>
                                      </p:tavLst>
                                    </p:anim>
                                    <p:anim calcmode="lin" valueType="num">
                                      <p:cBhvr>
                                        <p:cTn id="116" dur="1000" fill="hold"/>
                                        <p:tgtEl>
                                          <p:spTgt spid="219157"/>
                                        </p:tgtEl>
                                        <p:attrNameLst>
                                          <p:attrName>ppt_h</p:attrName>
                                        </p:attrNameLst>
                                      </p:cBhvr>
                                      <p:tavLst>
                                        <p:tav tm="0">
                                          <p:val>
                                            <p:strVal val="#ppt_h"/>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22" presetClass="entr" presetSubtype="1" fill="hold" nodeType="clickEffect">
                                  <p:stCondLst>
                                    <p:cond delay="0"/>
                                  </p:stCondLst>
                                  <p:childTnLst>
                                    <p:set>
                                      <p:cBhvr>
                                        <p:cTn id="120" dur="1" fill="hold">
                                          <p:stCondLst>
                                            <p:cond delay="0"/>
                                          </p:stCondLst>
                                        </p:cTn>
                                        <p:tgtEl>
                                          <p:spTgt spid="219144"/>
                                        </p:tgtEl>
                                        <p:attrNameLst>
                                          <p:attrName>style.visibility</p:attrName>
                                        </p:attrNameLst>
                                      </p:cBhvr>
                                      <p:to>
                                        <p:strVal val="visible"/>
                                      </p:to>
                                    </p:set>
                                    <p:animEffect transition="in" filter="wipe(up)">
                                      <p:cBhvr>
                                        <p:cTn id="121" dur="2000"/>
                                        <p:tgtEl>
                                          <p:spTgt spid="219144"/>
                                        </p:tgtEl>
                                      </p:cBhvr>
                                    </p:animEffect>
                                  </p:childTnLst>
                                </p:cTn>
                              </p:par>
                            </p:childTnLst>
                          </p:cTn>
                        </p:par>
                      </p:childTnLst>
                    </p:cTn>
                  </p:par>
                  <p:par>
                    <p:cTn id="122" fill="hold">
                      <p:stCondLst>
                        <p:cond delay="indefinite"/>
                      </p:stCondLst>
                      <p:childTnLst>
                        <p:par>
                          <p:cTn id="123" fill="hold">
                            <p:stCondLst>
                              <p:cond delay="0"/>
                            </p:stCondLst>
                            <p:childTnLst>
                              <p:par>
                                <p:cTn id="124" presetID="17" presetClass="entr" presetSubtype="10" fill="hold" grpId="0" nodeType="clickEffect">
                                  <p:stCondLst>
                                    <p:cond delay="0"/>
                                  </p:stCondLst>
                                  <p:childTnLst>
                                    <p:set>
                                      <p:cBhvr>
                                        <p:cTn id="125" dur="1" fill="hold">
                                          <p:stCondLst>
                                            <p:cond delay="0"/>
                                          </p:stCondLst>
                                        </p:cTn>
                                        <p:tgtEl>
                                          <p:spTgt spid="219154"/>
                                        </p:tgtEl>
                                        <p:attrNameLst>
                                          <p:attrName>style.visibility</p:attrName>
                                        </p:attrNameLst>
                                      </p:cBhvr>
                                      <p:to>
                                        <p:strVal val="visible"/>
                                      </p:to>
                                    </p:set>
                                    <p:anim calcmode="lin" valueType="num">
                                      <p:cBhvr>
                                        <p:cTn id="126" dur="1000" fill="hold"/>
                                        <p:tgtEl>
                                          <p:spTgt spid="219154"/>
                                        </p:tgtEl>
                                        <p:attrNameLst>
                                          <p:attrName>ppt_w</p:attrName>
                                        </p:attrNameLst>
                                      </p:cBhvr>
                                      <p:tavLst>
                                        <p:tav tm="0">
                                          <p:val>
                                            <p:fltVal val="0"/>
                                          </p:val>
                                        </p:tav>
                                        <p:tav tm="100000">
                                          <p:val>
                                            <p:strVal val="#ppt_w"/>
                                          </p:val>
                                        </p:tav>
                                      </p:tavLst>
                                    </p:anim>
                                    <p:anim calcmode="lin" valueType="num">
                                      <p:cBhvr>
                                        <p:cTn id="127" dur="1000" fill="hold"/>
                                        <p:tgtEl>
                                          <p:spTgt spid="219154"/>
                                        </p:tgtEl>
                                        <p:attrNameLst>
                                          <p:attrName>ppt_h</p:attrName>
                                        </p:attrNameLst>
                                      </p:cBhvr>
                                      <p:tavLst>
                                        <p:tav tm="0">
                                          <p:val>
                                            <p:strVal val="#ppt_h"/>
                                          </p:val>
                                        </p:tav>
                                        <p:tav tm="100000">
                                          <p:val>
                                            <p:strVal val="#ppt_h"/>
                                          </p:val>
                                        </p:tav>
                                      </p:tavLst>
                                    </p:anim>
                                  </p:childTnLst>
                                </p:cTn>
                              </p:par>
                            </p:childTnLst>
                          </p:cTn>
                        </p:par>
                      </p:childTnLst>
                    </p:cTn>
                  </p:par>
                  <p:par>
                    <p:cTn id="128" fill="hold">
                      <p:stCondLst>
                        <p:cond delay="indefinite"/>
                      </p:stCondLst>
                      <p:childTnLst>
                        <p:par>
                          <p:cTn id="129" fill="hold">
                            <p:stCondLst>
                              <p:cond delay="0"/>
                            </p:stCondLst>
                            <p:childTnLst>
                              <p:par>
                                <p:cTn id="130" presetID="22" presetClass="entr" presetSubtype="1" fill="hold" grpId="0" nodeType="clickEffect">
                                  <p:stCondLst>
                                    <p:cond delay="0"/>
                                  </p:stCondLst>
                                  <p:childTnLst>
                                    <p:set>
                                      <p:cBhvr>
                                        <p:cTn id="131" dur="1" fill="hold">
                                          <p:stCondLst>
                                            <p:cond delay="0"/>
                                          </p:stCondLst>
                                        </p:cTn>
                                        <p:tgtEl>
                                          <p:spTgt spid="219147"/>
                                        </p:tgtEl>
                                        <p:attrNameLst>
                                          <p:attrName>style.visibility</p:attrName>
                                        </p:attrNameLst>
                                      </p:cBhvr>
                                      <p:to>
                                        <p:strVal val="visible"/>
                                      </p:to>
                                    </p:set>
                                    <p:animEffect transition="in" filter="wipe(up)">
                                      <p:cBhvr>
                                        <p:cTn id="132" dur="1000"/>
                                        <p:tgtEl>
                                          <p:spTgt spid="219147"/>
                                        </p:tgtEl>
                                      </p:cBhvr>
                                    </p:animEffect>
                                  </p:childTnLst>
                                </p:cTn>
                              </p:par>
                            </p:childTnLst>
                          </p:cTn>
                        </p:par>
                      </p:childTnLst>
                    </p:cTn>
                  </p:par>
                  <p:par>
                    <p:cTn id="133" fill="hold">
                      <p:stCondLst>
                        <p:cond delay="indefinite"/>
                      </p:stCondLst>
                      <p:childTnLst>
                        <p:par>
                          <p:cTn id="134" fill="hold">
                            <p:stCondLst>
                              <p:cond delay="0"/>
                            </p:stCondLst>
                            <p:childTnLst>
                              <p:par>
                                <p:cTn id="135" presetID="17" presetClass="entr" presetSubtype="10" fill="hold" grpId="0" nodeType="clickEffect">
                                  <p:stCondLst>
                                    <p:cond delay="0"/>
                                  </p:stCondLst>
                                  <p:childTnLst>
                                    <p:set>
                                      <p:cBhvr>
                                        <p:cTn id="136" dur="1" fill="hold">
                                          <p:stCondLst>
                                            <p:cond delay="0"/>
                                          </p:stCondLst>
                                        </p:cTn>
                                        <p:tgtEl>
                                          <p:spTgt spid="219156"/>
                                        </p:tgtEl>
                                        <p:attrNameLst>
                                          <p:attrName>style.visibility</p:attrName>
                                        </p:attrNameLst>
                                      </p:cBhvr>
                                      <p:to>
                                        <p:strVal val="visible"/>
                                      </p:to>
                                    </p:set>
                                    <p:anim calcmode="lin" valueType="num">
                                      <p:cBhvr>
                                        <p:cTn id="137" dur="1000" fill="hold"/>
                                        <p:tgtEl>
                                          <p:spTgt spid="219156"/>
                                        </p:tgtEl>
                                        <p:attrNameLst>
                                          <p:attrName>ppt_w</p:attrName>
                                        </p:attrNameLst>
                                      </p:cBhvr>
                                      <p:tavLst>
                                        <p:tav tm="0">
                                          <p:val>
                                            <p:fltVal val="0"/>
                                          </p:val>
                                        </p:tav>
                                        <p:tav tm="100000">
                                          <p:val>
                                            <p:strVal val="#ppt_w"/>
                                          </p:val>
                                        </p:tav>
                                      </p:tavLst>
                                    </p:anim>
                                    <p:anim calcmode="lin" valueType="num">
                                      <p:cBhvr>
                                        <p:cTn id="138" dur="1000" fill="hold"/>
                                        <p:tgtEl>
                                          <p:spTgt spid="21915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5" grpId="0"/>
      <p:bldP spid="219146" grpId="0"/>
      <p:bldP spid="219147" grpId="0"/>
      <p:bldP spid="219148" grpId="0"/>
      <p:bldP spid="219149" grpId="0" animBg="1"/>
      <p:bldP spid="219150" grpId="0"/>
      <p:bldP spid="219151" grpId="0"/>
      <p:bldP spid="219152" grpId="0"/>
      <p:bldP spid="219153" grpId="0"/>
      <p:bldP spid="219154" grpId="0"/>
      <p:bldP spid="219155" grpId="0"/>
      <p:bldP spid="219156" grpId="0"/>
      <p:bldP spid="219157" grpId="0"/>
      <p:bldP spid="219158" grpId="0"/>
      <p:bldP spid="219159" grpId="0"/>
      <p:bldP spid="219160" grpId="0"/>
      <p:bldP spid="21916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762000"/>
            <a:ext cx="7772400" cy="5410200"/>
          </a:xfrm>
          <a:prstGeom prst="rect">
            <a:avLst/>
          </a:prstGeom>
        </p:spPr>
        <p:txBody>
          <a:bodyPr/>
          <a:lstStyle/>
          <a:p>
            <a:pPr marL="342900" indent="-342900">
              <a:spcBef>
                <a:spcPct val="20000"/>
              </a:spcBef>
              <a:buClr>
                <a:schemeClr val="hlink"/>
              </a:buClr>
              <a:buSzPct val="70000"/>
              <a:defRPr/>
            </a:pPr>
            <a:r>
              <a:rPr lang="es-ES" altLang="zh-TW" sz="4000" b="1" kern="0">
                <a:effectLst>
                  <a:outerShdw blurRad="38100" dist="38100" dir="2700000" algn="tl">
                    <a:srgbClr val="000000"/>
                  </a:outerShdw>
                </a:effectLst>
                <a:latin typeface="+mn-lt"/>
                <a:ea typeface="PMingLiU" pitchFamily="18" charset="-120"/>
              </a:rPr>
              <a:t>El Núcleo</a:t>
            </a:r>
          </a:p>
          <a:p>
            <a:pPr marL="342900" indent="-342900">
              <a:spcBef>
                <a:spcPct val="20000"/>
              </a:spcBef>
              <a:buClr>
                <a:schemeClr val="hlink"/>
              </a:buClr>
              <a:buSzPct val="70000"/>
              <a:buFont typeface="Wingdings" pitchFamily="2" charset="2"/>
              <a:buChar char="n"/>
              <a:defRPr/>
            </a:pPr>
            <a:r>
              <a:rPr lang="es-ES" altLang="zh-TW" sz="3200" kern="0">
                <a:effectLst>
                  <a:outerShdw blurRad="38100" dist="38100" dir="2700000" algn="tl">
                    <a:srgbClr val="000000"/>
                  </a:outerShdw>
                </a:effectLst>
                <a:latin typeface="+mn-lt"/>
                <a:ea typeface="PMingLiU" pitchFamily="18" charset="-120"/>
              </a:rPr>
              <a:t>dividido en 2 capas: núcleo interno </a:t>
            </a:r>
            <a:r>
              <a:rPr lang="es-ES" altLang="zh-TW" sz="3200" kern="0">
                <a:solidFill>
                  <a:srgbClr val="FF0000"/>
                </a:solidFill>
                <a:effectLst>
                  <a:outerShdw blurRad="38100" dist="38100" dir="2700000" algn="tl">
                    <a:srgbClr val="000000"/>
                  </a:outerShdw>
                </a:effectLst>
                <a:latin typeface="+mn-lt"/>
                <a:ea typeface="PMingLiU" pitchFamily="18" charset="-120"/>
              </a:rPr>
              <a:t>sólido </a:t>
            </a:r>
            <a:r>
              <a:rPr lang="es-ES" altLang="zh-TW" sz="3200" kern="0">
                <a:effectLst>
                  <a:outerShdw blurRad="38100" dist="38100" dir="2700000" algn="tl">
                    <a:srgbClr val="000000"/>
                  </a:outerShdw>
                </a:effectLst>
                <a:latin typeface="+mn-lt"/>
                <a:ea typeface="PMingLiU" pitchFamily="18" charset="-120"/>
              </a:rPr>
              <a:t>y a núcleo externo </a:t>
            </a:r>
            <a:r>
              <a:rPr lang="es-ES" altLang="zh-TW" sz="3200" kern="0">
                <a:solidFill>
                  <a:srgbClr val="FF0000"/>
                </a:solidFill>
                <a:effectLst>
                  <a:outerShdw blurRad="38100" dist="38100" dir="2700000" algn="tl">
                    <a:srgbClr val="000000"/>
                  </a:outerShdw>
                </a:effectLst>
                <a:latin typeface="+mn-lt"/>
                <a:ea typeface="PMingLiU" pitchFamily="18" charset="-120"/>
              </a:rPr>
              <a:t>líquido.</a:t>
            </a:r>
            <a:endParaRPr lang="es-ES" altLang="zh-TW" sz="3200" kern="0">
              <a:effectLst>
                <a:outerShdw blurRad="38100" dist="38100" dir="2700000" algn="tl">
                  <a:srgbClr val="000000"/>
                </a:outerShdw>
              </a:effectLst>
              <a:latin typeface="+mn-lt"/>
              <a:ea typeface="PMingLiU" pitchFamily="18" charset="-120"/>
            </a:endParaRPr>
          </a:p>
          <a:p>
            <a:pPr marL="342900" indent="-342900">
              <a:spcBef>
                <a:spcPct val="20000"/>
              </a:spcBef>
              <a:buClr>
                <a:schemeClr val="hlink"/>
              </a:buClr>
              <a:buSzPct val="70000"/>
              <a:buFont typeface="Wingdings" pitchFamily="2" charset="2"/>
              <a:buChar char="n"/>
              <a:defRPr/>
            </a:pPr>
            <a:endParaRPr lang="es-ES" altLang="zh-TW" sz="3200" kern="0">
              <a:effectLst>
                <a:outerShdw blurRad="38100" dist="38100" dir="2700000" algn="tl">
                  <a:srgbClr val="000000"/>
                </a:outerShdw>
              </a:effectLst>
              <a:latin typeface="+mn-lt"/>
              <a:ea typeface="PMingLiU" pitchFamily="18" charset="-120"/>
            </a:endParaRPr>
          </a:p>
          <a:p>
            <a:pPr marL="342900" indent="-342900">
              <a:spcBef>
                <a:spcPct val="20000"/>
              </a:spcBef>
              <a:buClr>
                <a:schemeClr val="hlink"/>
              </a:buClr>
              <a:buSzPct val="70000"/>
              <a:defRPr/>
            </a:pPr>
            <a:r>
              <a:rPr lang="es-ES" altLang="zh-TW" sz="3600" b="1" kern="0">
                <a:effectLst>
                  <a:outerShdw blurRad="38100" dist="38100" dir="2700000" algn="tl">
                    <a:srgbClr val="000000"/>
                  </a:outerShdw>
                </a:effectLst>
                <a:latin typeface="+mn-lt"/>
                <a:ea typeface="PMingLiU" pitchFamily="18" charset="-120"/>
              </a:rPr>
              <a:t>El Manto</a:t>
            </a:r>
            <a:endParaRPr lang="es-ES" altLang="zh-TW" sz="3200" kern="0">
              <a:effectLst>
                <a:outerShdw blurRad="38100" dist="38100" dir="2700000" algn="tl">
                  <a:srgbClr val="000000"/>
                </a:outerShdw>
              </a:effectLst>
              <a:latin typeface="+mn-lt"/>
              <a:ea typeface="PMingLiU" pitchFamily="18" charset="-120"/>
            </a:endParaRPr>
          </a:p>
          <a:p>
            <a:pPr marL="342900" indent="-342900">
              <a:spcBef>
                <a:spcPct val="20000"/>
              </a:spcBef>
              <a:buClr>
                <a:schemeClr val="hlink"/>
              </a:buClr>
              <a:buSzPct val="70000"/>
              <a:buFont typeface="Wingdings" pitchFamily="2" charset="2"/>
              <a:buChar char="n"/>
              <a:defRPr/>
            </a:pPr>
            <a:r>
              <a:rPr lang="es-ES" altLang="zh-TW" sz="3200" kern="0">
                <a:effectLst>
                  <a:outerShdw blurRad="38100" dist="38100" dir="2700000" algn="tl">
                    <a:srgbClr val="000000"/>
                  </a:outerShdw>
                </a:effectLst>
                <a:latin typeface="+mn-lt"/>
                <a:ea typeface="PMingLiU" pitchFamily="18" charset="-120"/>
              </a:rPr>
              <a:t>La mitad de la parte de la tierra </a:t>
            </a:r>
          </a:p>
          <a:p>
            <a:pPr marL="342900" indent="-342900">
              <a:spcBef>
                <a:spcPct val="20000"/>
              </a:spcBef>
              <a:buClr>
                <a:schemeClr val="hlink"/>
              </a:buClr>
              <a:buSzPct val="70000"/>
              <a:buFont typeface="Wingdings" pitchFamily="2" charset="2"/>
              <a:buChar char="n"/>
              <a:defRPr/>
            </a:pPr>
            <a:r>
              <a:rPr lang="es-ES" altLang="zh-TW" sz="3200" kern="0">
                <a:effectLst>
                  <a:outerShdw blurRad="38100" dist="38100" dir="2700000" algn="tl">
                    <a:srgbClr val="000000"/>
                  </a:outerShdw>
                </a:effectLst>
                <a:latin typeface="+mn-lt"/>
                <a:ea typeface="PMingLiU" pitchFamily="18" charset="-120"/>
              </a:rPr>
              <a:t>Constituido de minerales ricos en hierro, magnesio, silicio y oxígeno.</a:t>
            </a:r>
          </a:p>
          <a:p>
            <a:pPr marL="342900" indent="-342900">
              <a:spcBef>
                <a:spcPct val="20000"/>
              </a:spcBef>
              <a:buClr>
                <a:schemeClr val="hlink"/>
              </a:buClr>
              <a:buSzPct val="70000"/>
              <a:defRPr/>
            </a:pPr>
            <a:endParaRPr lang="zh-TW" altLang="es-ES" sz="3200" kern="0" dirty="0">
              <a:effectLst>
                <a:outerShdw blurRad="38100" dist="38100" dir="2700000" algn="tl">
                  <a:srgbClr val="000000"/>
                </a:outerShdw>
              </a:effectLst>
              <a:latin typeface="+mn-lt"/>
              <a:ea typeface="PMingLiU"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457200"/>
            <a:ext cx="7772400" cy="5715000"/>
          </a:xfrm>
          <a:prstGeom prst="rect">
            <a:avLst/>
          </a:prstGeom>
        </p:spPr>
        <p:txBody>
          <a:bodyPr/>
          <a:lstStyle/>
          <a:p>
            <a:pPr marL="342900" indent="-342900">
              <a:spcBef>
                <a:spcPct val="20000"/>
              </a:spcBef>
              <a:buClr>
                <a:schemeClr val="hlink"/>
              </a:buClr>
              <a:buSzPct val="70000"/>
              <a:defRPr/>
            </a:pPr>
            <a:r>
              <a:rPr lang="es-ES" altLang="zh-TW" sz="3600" b="1" kern="0">
                <a:effectLst>
                  <a:outerShdw blurRad="38100" dist="38100" dir="2700000" algn="tl">
                    <a:srgbClr val="000000"/>
                  </a:outerShdw>
                </a:effectLst>
                <a:latin typeface="+mn-lt"/>
                <a:ea typeface="PMingLiU" pitchFamily="18" charset="-120"/>
              </a:rPr>
              <a:t>La Corteza</a:t>
            </a:r>
          </a:p>
          <a:p>
            <a:pPr marL="342900" indent="-342900">
              <a:spcBef>
                <a:spcPct val="20000"/>
              </a:spcBef>
              <a:buClr>
                <a:schemeClr val="hlink"/>
              </a:buClr>
              <a:buSzPct val="70000"/>
              <a:buFont typeface="Wingdings" pitchFamily="2" charset="2"/>
              <a:buChar char="n"/>
              <a:defRPr/>
            </a:pPr>
            <a:r>
              <a:rPr lang="es-ES" altLang="zh-TW" sz="3200" kern="0">
                <a:effectLst>
                  <a:outerShdw blurRad="38100" dist="38100" dir="2700000" algn="tl">
                    <a:srgbClr val="000000"/>
                  </a:outerShdw>
                </a:effectLst>
                <a:latin typeface="+mn-lt"/>
                <a:ea typeface="PMingLiU" pitchFamily="18" charset="-120"/>
              </a:rPr>
              <a:t>rica en O y Si con pocas cantidades de Al, Fe, Mg, Ca, K y Na.  </a:t>
            </a:r>
          </a:p>
          <a:p>
            <a:pPr marL="342900" indent="-342900">
              <a:spcBef>
                <a:spcPct val="20000"/>
              </a:spcBef>
              <a:buClr>
                <a:schemeClr val="hlink"/>
              </a:buClr>
              <a:buSzPct val="70000"/>
              <a:buFont typeface="Wingdings" pitchFamily="2" charset="2"/>
              <a:buChar char="n"/>
              <a:defRPr/>
            </a:pPr>
            <a:r>
              <a:rPr lang="es-ES" altLang="zh-TW" sz="3200" kern="0">
                <a:effectLst>
                  <a:outerShdw blurRad="38100" dist="38100" dir="2700000" algn="tl">
                    <a:srgbClr val="000000"/>
                  </a:outerShdw>
                </a:effectLst>
                <a:latin typeface="+mn-lt"/>
                <a:ea typeface="PMingLiU" pitchFamily="18" charset="-120"/>
              </a:rPr>
              <a:t>Dos tipos de corteza:  la corteza oceánica y la continental </a:t>
            </a:r>
          </a:p>
          <a:p>
            <a:pPr marL="742950" lvl="1" indent="-285750">
              <a:spcBef>
                <a:spcPct val="20000"/>
              </a:spcBef>
              <a:buClr>
                <a:schemeClr val="accent2"/>
              </a:buClr>
              <a:buSzPct val="70000"/>
              <a:buFont typeface="Wingdings" pitchFamily="2" charset="2"/>
              <a:buChar char="n"/>
              <a:defRPr/>
            </a:pPr>
            <a:r>
              <a:rPr lang="es-ES" altLang="zh-TW" sz="2800" kern="0">
                <a:effectLst>
                  <a:outerShdw blurRad="38100" dist="38100" dir="2700000" algn="tl">
                    <a:srgbClr val="000000"/>
                  </a:outerShdw>
                </a:effectLst>
                <a:latin typeface="+mn-lt"/>
                <a:ea typeface="PMingLiU" pitchFamily="18" charset="-120"/>
              </a:rPr>
              <a:t>corteza oceánica se compone de rocas relativamente densas: basalto</a:t>
            </a:r>
          </a:p>
          <a:p>
            <a:pPr marL="742950" lvl="1" indent="-285750">
              <a:spcBef>
                <a:spcPct val="20000"/>
              </a:spcBef>
              <a:buClr>
                <a:schemeClr val="accent2"/>
              </a:buClr>
              <a:buSzPct val="70000"/>
              <a:buFont typeface="Wingdings" pitchFamily="2" charset="2"/>
              <a:buChar char="n"/>
              <a:defRPr/>
            </a:pPr>
            <a:r>
              <a:rPr lang="es-ES" altLang="zh-TW" sz="2800" kern="0">
                <a:effectLst>
                  <a:outerShdw blurRad="38100" dist="38100" dir="2700000" algn="tl">
                    <a:srgbClr val="000000"/>
                  </a:outerShdw>
                </a:effectLst>
                <a:latin typeface="+mn-lt"/>
                <a:ea typeface="PMingLiU" pitchFamily="18" charset="-120"/>
              </a:rPr>
              <a:t>corteza continental constituida por rocas de menor densidad, tales como andesitas y granitos.</a:t>
            </a:r>
            <a:endParaRPr lang="es-ES" altLang="zh-TW" sz="2800" kern="0" dirty="0">
              <a:effectLst>
                <a:outerShdw blurRad="38100" dist="38100" dir="2700000" algn="tl">
                  <a:srgbClr val="000000"/>
                </a:outerShdw>
              </a:effectLst>
              <a:latin typeface="+mn-lt"/>
              <a:ea typeface="PMingLiU"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04800" y="533400"/>
            <a:ext cx="8610600" cy="2046288"/>
          </a:xfrm>
          <a:prstGeom prst="rect">
            <a:avLst/>
          </a:prstGeom>
          <a:noFill/>
          <a:ln w="9525">
            <a:noFill/>
            <a:miter lim="800000"/>
            <a:headEnd/>
            <a:tailEnd/>
          </a:ln>
          <a:effectLst/>
        </p:spPr>
        <p:txBody>
          <a:bodyPr>
            <a:spAutoFit/>
          </a:bodyPr>
          <a:lstStyle/>
          <a:p>
            <a:pPr algn="ctr">
              <a:spcBef>
                <a:spcPct val="50000"/>
              </a:spcBef>
              <a:defRPr/>
            </a:pPr>
            <a:r>
              <a:rPr lang="es-ES" sz="2400" b="1">
                <a:solidFill>
                  <a:srgbClr val="FF9900"/>
                </a:solidFill>
                <a:effectLst>
                  <a:outerShdw blurRad="38100" dist="38100" dir="2700000" algn="tl">
                    <a:srgbClr val="000000"/>
                  </a:outerShdw>
                </a:effectLst>
              </a:rPr>
              <a:t>GEOFISICA</a:t>
            </a:r>
          </a:p>
          <a:p>
            <a:pPr>
              <a:spcBef>
                <a:spcPct val="50000"/>
              </a:spcBef>
              <a:defRPr/>
            </a:pPr>
            <a:r>
              <a:rPr lang="es-ES" sz="1600" b="1">
                <a:solidFill>
                  <a:schemeClr val="tx2"/>
                </a:solidFill>
                <a:effectLst>
                  <a:outerShdw blurRad="38100" dist="38100" dir="2700000" algn="tl">
                    <a:srgbClr val="000000"/>
                  </a:outerShdw>
                </a:effectLst>
              </a:rPr>
              <a:t>El objetivo de </a:t>
            </a:r>
            <a:r>
              <a:rPr lang="es-ES_tradnl" sz="1600" b="1">
                <a:solidFill>
                  <a:schemeClr val="tx2"/>
                </a:solidFill>
                <a:effectLst>
                  <a:outerShdw blurRad="38100" dist="38100" dir="2700000" algn="tl">
                    <a:srgbClr val="000000"/>
                  </a:outerShdw>
                </a:effectLst>
              </a:rPr>
              <a:t>la geofísica </a:t>
            </a:r>
            <a:r>
              <a:rPr lang="es-ES" sz="1600" b="1">
                <a:solidFill>
                  <a:schemeClr val="tx2"/>
                </a:solidFill>
                <a:effectLst>
                  <a:outerShdw blurRad="38100" dist="38100" dir="2700000" algn="tl">
                    <a:srgbClr val="000000"/>
                  </a:outerShdw>
                </a:effectLst>
              </a:rPr>
              <a:t> es deducir las propiedades físicas</a:t>
            </a:r>
            <a:r>
              <a:rPr lang="es-ES_tradnl" sz="1600" b="1">
                <a:solidFill>
                  <a:schemeClr val="tx2"/>
                </a:solidFill>
                <a:effectLst>
                  <a:outerShdw blurRad="38100" dist="38100" dir="2700000" algn="tl">
                    <a:srgbClr val="000000"/>
                  </a:outerShdw>
                </a:effectLst>
              </a:rPr>
              <a:t> </a:t>
            </a:r>
            <a:r>
              <a:rPr lang="es-ES" sz="1600" b="1">
                <a:solidFill>
                  <a:schemeClr val="tx2"/>
                </a:solidFill>
                <a:effectLst>
                  <a:outerShdw blurRad="38100" dist="38100" dir="2700000" algn="tl">
                    <a:srgbClr val="000000"/>
                  </a:outerShdw>
                </a:effectLst>
              </a:rPr>
              <a:t>de La Tierra, junto a su composición interna, a partir de</a:t>
            </a:r>
            <a:r>
              <a:rPr lang="es-ES_tradnl" sz="1600" b="1">
                <a:solidFill>
                  <a:schemeClr val="tx2"/>
                </a:solidFill>
                <a:effectLst>
                  <a:outerShdw blurRad="38100" dist="38100" dir="2700000" algn="tl">
                    <a:srgbClr val="000000"/>
                  </a:outerShdw>
                </a:effectLst>
              </a:rPr>
              <a:t> </a:t>
            </a:r>
            <a:r>
              <a:rPr lang="es-ES" sz="1600" b="1">
                <a:solidFill>
                  <a:schemeClr val="tx2"/>
                </a:solidFill>
                <a:effectLst>
                  <a:outerShdw blurRad="38100" dist="38100" dir="2700000" algn="tl">
                    <a:srgbClr val="000000"/>
                  </a:outerShdw>
                </a:effectLst>
              </a:rPr>
              <a:t>diversos fenómenos físicos. Estudia el campo geomagnético,</a:t>
            </a:r>
            <a:r>
              <a:rPr lang="es-ES_tradnl" sz="1600" b="1">
                <a:solidFill>
                  <a:schemeClr val="tx2"/>
                </a:solidFill>
                <a:effectLst>
                  <a:outerShdw blurRad="38100" dist="38100" dir="2700000" algn="tl">
                    <a:srgbClr val="000000"/>
                  </a:outerShdw>
                </a:effectLst>
              </a:rPr>
              <a:t> </a:t>
            </a:r>
            <a:r>
              <a:rPr lang="es-ES" sz="1600" b="1">
                <a:solidFill>
                  <a:schemeClr val="tx2"/>
                </a:solidFill>
                <a:effectLst>
                  <a:outerShdw blurRad="38100" dist="38100" dir="2700000" algn="tl">
                    <a:srgbClr val="000000"/>
                  </a:outerShdw>
                </a:effectLst>
              </a:rPr>
              <a:t>el paleomagnetismo en rocas y suelos, los fenómenos de flujo</a:t>
            </a:r>
            <a:r>
              <a:rPr lang="es-ES_tradnl" sz="1600" b="1">
                <a:solidFill>
                  <a:schemeClr val="tx2"/>
                </a:solidFill>
                <a:effectLst>
                  <a:outerShdw blurRad="38100" dist="38100" dir="2700000" algn="tl">
                    <a:srgbClr val="000000"/>
                  </a:outerShdw>
                </a:effectLst>
              </a:rPr>
              <a:t> </a:t>
            </a:r>
            <a:r>
              <a:rPr lang="es-ES" sz="1600" b="1">
                <a:solidFill>
                  <a:schemeClr val="tx2"/>
                </a:solidFill>
                <a:effectLst>
                  <a:outerShdw blurRad="38100" dist="38100" dir="2700000" algn="tl">
                    <a:srgbClr val="000000"/>
                  </a:outerShdw>
                </a:effectLst>
              </a:rPr>
              <a:t>de calor en el interior terrestre, la fuerza de la gravedad y la</a:t>
            </a:r>
            <a:r>
              <a:rPr lang="es-ES_tradnl" sz="1600" b="1">
                <a:solidFill>
                  <a:schemeClr val="tx2"/>
                </a:solidFill>
                <a:effectLst>
                  <a:outerShdw blurRad="38100" dist="38100" dir="2700000" algn="tl">
                    <a:srgbClr val="000000"/>
                  </a:outerShdw>
                </a:effectLst>
              </a:rPr>
              <a:t> </a:t>
            </a:r>
            <a:r>
              <a:rPr lang="es-ES" sz="1600" b="1">
                <a:solidFill>
                  <a:schemeClr val="tx2"/>
                </a:solidFill>
                <a:effectLst>
                  <a:outerShdw blurRad="38100" dist="38100" dir="2700000" algn="tl">
                    <a:srgbClr val="000000"/>
                  </a:outerShdw>
                </a:effectLst>
              </a:rPr>
              <a:t>propagación de ondas sísmicas (sismología). </a:t>
            </a:r>
            <a:r>
              <a:rPr lang="es-ES_tradnl" sz="1600" b="1">
                <a:solidFill>
                  <a:schemeClr val="tx2"/>
                </a:solidFill>
                <a:effectLst>
                  <a:outerShdw blurRad="38100" dist="38100" dir="2700000" algn="tl">
                    <a:srgbClr val="000000"/>
                  </a:outerShdw>
                </a:effectLst>
              </a:rPr>
              <a:t>La  geología estructural se basa en la geofísica reconociendo estructuras geológicas  del subsuelo por medio de la sísmica</a:t>
            </a:r>
            <a:endParaRPr lang="es-ES" sz="1600" b="1">
              <a:solidFill>
                <a:schemeClr val="tx2"/>
              </a:solidFill>
              <a:effectLst>
                <a:outerShdw blurRad="38100" dist="38100" dir="2700000" algn="tl">
                  <a:srgbClr val="000000"/>
                </a:outerShdw>
              </a:effectLst>
            </a:endParaRPr>
          </a:p>
        </p:txBody>
      </p:sp>
      <p:sp>
        <p:nvSpPr>
          <p:cNvPr id="4101" name="Rectangle 5"/>
          <p:cNvSpPr>
            <a:spLocks noChangeArrowheads="1"/>
          </p:cNvSpPr>
          <p:nvPr/>
        </p:nvSpPr>
        <p:spPr bwMode="auto">
          <a:xfrm>
            <a:off x="228600" y="3124200"/>
            <a:ext cx="8610600" cy="2657475"/>
          </a:xfrm>
          <a:prstGeom prst="rect">
            <a:avLst/>
          </a:prstGeom>
          <a:noFill/>
          <a:ln w="9525">
            <a:noFill/>
            <a:miter lim="800000"/>
            <a:headEnd/>
            <a:tailEnd/>
          </a:ln>
          <a:effectLst/>
        </p:spPr>
        <p:txBody>
          <a:bodyPr>
            <a:spAutoFit/>
          </a:bodyPr>
          <a:lstStyle/>
          <a:p>
            <a:pPr algn="ctr">
              <a:spcBef>
                <a:spcPct val="50000"/>
              </a:spcBef>
              <a:defRPr/>
            </a:pPr>
            <a:r>
              <a:rPr lang="es-ES_tradnl" sz="2400" b="1">
                <a:solidFill>
                  <a:srgbClr val="FF9900"/>
                </a:solidFill>
                <a:effectLst>
                  <a:outerShdw blurRad="38100" dist="38100" dir="2700000" algn="tl">
                    <a:srgbClr val="000000"/>
                  </a:outerShdw>
                </a:effectLst>
              </a:rPr>
              <a:t>GEOLOGÍA ESTRUCTURAL</a:t>
            </a:r>
          </a:p>
          <a:p>
            <a:pPr algn="just">
              <a:defRPr/>
            </a:pPr>
            <a:r>
              <a:rPr lang="es-ES" sz="1600" b="1">
                <a:solidFill>
                  <a:schemeClr val="tx2"/>
                </a:solidFill>
                <a:effectLst>
                  <a:outerShdw blurRad="38100" dist="38100" dir="2700000" algn="tl">
                    <a:srgbClr val="000000"/>
                  </a:outerShdw>
                </a:effectLst>
              </a:rPr>
              <a:t>La Geología Estructural es una rama de la geología que estudia las deformaciones de la corteza terrestre, y a las causas que las originaron. Un término sinónimo de Geología Estructural es “Tectónica” (del griego tektôn, constructor). El interior de La Tierra está en constante actividad, como lo demuestran principalmente los terremotos y las erupciones volcánicas. Las fuerzas internas que causan estos fenómenos son las que ocasionan las deformaciones de las </a:t>
            </a:r>
            <a:r>
              <a:rPr lang="es-ES_tradnl" sz="1600" b="1">
                <a:solidFill>
                  <a:schemeClr val="tx2"/>
                </a:solidFill>
                <a:effectLst>
                  <a:outerShdw blurRad="38100" dist="38100" dir="2700000" algn="tl">
                    <a:srgbClr val="000000"/>
                  </a:outerShdw>
                </a:effectLst>
              </a:rPr>
              <a:t>rocas</a:t>
            </a:r>
            <a:endParaRPr lang="es-ES" sz="1600" b="1">
              <a:solidFill>
                <a:schemeClr val="tx2"/>
              </a:solidFill>
              <a:effectLst>
                <a:outerShdw blurRad="38100" dist="38100" dir="2700000" algn="tl">
                  <a:srgbClr val="000000"/>
                </a:outerShdw>
              </a:effectLst>
            </a:endParaRPr>
          </a:p>
          <a:p>
            <a:pPr>
              <a:spcBef>
                <a:spcPct val="50000"/>
              </a:spcBef>
              <a:defRPr/>
            </a:pPr>
            <a:endParaRPr lang="es-ES" sz="1600" b="1">
              <a:solidFill>
                <a:schemeClr val="tx2"/>
              </a:solidFill>
              <a:effectLst>
                <a:outerShdw blurRad="38100" dist="38100" dir="2700000" algn="tl">
                  <a:srgbClr val="000000"/>
                </a:outerShdw>
              </a:effectLst>
            </a:endParaRPr>
          </a:p>
          <a:p>
            <a:pPr>
              <a:spcBef>
                <a:spcPct val="50000"/>
              </a:spcBef>
              <a:defRPr/>
            </a:pPr>
            <a:endParaRPr lang="es-ES" sz="1600" b="1">
              <a:solidFill>
                <a:schemeClr val="tx2"/>
              </a:solidFill>
              <a:effectLst>
                <a:outerShdw blurRad="38100" dist="38100" dir="2700000" algn="tl">
                  <a:srgbClr val="000000"/>
                </a:outerShdw>
              </a:effectLst>
            </a:endParaRP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228600"/>
            <a:ext cx="8610600" cy="5700713"/>
          </a:xfrm>
          <a:prstGeom prst="rect">
            <a:avLst/>
          </a:prstGeom>
          <a:noFill/>
          <a:ln w="9525">
            <a:noFill/>
            <a:miter lim="800000"/>
            <a:headEnd/>
            <a:tailEnd/>
          </a:ln>
          <a:effectLst/>
        </p:spPr>
        <p:txBody>
          <a:bodyPr>
            <a:spAutoFit/>
          </a:bodyPr>
          <a:lstStyle/>
          <a:p>
            <a:pPr algn="ctr">
              <a:spcBef>
                <a:spcPct val="50000"/>
              </a:spcBef>
              <a:defRPr/>
            </a:pPr>
            <a:r>
              <a:rPr lang="es-ES_tradnl" b="1">
                <a:solidFill>
                  <a:srgbClr val="FF9900"/>
                </a:solidFill>
                <a:effectLst>
                  <a:outerShdw blurRad="38100" dist="38100" dir="2700000" algn="tl">
                    <a:srgbClr val="000000"/>
                  </a:outerShdw>
                </a:effectLst>
              </a:rPr>
              <a:t>RAMAS DE LA GEOLOGÍA ESTRUCTURAL</a:t>
            </a:r>
          </a:p>
          <a:p>
            <a:pPr>
              <a:spcBef>
                <a:spcPct val="50000"/>
              </a:spcBef>
              <a:defRPr/>
            </a:pPr>
            <a:r>
              <a:rPr lang="es-ES_tradnl" sz="1600" b="1">
                <a:solidFill>
                  <a:srgbClr val="FF9900"/>
                </a:solidFill>
                <a:effectLst>
                  <a:outerShdw blurRad="38100" dist="38100" dir="2700000" algn="tl">
                    <a:srgbClr val="000000"/>
                  </a:outerShdw>
                </a:effectLst>
              </a:rPr>
              <a:t>SISMOTECTÓNICA:</a:t>
            </a:r>
            <a:r>
              <a:rPr lang="es-ES_tradnl" sz="1600" b="1">
                <a:solidFill>
                  <a:schemeClr val="bg1"/>
                </a:solidFill>
                <a:effectLst>
                  <a:outerShdw blurRad="38100" dist="38100" dir="2700000" algn="tl">
                    <a:srgbClr val="000000"/>
                  </a:outerShdw>
                </a:effectLst>
              </a:rPr>
              <a:t>  </a:t>
            </a:r>
            <a:r>
              <a:rPr lang="es-ES_tradnl" sz="1600" b="1">
                <a:solidFill>
                  <a:schemeClr val="tx2"/>
                </a:solidFill>
                <a:effectLst>
                  <a:outerShdw blurRad="38100" dist="38100" dir="2700000" algn="tl">
                    <a:srgbClr val="000000"/>
                  </a:outerShdw>
                </a:effectLst>
              </a:rPr>
              <a:t>Estudia la correlación entre la sismicidad y la actividad tectónica actual.</a:t>
            </a:r>
          </a:p>
          <a:p>
            <a:pPr>
              <a:spcBef>
                <a:spcPct val="50000"/>
              </a:spcBef>
              <a:defRPr/>
            </a:pPr>
            <a:r>
              <a:rPr lang="es-ES_tradnl" sz="1600" b="1">
                <a:solidFill>
                  <a:srgbClr val="FF9900"/>
                </a:solidFill>
                <a:effectLst>
                  <a:outerShdw blurRad="38100" dist="38100" dir="2700000" algn="tl">
                    <a:srgbClr val="000000"/>
                  </a:outerShdw>
                </a:effectLst>
              </a:rPr>
              <a:t>MICROTECTÓNICA</a:t>
            </a:r>
            <a:r>
              <a:rPr lang="es-ES_tradnl" sz="1600" b="1">
                <a:solidFill>
                  <a:schemeClr val="bg1"/>
                </a:solidFill>
                <a:effectLst>
                  <a:outerShdw blurRad="38100" dist="38100" dir="2700000" algn="tl">
                    <a:srgbClr val="000000"/>
                  </a:outerShdw>
                </a:effectLst>
              </a:rPr>
              <a:t>: </a:t>
            </a:r>
            <a:r>
              <a:rPr lang="es-ES_tradnl" sz="1600" b="1">
                <a:solidFill>
                  <a:schemeClr val="tx2"/>
                </a:solidFill>
                <a:effectLst>
                  <a:outerShdw blurRad="38100" dist="38100" dir="2700000" algn="tl">
                    <a:srgbClr val="000000"/>
                  </a:outerShdw>
                </a:effectLst>
              </a:rPr>
              <a:t>Estudia las estructuras visibles en un afloramiento, muestras de mano y microscópica Ej:  fracturas, estrías,</a:t>
            </a:r>
          </a:p>
          <a:p>
            <a:pPr>
              <a:spcBef>
                <a:spcPct val="50000"/>
              </a:spcBef>
              <a:defRPr/>
            </a:pPr>
            <a:r>
              <a:rPr lang="es-ES_tradnl" sz="1600" b="1">
                <a:solidFill>
                  <a:srgbClr val="FF9900"/>
                </a:solidFill>
                <a:effectLst>
                  <a:outerShdw blurRad="38100" dist="38100" dir="2700000" algn="tl">
                    <a:srgbClr val="000000"/>
                  </a:outerShdw>
                </a:effectLst>
              </a:rPr>
              <a:t>NEOTECTÓNICA:</a:t>
            </a:r>
            <a:r>
              <a:rPr lang="es-ES_tradnl" sz="1600" b="1">
                <a:solidFill>
                  <a:schemeClr val="bg1"/>
                </a:solidFill>
                <a:effectLst>
                  <a:outerShdw blurRad="38100" dist="38100" dir="2700000" algn="tl">
                    <a:srgbClr val="000000"/>
                  </a:outerShdw>
                </a:effectLst>
              </a:rPr>
              <a:t> </a:t>
            </a:r>
            <a:r>
              <a:rPr lang="es-ES_tradnl" sz="1600" b="1">
                <a:solidFill>
                  <a:schemeClr val="tx2"/>
                </a:solidFill>
                <a:effectLst>
                  <a:outerShdw blurRad="38100" dist="38100" dir="2700000" algn="tl">
                    <a:srgbClr val="000000"/>
                  </a:outerShdw>
                </a:effectLst>
              </a:rPr>
              <a:t>Estudia los procesos de deformación y dislocamiento que han ocurrido en la corteza terrestre durante El cuaternario , haciendo énfasis en los procesos desarrollados en la actualidad</a:t>
            </a:r>
          </a:p>
          <a:p>
            <a:pPr>
              <a:spcBef>
                <a:spcPct val="50000"/>
              </a:spcBef>
              <a:defRPr/>
            </a:pPr>
            <a:endParaRPr lang="es-ES_tradnl" sz="1600" b="1">
              <a:solidFill>
                <a:schemeClr val="tx2"/>
              </a:solidFill>
              <a:effectLst>
                <a:outerShdw blurRad="38100" dist="38100" dir="2700000" algn="tl">
                  <a:srgbClr val="000000"/>
                </a:outerShdw>
              </a:effectLst>
            </a:endParaRPr>
          </a:p>
          <a:p>
            <a:pPr>
              <a:lnSpc>
                <a:spcPct val="60000"/>
              </a:lnSpc>
              <a:spcBef>
                <a:spcPct val="50000"/>
              </a:spcBef>
              <a:defRPr/>
            </a:pPr>
            <a:r>
              <a:rPr lang="es-ES_tradnl" b="1">
                <a:solidFill>
                  <a:srgbClr val="FF9900"/>
                </a:solidFill>
                <a:effectLst>
                  <a:outerShdw blurRad="38100" dist="38100" dir="2700000" algn="tl">
                    <a:srgbClr val="000000"/>
                  </a:outerShdw>
                </a:effectLst>
              </a:rPr>
              <a:t>Deformación: </a:t>
            </a:r>
            <a:r>
              <a:rPr lang="es-ES" sz="1600" b="1">
                <a:solidFill>
                  <a:schemeClr val="tx2"/>
                </a:solidFill>
                <a:effectLst>
                  <a:outerShdw blurRad="38100" dist="38100" dir="2700000" algn="tl">
                    <a:srgbClr val="000000"/>
                  </a:outerShdw>
                </a:effectLst>
              </a:rPr>
              <a:t>cualquier cambio en la posición o en las</a:t>
            </a:r>
            <a:endParaRPr lang="es-ES_tradnl" sz="1600" b="1">
              <a:solidFill>
                <a:schemeClr val="tx2"/>
              </a:solidFill>
              <a:effectLst>
                <a:outerShdw blurRad="38100" dist="38100" dir="2700000" algn="tl">
                  <a:srgbClr val="000000"/>
                </a:outerShdw>
              </a:effectLst>
            </a:endParaRPr>
          </a:p>
          <a:p>
            <a:pPr>
              <a:lnSpc>
                <a:spcPct val="60000"/>
              </a:lnSpc>
              <a:spcBef>
                <a:spcPct val="50000"/>
              </a:spcBef>
              <a:defRPr/>
            </a:pPr>
            <a:r>
              <a:rPr lang="es-ES" sz="1600" b="1">
                <a:solidFill>
                  <a:schemeClr val="tx2"/>
                </a:solidFill>
                <a:effectLst>
                  <a:outerShdw blurRad="38100" dist="38100" dir="2700000" algn="tl">
                    <a:srgbClr val="000000"/>
                  </a:outerShdw>
                </a:effectLst>
              </a:rPr>
              <a:t> relaciones</a:t>
            </a:r>
            <a:r>
              <a:rPr lang="es-ES_tradnl" sz="1600" b="1">
                <a:solidFill>
                  <a:schemeClr val="tx2"/>
                </a:solidFill>
                <a:effectLst>
                  <a:outerShdw blurRad="38100" dist="38100" dir="2700000" algn="tl">
                    <a:srgbClr val="000000"/>
                  </a:outerShdw>
                </a:effectLst>
              </a:rPr>
              <a:t> </a:t>
            </a:r>
            <a:r>
              <a:rPr lang="es-ES" sz="1600" b="1">
                <a:solidFill>
                  <a:schemeClr val="tx2"/>
                </a:solidFill>
                <a:effectLst>
                  <a:outerShdw blurRad="38100" dist="38100" dir="2700000" algn="tl">
                    <a:srgbClr val="000000"/>
                  </a:outerShdw>
                </a:effectLst>
              </a:rPr>
              <a:t>geométricas internas sufrido por un cuerpo </a:t>
            </a:r>
            <a:endParaRPr lang="es-ES_tradnl" sz="1600" b="1">
              <a:solidFill>
                <a:schemeClr val="tx2"/>
              </a:solidFill>
              <a:effectLst>
                <a:outerShdw blurRad="38100" dist="38100" dir="2700000" algn="tl">
                  <a:srgbClr val="000000"/>
                </a:outerShdw>
              </a:effectLst>
            </a:endParaRPr>
          </a:p>
          <a:p>
            <a:pPr>
              <a:lnSpc>
                <a:spcPct val="60000"/>
              </a:lnSpc>
              <a:spcBef>
                <a:spcPct val="50000"/>
              </a:spcBef>
              <a:defRPr/>
            </a:pPr>
            <a:r>
              <a:rPr lang="es-ES" sz="1600" b="1">
                <a:solidFill>
                  <a:schemeClr val="tx2"/>
                </a:solidFill>
                <a:effectLst>
                  <a:outerShdw blurRad="38100" dist="38100" dir="2700000" algn="tl">
                    <a:srgbClr val="000000"/>
                  </a:outerShdw>
                </a:effectLst>
              </a:rPr>
              <a:t>Como</a:t>
            </a:r>
            <a:r>
              <a:rPr lang="es-ES_tradnl" sz="1600" b="1">
                <a:solidFill>
                  <a:schemeClr val="tx2"/>
                </a:solidFill>
                <a:effectLst>
                  <a:outerShdw blurRad="38100" dist="38100" dir="2700000" algn="tl">
                    <a:srgbClr val="000000"/>
                  </a:outerShdw>
                </a:effectLst>
              </a:rPr>
              <a:t> </a:t>
            </a:r>
            <a:r>
              <a:rPr lang="es-ES" sz="1600" b="1">
                <a:solidFill>
                  <a:schemeClr val="tx2"/>
                </a:solidFill>
                <a:effectLst>
                  <a:outerShdw blurRad="38100" dist="38100" dir="2700000" algn="tl">
                    <a:srgbClr val="000000"/>
                  </a:outerShdw>
                </a:effectLst>
              </a:rPr>
              <a:t>consecuencia de la aplicación de un campo de</a:t>
            </a:r>
          </a:p>
          <a:p>
            <a:pPr>
              <a:lnSpc>
                <a:spcPct val="60000"/>
              </a:lnSpc>
              <a:spcBef>
                <a:spcPct val="50000"/>
              </a:spcBef>
              <a:defRPr/>
            </a:pPr>
            <a:r>
              <a:rPr lang="es-ES" sz="1600" b="1">
                <a:solidFill>
                  <a:schemeClr val="tx2"/>
                </a:solidFill>
                <a:effectLst>
                  <a:outerShdw blurRad="38100" dist="38100" dir="2700000" algn="tl">
                    <a:srgbClr val="000000"/>
                  </a:outerShdw>
                </a:effectLst>
              </a:rPr>
              <a:t>esfuerzos </a:t>
            </a:r>
            <a:r>
              <a:rPr lang="es-ES_tradnl" sz="1600" b="1">
                <a:solidFill>
                  <a:schemeClr val="tx2"/>
                </a:solidFill>
                <a:effectLst>
                  <a:outerShdw blurRad="38100" dist="38100" dir="2700000" algn="tl">
                    <a:srgbClr val="000000"/>
                  </a:outerShdw>
                </a:effectLst>
              </a:rPr>
              <a:t>.</a:t>
            </a:r>
          </a:p>
          <a:p>
            <a:pPr>
              <a:lnSpc>
                <a:spcPct val="60000"/>
              </a:lnSpc>
              <a:spcBef>
                <a:spcPct val="50000"/>
              </a:spcBef>
              <a:defRPr/>
            </a:pPr>
            <a:endParaRPr lang="es-ES" sz="1600" b="1">
              <a:solidFill>
                <a:schemeClr val="tx2"/>
              </a:solidFill>
              <a:effectLst>
                <a:outerShdw blurRad="38100" dist="38100" dir="2700000" algn="tl">
                  <a:srgbClr val="000000"/>
                </a:outerShdw>
              </a:effectLst>
            </a:endParaRPr>
          </a:p>
          <a:p>
            <a:pPr>
              <a:spcBef>
                <a:spcPct val="50000"/>
              </a:spcBef>
              <a:defRPr/>
            </a:pPr>
            <a:r>
              <a:rPr lang="es-ES" b="1">
                <a:solidFill>
                  <a:srgbClr val="FF9900"/>
                </a:solidFill>
                <a:effectLst>
                  <a:outerShdw blurRad="38100" dist="38100" dir="2700000" algn="tl">
                    <a:srgbClr val="000000"/>
                  </a:outerShdw>
                </a:effectLst>
              </a:rPr>
              <a:t>Principio de la deformación</a:t>
            </a:r>
          </a:p>
          <a:p>
            <a:pPr>
              <a:spcBef>
                <a:spcPct val="50000"/>
              </a:spcBef>
              <a:defRPr/>
            </a:pPr>
            <a:r>
              <a:rPr lang="es-ES" sz="1600" b="1">
                <a:solidFill>
                  <a:schemeClr val="tx2"/>
                </a:solidFill>
                <a:effectLst>
                  <a:outerShdw blurRad="38100" dist="38100" dir="2700000" algn="tl">
                    <a:srgbClr val="000000"/>
                  </a:outerShdw>
                </a:effectLst>
              </a:rPr>
              <a:t>Toda deformación es siempre posterior a la</a:t>
            </a:r>
            <a:endParaRPr lang="es-ES_tradnl" sz="1600" b="1">
              <a:solidFill>
                <a:schemeClr val="tx2"/>
              </a:solidFill>
              <a:effectLst>
                <a:outerShdw blurRad="38100" dist="38100" dir="2700000" algn="tl">
                  <a:srgbClr val="000000"/>
                </a:outerShdw>
              </a:effectLst>
            </a:endParaRPr>
          </a:p>
          <a:p>
            <a:pPr>
              <a:spcBef>
                <a:spcPct val="50000"/>
              </a:spcBef>
              <a:defRPr/>
            </a:pPr>
            <a:r>
              <a:rPr lang="es-ES" sz="1600" b="1">
                <a:solidFill>
                  <a:schemeClr val="tx2"/>
                </a:solidFill>
                <a:effectLst>
                  <a:outerShdw blurRad="38100" dist="38100" dir="2700000" algn="tl">
                    <a:srgbClr val="000000"/>
                  </a:outerShdw>
                </a:effectLst>
              </a:rPr>
              <a:t>capa que está deformada.</a:t>
            </a:r>
          </a:p>
          <a:p>
            <a:pPr>
              <a:spcBef>
                <a:spcPct val="50000"/>
              </a:spcBef>
              <a:defRPr/>
            </a:pPr>
            <a:endParaRPr lang="es-ES" sz="1600" b="1">
              <a:solidFill>
                <a:schemeClr val="tx2"/>
              </a:solidFill>
              <a:effectLst>
                <a:outerShdw blurRad="38100" dist="38100" dir="2700000" algn="tl">
                  <a:srgbClr val="000000"/>
                </a:outerShdw>
              </a:effectLst>
            </a:endParaRPr>
          </a:p>
        </p:txBody>
      </p:sp>
      <p:pic>
        <p:nvPicPr>
          <p:cNvPr id="19459" name="Picture 4" descr="dia5"/>
          <p:cNvPicPr>
            <a:picLocks noChangeAspect="1" noChangeArrowheads="1"/>
          </p:cNvPicPr>
          <p:nvPr/>
        </p:nvPicPr>
        <p:blipFill>
          <a:blip r:embed="rId2"/>
          <a:srcRect/>
          <a:stretch>
            <a:fillRect/>
          </a:stretch>
        </p:blipFill>
        <p:spPr bwMode="auto">
          <a:xfrm>
            <a:off x="6096000" y="2667000"/>
            <a:ext cx="2678113" cy="3733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a:srcRect/>
          <a:stretch>
            <a:fillRect/>
          </a:stretch>
        </p:blipFill>
        <p:spPr bwMode="auto">
          <a:xfrm>
            <a:off x="671513" y="469900"/>
            <a:ext cx="7800975" cy="592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0" y="457200"/>
            <a:ext cx="9144000" cy="5791200"/>
          </a:xfrm>
          <a:prstGeom prst="rect">
            <a:avLst/>
          </a:prstGeom>
          <a:noFill/>
          <a:ln w="9525">
            <a:noFill/>
            <a:miter lim="800000"/>
            <a:headEnd/>
            <a:tailEnd/>
          </a:ln>
          <a:effectLst/>
        </p:spPr>
        <p:txBody>
          <a:bodyPr>
            <a:spAutoFit/>
          </a:bodyPr>
          <a:lstStyle/>
          <a:p>
            <a:pPr>
              <a:spcBef>
                <a:spcPct val="50000"/>
              </a:spcBef>
              <a:defRPr/>
            </a:pPr>
            <a:r>
              <a:rPr lang="es-ES" b="1" dirty="0">
                <a:solidFill>
                  <a:srgbClr val="FF9900"/>
                </a:solidFill>
                <a:effectLst>
                  <a:outerShdw blurRad="38100" dist="38100" dir="2700000" algn="tl">
                    <a:srgbClr val="000000"/>
                  </a:outerShdw>
                </a:effectLst>
              </a:rPr>
              <a:t>Ley de las inclusiones</a:t>
            </a:r>
          </a:p>
          <a:p>
            <a:pPr>
              <a:spcBef>
                <a:spcPct val="50000"/>
              </a:spcBef>
              <a:defRPr/>
            </a:pPr>
            <a:r>
              <a:rPr lang="es-ES" sz="1600" b="1" dirty="0">
                <a:solidFill>
                  <a:schemeClr val="tx2"/>
                </a:solidFill>
                <a:effectLst>
                  <a:outerShdw blurRad="38100" dist="38100" dir="2700000" algn="tl">
                    <a:srgbClr val="000000"/>
                  </a:outerShdw>
                </a:effectLst>
              </a:rPr>
              <a:t>• Establece que los fragmentos de otras rocas</a:t>
            </a:r>
            <a:r>
              <a:rPr lang="es-ES_tradnl" sz="1600" b="1" dirty="0">
                <a:solidFill>
                  <a:schemeClr val="tx2"/>
                </a:solidFill>
                <a:effectLst>
                  <a:outerShdw blurRad="38100" dist="38100" dir="2700000" algn="tl">
                    <a:srgbClr val="000000"/>
                  </a:outerShdw>
                </a:effectLst>
              </a:rPr>
              <a:t> </a:t>
            </a:r>
            <a:r>
              <a:rPr lang="es-ES" sz="1600" b="1" dirty="0">
                <a:solidFill>
                  <a:schemeClr val="tx2"/>
                </a:solidFill>
                <a:effectLst>
                  <a:outerShdw blurRad="38100" dist="38100" dir="2700000" algn="tl">
                    <a:srgbClr val="000000"/>
                  </a:outerShdw>
                </a:effectLst>
              </a:rPr>
              <a:t>contenidos dentro de un cuerpo rocoso son más viejos que la roca que los contiene.</a:t>
            </a:r>
            <a:r>
              <a:rPr lang="es-ES_tradnl" sz="1600" b="1" dirty="0">
                <a:solidFill>
                  <a:schemeClr val="tx2"/>
                </a:solidFill>
                <a:effectLst>
                  <a:outerShdw blurRad="38100" dist="38100" dir="2700000" algn="tl">
                    <a:srgbClr val="000000"/>
                  </a:outerShdw>
                </a:effectLst>
              </a:rPr>
              <a:t> </a:t>
            </a:r>
            <a:r>
              <a:rPr lang="es-ES" sz="1600" b="1" dirty="0">
                <a:solidFill>
                  <a:schemeClr val="tx2"/>
                </a:solidFill>
                <a:effectLst>
                  <a:outerShdw blurRad="38100" dist="38100" dir="2700000" algn="tl">
                    <a:srgbClr val="000000"/>
                  </a:outerShdw>
                </a:effectLst>
              </a:rPr>
              <a:t>Se aplica a rocas clásticas, lavas (fragmentos accesorios) e intrusiones</a:t>
            </a:r>
            <a:r>
              <a:rPr lang="es-ES_tradnl" sz="1600" b="1" dirty="0">
                <a:solidFill>
                  <a:schemeClr val="tx2"/>
                </a:solidFill>
                <a:effectLst>
                  <a:outerShdw blurRad="38100" dist="38100" dir="2700000" algn="tl">
                    <a:srgbClr val="000000"/>
                  </a:outerShdw>
                </a:effectLst>
              </a:rPr>
              <a:t>      </a:t>
            </a:r>
            <a:r>
              <a:rPr lang="es-ES" sz="1600" b="1" dirty="0">
                <a:solidFill>
                  <a:schemeClr val="tx2"/>
                </a:solidFill>
                <a:effectLst>
                  <a:outerShdw blurRad="38100" dist="38100" dir="2700000" algn="tl">
                    <a:srgbClr val="000000"/>
                  </a:outerShdw>
                </a:effectLst>
              </a:rPr>
              <a:t>(</a:t>
            </a:r>
            <a:r>
              <a:rPr lang="es-ES" sz="1600" b="1" dirty="0" err="1">
                <a:solidFill>
                  <a:schemeClr val="tx2"/>
                </a:solidFill>
                <a:effectLst>
                  <a:outerShdw blurRad="38100" dist="38100" dir="2700000" algn="tl">
                    <a:srgbClr val="000000"/>
                  </a:outerShdw>
                </a:effectLst>
              </a:rPr>
              <a:t>Xenolitos</a:t>
            </a:r>
            <a:r>
              <a:rPr lang="es-ES" sz="1600" b="1" dirty="0">
                <a:solidFill>
                  <a:schemeClr val="tx2"/>
                </a:solidFill>
                <a:effectLst>
                  <a:outerShdw blurRad="38100" dist="38100" dir="2700000" algn="tl">
                    <a:srgbClr val="000000"/>
                  </a:outerShdw>
                </a:effectLst>
              </a:rPr>
              <a:t>)</a:t>
            </a:r>
            <a:endParaRPr lang="es-ES_tradnl" sz="1600" b="1" dirty="0">
              <a:solidFill>
                <a:schemeClr val="tx2"/>
              </a:solidFill>
              <a:effectLst>
                <a:outerShdw blurRad="38100" dist="38100" dir="2700000" algn="tl">
                  <a:srgbClr val="000000"/>
                </a:outerShdw>
              </a:effectLst>
            </a:endParaRPr>
          </a:p>
          <a:p>
            <a:pPr>
              <a:spcBef>
                <a:spcPct val="50000"/>
              </a:spcBef>
              <a:defRPr/>
            </a:pPr>
            <a:endParaRPr lang="es-ES_tradnl" sz="1600" b="1" dirty="0">
              <a:solidFill>
                <a:schemeClr val="tx2"/>
              </a:solidFill>
              <a:effectLst>
                <a:outerShdw blurRad="38100" dist="38100" dir="2700000" algn="tl">
                  <a:srgbClr val="000000"/>
                </a:outerShdw>
              </a:effectLst>
            </a:endParaRPr>
          </a:p>
          <a:p>
            <a:pPr>
              <a:spcBef>
                <a:spcPct val="50000"/>
              </a:spcBef>
              <a:defRPr/>
            </a:pPr>
            <a:endParaRPr lang="es-ES_tradnl" sz="1600" b="1" dirty="0">
              <a:solidFill>
                <a:schemeClr val="tx2"/>
              </a:solidFill>
              <a:effectLst>
                <a:outerShdw blurRad="38100" dist="38100" dir="2700000" algn="tl">
                  <a:srgbClr val="000000"/>
                </a:outerShdw>
              </a:effectLst>
            </a:endParaRPr>
          </a:p>
          <a:p>
            <a:pPr>
              <a:spcBef>
                <a:spcPct val="50000"/>
              </a:spcBef>
              <a:defRPr/>
            </a:pPr>
            <a:endParaRPr lang="es-ES_tradnl" sz="1600" b="1" dirty="0">
              <a:solidFill>
                <a:schemeClr val="tx2"/>
              </a:solidFill>
              <a:effectLst>
                <a:outerShdw blurRad="38100" dist="38100" dir="2700000" algn="tl">
                  <a:srgbClr val="000000"/>
                </a:outerShdw>
              </a:effectLst>
            </a:endParaRPr>
          </a:p>
          <a:p>
            <a:pPr>
              <a:spcBef>
                <a:spcPct val="50000"/>
              </a:spcBef>
              <a:defRPr/>
            </a:pPr>
            <a:endParaRPr lang="es-ES_tradnl" sz="1600" b="1" dirty="0">
              <a:solidFill>
                <a:schemeClr val="tx2"/>
              </a:solidFill>
              <a:effectLst>
                <a:outerShdw blurRad="38100" dist="38100" dir="2700000" algn="tl">
                  <a:srgbClr val="000000"/>
                </a:outerShdw>
              </a:effectLst>
            </a:endParaRPr>
          </a:p>
          <a:p>
            <a:pPr>
              <a:spcBef>
                <a:spcPct val="50000"/>
              </a:spcBef>
              <a:defRPr/>
            </a:pPr>
            <a:endParaRPr lang="es-ES_tradnl" sz="1600" b="1" dirty="0">
              <a:solidFill>
                <a:schemeClr val="tx2"/>
              </a:solidFill>
              <a:effectLst>
                <a:outerShdw blurRad="38100" dist="38100" dir="2700000" algn="tl">
                  <a:srgbClr val="000000"/>
                </a:outerShdw>
              </a:effectLst>
            </a:endParaRPr>
          </a:p>
          <a:p>
            <a:pPr>
              <a:spcBef>
                <a:spcPct val="50000"/>
              </a:spcBef>
              <a:defRPr/>
            </a:pPr>
            <a:endParaRPr lang="es-ES_tradnl" sz="1600" b="1" dirty="0">
              <a:solidFill>
                <a:schemeClr val="tx2"/>
              </a:solidFill>
              <a:effectLst>
                <a:outerShdw blurRad="38100" dist="38100" dir="2700000" algn="tl">
                  <a:srgbClr val="000000"/>
                </a:outerShdw>
              </a:effectLst>
            </a:endParaRPr>
          </a:p>
          <a:p>
            <a:pPr>
              <a:spcBef>
                <a:spcPct val="50000"/>
              </a:spcBef>
              <a:defRPr/>
            </a:pPr>
            <a:endParaRPr lang="es-ES_tradnl" sz="1600" b="1" dirty="0">
              <a:solidFill>
                <a:schemeClr val="tx2"/>
              </a:solidFill>
              <a:effectLst>
                <a:outerShdw blurRad="38100" dist="38100" dir="2700000" algn="tl">
                  <a:srgbClr val="000000"/>
                </a:outerShdw>
              </a:effectLst>
            </a:endParaRPr>
          </a:p>
          <a:p>
            <a:pPr>
              <a:spcBef>
                <a:spcPct val="50000"/>
              </a:spcBef>
              <a:defRPr/>
            </a:pPr>
            <a:r>
              <a:rPr lang="es-ES" b="1" dirty="0">
                <a:solidFill>
                  <a:srgbClr val="FF9900"/>
                </a:solidFill>
                <a:effectLst>
                  <a:outerShdw blurRad="38100" dist="38100" dir="2700000" algn="tl">
                    <a:srgbClr val="000000"/>
                  </a:outerShdw>
                </a:effectLst>
              </a:rPr>
              <a:t>Relaciones de corte</a:t>
            </a:r>
          </a:p>
          <a:p>
            <a:pPr>
              <a:spcBef>
                <a:spcPct val="50000"/>
              </a:spcBef>
              <a:defRPr/>
            </a:pPr>
            <a:r>
              <a:rPr lang="es-ES" sz="1600" b="1" dirty="0">
                <a:solidFill>
                  <a:schemeClr val="tx2"/>
                </a:solidFill>
                <a:effectLst>
                  <a:outerShdw blurRad="38100" dist="38100" dir="2700000" algn="tl">
                    <a:srgbClr val="000000"/>
                  </a:outerShdw>
                </a:effectLst>
              </a:rPr>
              <a:t>• Cuando cuerpos de roca ígnea aparecen</a:t>
            </a:r>
            <a:r>
              <a:rPr lang="es-ES_tradnl" sz="1600" b="1" dirty="0">
                <a:solidFill>
                  <a:schemeClr val="tx2"/>
                </a:solidFill>
                <a:effectLst>
                  <a:outerShdw blurRad="38100" dist="38100" dir="2700000" algn="tl">
                    <a:srgbClr val="000000"/>
                  </a:outerShdw>
                </a:effectLst>
              </a:rPr>
              <a:t> </a:t>
            </a:r>
            <a:r>
              <a:rPr lang="es-ES" sz="1600" b="1" dirty="0">
                <a:solidFill>
                  <a:schemeClr val="tx2"/>
                </a:solidFill>
                <a:effectLst>
                  <a:outerShdw blurRad="38100" dist="38100" dir="2700000" algn="tl">
                    <a:srgbClr val="000000"/>
                  </a:outerShdw>
                </a:effectLst>
              </a:rPr>
              <a:t>dentro de otras rocas indican que estas</a:t>
            </a:r>
          </a:p>
          <a:p>
            <a:pPr>
              <a:spcBef>
                <a:spcPct val="50000"/>
              </a:spcBef>
              <a:defRPr/>
            </a:pPr>
            <a:r>
              <a:rPr lang="es-ES" sz="1600" b="1" dirty="0">
                <a:solidFill>
                  <a:schemeClr val="tx2"/>
                </a:solidFill>
                <a:effectLst>
                  <a:outerShdw blurRad="38100" dist="38100" dir="2700000" algn="tl">
                    <a:srgbClr val="000000"/>
                  </a:outerShdw>
                </a:effectLst>
              </a:rPr>
              <a:t>últimas son más viejas que el magma que</a:t>
            </a:r>
            <a:r>
              <a:rPr lang="es-ES_tradnl" sz="1600" b="1" dirty="0">
                <a:solidFill>
                  <a:schemeClr val="tx2"/>
                </a:solidFill>
                <a:effectLst>
                  <a:outerShdw blurRad="38100" dist="38100" dir="2700000" algn="tl">
                    <a:srgbClr val="000000"/>
                  </a:outerShdw>
                </a:effectLst>
              </a:rPr>
              <a:t> </a:t>
            </a:r>
            <a:r>
              <a:rPr lang="es-ES" sz="1600" b="1" dirty="0">
                <a:solidFill>
                  <a:schemeClr val="tx2"/>
                </a:solidFill>
                <a:effectLst>
                  <a:outerShdw blurRad="38100" dist="38100" dir="2700000" algn="tl">
                    <a:srgbClr val="000000"/>
                  </a:outerShdw>
                </a:effectLst>
              </a:rPr>
              <a:t>las </a:t>
            </a:r>
            <a:r>
              <a:rPr lang="es-ES" sz="1600" b="1" dirty="0" err="1">
                <a:solidFill>
                  <a:schemeClr val="tx2"/>
                </a:solidFill>
                <a:effectLst>
                  <a:outerShdw blurRad="38100" dist="38100" dir="2700000" algn="tl">
                    <a:srgbClr val="000000"/>
                  </a:outerShdw>
                </a:effectLst>
              </a:rPr>
              <a:t>intruyó</a:t>
            </a:r>
            <a:r>
              <a:rPr lang="es-ES" sz="1600" b="1" dirty="0">
                <a:solidFill>
                  <a:schemeClr val="tx2"/>
                </a:solidFill>
                <a:effectLst>
                  <a:outerShdw blurRad="38100" dist="38100" dir="2700000" algn="tl">
                    <a:srgbClr val="000000"/>
                  </a:outerShdw>
                </a:effectLst>
              </a:rPr>
              <a:t>.</a:t>
            </a:r>
            <a:r>
              <a:rPr lang="es-ES_tradnl" sz="1600" b="1" dirty="0">
                <a:solidFill>
                  <a:schemeClr val="tx2"/>
                </a:solidFill>
                <a:effectLst>
                  <a:outerShdw blurRad="38100" dist="38100" dir="2700000" algn="tl">
                    <a:srgbClr val="000000"/>
                  </a:outerShdw>
                </a:effectLst>
              </a:rPr>
              <a:t> </a:t>
            </a:r>
            <a:r>
              <a:rPr lang="es-ES" sz="1600" b="1" dirty="0">
                <a:solidFill>
                  <a:schemeClr val="tx2"/>
                </a:solidFill>
                <a:effectLst>
                  <a:outerShdw blurRad="38100" dist="38100" dir="2700000" algn="tl">
                    <a:srgbClr val="000000"/>
                  </a:outerShdw>
                </a:effectLst>
              </a:rPr>
              <a:t>A su vez este principio puede ser aplicado a</a:t>
            </a:r>
            <a:r>
              <a:rPr lang="es-ES_tradnl" sz="1600" b="1" dirty="0">
                <a:solidFill>
                  <a:schemeClr val="tx2"/>
                </a:solidFill>
                <a:effectLst>
                  <a:outerShdw blurRad="38100" dist="38100" dir="2700000" algn="tl">
                    <a:srgbClr val="000000"/>
                  </a:outerShdw>
                </a:effectLst>
              </a:rPr>
              <a:t> </a:t>
            </a:r>
            <a:r>
              <a:rPr lang="es-ES" sz="1600" b="1" dirty="0">
                <a:solidFill>
                  <a:schemeClr val="tx2"/>
                </a:solidFill>
                <a:effectLst>
                  <a:outerShdw blurRad="38100" dist="38100" dir="2700000" algn="tl">
                    <a:srgbClr val="000000"/>
                  </a:outerShdw>
                </a:effectLst>
              </a:rPr>
              <a:t>fallas, donde se reconoce que éstas son más</a:t>
            </a:r>
            <a:r>
              <a:rPr lang="es-ES_tradnl" sz="1600" b="1" dirty="0">
                <a:solidFill>
                  <a:schemeClr val="tx2"/>
                </a:solidFill>
                <a:effectLst>
                  <a:outerShdw blurRad="38100" dist="38100" dir="2700000" algn="tl">
                    <a:srgbClr val="000000"/>
                  </a:outerShdw>
                </a:effectLst>
              </a:rPr>
              <a:t> </a:t>
            </a:r>
            <a:r>
              <a:rPr lang="es-ES" sz="1600" b="1" dirty="0">
                <a:solidFill>
                  <a:schemeClr val="tx2"/>
                </a:solidFill>
                <a:effectLst>
                  <a:outerShdw blurRad="38100" dist="38100" dir="2700000" algn="tl">
                    <a:srgbClr val="000000"/>
                  </a:outerShdw>
                </a:effectLst>
              </a:rPr>
              <a:t>jóvenes que las rocas que cortan.</a:t>
            </a:r>
          </a:p>
          <a:p>
            <a:pPr>
              <a:spcBef>
                <a:spcPct val="50000"/>
              </a:spcBef>
              <a:defRPr/>
            </a:pPr>
            <a:endParaRPr lang="es-ES" sz="1600" b="1" dirty="0">
              <a:solidFill>
                <a:schemeClr val="tx2"/>
              </a:solidFill>
              <a:effectLst>
                <a:outerShdw blurRad="38100" dist="38100" dir="2700000" algn="tl">
                  <a:srgbClr val="000000"/>
                </a:outerShdw>
              </a:effectLst>
            </a:endParaRPr>
          </a:p>
        </p:txBody>
      </p:sp>
      <p:pic>
        <p:nvPicPr>
          <p:cNvPr id="21507" name="Picture 4"/>
          <p:cNvPicPr>
            <a:picLocks noChangeAspect="1" noChangeArrowheads="1"/>
          </p:cNvPicPr>
          <p:nvPr/>
        </p:nvPicPr>
        <p:blipFill>
          <a:blip r:embed="rId2"/>
          <a:srcRect/>
          <a:stretch>
            <a:fillRect/>
          </a:stretch>
        </p:blipFill>
        <p:spPr bwMode="auto">
          <a:xfrm>
            <a:off x="3143250" y="2143125"/>
            <a:ext cx="2676525" cy="161925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srcRect/>
          <a:stretch>
            <a:fillRect/>
          </a:stretch>
        </p:blipFill>
        <p:spPr bwMode="auto">
          <a:xfrm>
            <a:off x="2500313" y="571500"/>
            <a:ext cx="4524375" cy="5972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0"/>
            <a:ext cx="9144000" cy="4514850"/>
          </a:xfrm>
          <a:prstGeom prst="rect">
            <a:avLst/>
          </a:prstGeom>
          <a:noFill/>
          <a:ln w="9525">
            <a:noFill/>
            <a:miter lim="800000"/>
            <a:headEnd/>
            <a:tailEnd/>
          </a:ln>
          <a:effectLst/>
        </p:spPr>
        <p:txBody>
          <a:bodyPr>
            <a:spAutoFit/>
          </a:bodyPr>
          <a:lstStyle/>
          <a:p>
            <a:pPr algn="ctr">
              <a:spcBef>
                <a:spcPct val="50000"/>
              </a:spcBef>
              <a:defRPr/>
            </a:pPr>
            <a:r>
              <a:rPr lang="es-ES_tradnl" b="1" dirty="0">
                <a:solidFill>
                  <a:srgbClr val="FF9900"/>
                </a:solidFill>
                <a:effectLst>
                  <a:outerShdw blurRad="38100" dist="38100" dir="2700000" algn="tl">
                    <a:srgbClr val="000000"/>
                  </a:outerShdw>
                </a:effectLst>
              </a:rPr>
              <a:t>ESFUERZOS Y DEFORMACIÓN DE LAS ROCAS</a:t>
            </a:r>
          </a:p>
          <a:p>
            <a:pPr>
              <a:lnSpc>
                <a:spcPct val="90000"/>
              </a:lnSpc>
              <a:defRPr/>
            </a:pPr>
            <a:r>
              <a:rPr lang="es-ES_tradnl" b="1" dirty="0">
                <a:solidFill>
                  <a:srgbClr val="FF9900"/>
                </a:solidFill>
                <a:effectLst>
                  <a:outerShdw blurRad="38100" dist="38100" dir="2700000" algn="tl">
                    <a:srgbClr val="000000"/>
                  </a:outerShdw>
                </a:effectLst>
              </a:rPr>
              <a:t>Esfuerzo:</a:t>
            </a:r>
            <a:r>
              <a:rPr lang="es-ES_tradnl" sz="1600" b="1" dirty="0">
                <a:solidFill>
                  <a:srgbClr val="000000"/>
                </a:solidFill>
              </a:rPr>
              <a:t> </a:t>
            </a:r>
            <a:r>
              <a:rPr lang="es-ES_tradnl" sz="1600" b="1" dirty="0">
                <a:solidFill>
                  <a:schemeClr val="tx2"/>
                </a:solidFill>
                <a:effectLst>
                  <a:outerShdw blurRad="38100" dist="38100" dir="2700000" algn="tl">
                    <a:srgbClr val="000000"/>
                  </a:outerShdw>
                </a:effectLst>
              </a:rPr>
              <a:t>cantidad de fuerza que actúa sobre una unidad de roca para cambiar su forma o volumen, o ambas cosas.</a:t>
            </a:r>
          </a:p>
          <a:p>
            <a:pPr>
              <a:lnSpc>
                <a:spcPct val="90000"/>
              </a:lnSpc>
              <a:defRPr/>
            </a:pPr>
            <a:endParaRPr lang="es-ES_tradnl" sz="1600" b="1" dirty="0">
              <a:solidFill>
                <a:schemeClr val="tx2"/>
              </a:solidFill>
              <a:effectLst>
                <a:outerShdw blurRad="38100" dist="38100" dir="2700000" algn="tl">
                  <a:srgbClr val="000000"/>
                </a:outerShdw>
              </a:effectLst>
            </a:endParaRPr>
          </a:p>
          <a:p>
            <a:pPr>
              <a:lnSpc>
                <a:spcPct val="90000"/>
              </a:lnSpc>
              <a:defRPr/>
            </a:pPr>
            <a:endParaRPr lang="es-ES_tradnl" sz="1600" b="1" dirty="0">
              <a:solidFill>
                <a:schemeClr val="tx2"/>
              </a:solidFill>
              <a:effectLst>
                <a:outerShdw blurRad="38100" dist="38100" dir="2700000" algn="tl">
                  <a:srgbClr val="000000"/>
                </a:outerShdw>
              </a:effectLst>
            </a:endParaRPr>
          </a:p>
          <a:p>
            <a:pPr>
              <a:lnSpc>
                <a:spcPct val="90000"/>
              </a:lnSpc>
              <a:defRPr/>
            </a:pPr>
            <a:r>
              <a:rPr lang="es-ES" dirty="0"/>
              <a:t> La </a:t>
            </a:r>
            <a:r>
              <a:rPr lang="es-ES" dirty="0" err="1">
                <a:solidFill>
                  <a:srgbClr val="FF5050"/>
                </a:solidFill>
              </a:rPr>
              <a:t>reología</a:t>
            </a:r>
            <a:r>
              <a:rPr lang="es-ES" dirty="0"/>
              <a:t> es el estudio del comportamiento de los materiales sometidos a un esfuerzo.  La </a:t>
            </a:r>
            <a:r>
              <a:rPr lang="es-ES" dirty="0" err="1"/>
              <a:t>reología</a:t>
            </a:r>
            <a:r>
              <a:rPr lang="es-ES" dirty="0"/>
              <a:t> de los materiales de la corteza terrestre depende de tres factores principales: la temperatura, la presión hidrostática y la velocidad de deformación. </a:t>
            </a:r>
          </a:p>
          <a:p>
            <a:pPr>
              <a:lnSpc>
                <a:spcPct val="90000"/>
              </a:lnSpc>
              <a:defRPr/>
            </a:pPr>
            <a:r>
              <a:rPr lang="es-ES" dirty="0"/>
              <a:t>La relación entre la </a:t>
            </a:r>
            <a:r>
              <a:rPr lang="es-ES" dirty="0">
                <a:solidFill>
                  <a:srgbClr val="FF5050"/>
                </a:solidFill>
              </a:rPr>
              <a:t>temperatura</a:t>
            </a:r>
            <a:r>
              <a:rPr lang="es-ES" dirty="0"/>
              <a:t> y la </a:t>
            </a:r>
            <a:r>
              <a:rPr lang="es-ES" dirty="0">
                <a:solidFill>
                  <a:srgbClr val="FF5050"/>
                </a:solidFill>
              </a:rPr>
              <a:t>profundidad</a:t>
            </a:r>
            <a:r>
              <a:rPr lang="es-ES" dirty="0"/>
              <a:t> es definida por el </a:t>
            </a:r>
            <a:r>
              <a:rPr lang="es-ES" dirty="0">
                <a:solidFill>
                  <a:srgbClr val="FF5050"/>
                </a:solidFill>
              </a:rPr>
              <a:t>gradiente geotérmico</a:t>
            </a:r>
            <a:r>
              <a:rPr lang="es-ES" dirty="0"/>
              <a:t> local que puede variar mucho según el contexto </a:t>
            </a:r>
            <a:r>
              <a:rPr lang="es-ES" dirty="0" err="1"/>
              <a:t>geodinámico</a:t>
            </a:r>
            <a:r>
              <a:rPr lang="es-ES" dirty="0"/>
              <a:t>. </a:t>
            </a:r>
          </a:p>
          <a:p>
            <a:pPr>
              <a:lnSpc>
                <a:spcPct val="90000"/>
              </a:lnSpc>
              <a:defRPr/>
            </a:pPr>
            <a:endParaRPr lang="es-ES" dirty="0"/>
          </a:p>
          <a:p>
            <a:pPr>
              <a:lnSpc>
                <a:spcPct val="90000"/>
              </a:lnSpc>
              <a:defRPr/>
            </a:pPr>
            <a:endParaRPr lang="es-ES" dirty="0"/>
          </a:p>
          <a:p>
            <a:pPr>
              <a:lnSpc>
                <a:spcPct val="90000"/>
              </a:lnSpc>
              <a:defRPr/>
            </a:pPr>
            <a:r>
              <a:rPr lang="es-ES" dirty="0"/>
              <a:t>La evolución de los materiales en función de la profundidad puede, entones variar enormemente y dar  perfiles de resistencia de la corteza muy diferentes y por lo tanto, estilos tectónicos variados. </a:t>
            </a:r>
          </a:p>
          <a:p>
            <a:pPr>
              <a:spcBef>
                <a:spcPct val="50000"/>
              </a:spcBef>
              <a:buFontTx/>
              <a:buChar char="•"/>
              <a:defRPr/>
            </a:pPr>
            <a:endParaRPr lang="es-ES_tradnl" sz="1600" b="1" dirty="0">
              <a:solidFill>
                <a:schemeClr val="tx2"/>
              </a:solidFill>
              <a:effectLst>
                <a:outerShdw blurRad="38100" dist="38100" dir="2700000" algn="tl">
                  <a:srgbClr val="000000"/>
                </a:outerShdw>
              </a:effectLst>
            </a:endParaRPr>
          </a:p>
          <a:p>
            <a:pPr>
              <a:spcBef>
                <a:spcPct val="50000"/>
              </a:spcBef>
              <a:defRPr/>
            </a:pPr>
            <a:endParaRPr lang="es-ES" sz="1600" b="1" dirty="0">
              <a:solidFill>
                <a:schemeClr val="bg1"/>
              </a:solidFill>
              <a:effectLst>
                <a:outerShdw blurRad="38100" dist="38100" dir="2700000" algn="tl">
                  <a:srgbClr val="000000"/>
                </a:outerShdw>
              </a:effectLst>
            </a:endParaRPr>
          </a:p>
        </p:txBody>
      </p:sp>
      <p:sp>
        <p:nvSpPr>
          <p:cNvPr id="5" name="Rectangle 2"/>
          <p:cNvSpPr txBox="1">
            <a:spLocks noChangeArrowheads="1"/>
          </p:cNvSpPr>
          <p:nvPr/>
        </p:nvSpPr>
        <p:spPr>
          <a:xfrm>
            <a:off x="714375" y="3857625"/>
            <a:ext cx="7772400" cy="685800"/>
          </a:xfrm>
          <a:prstGeom prst="rect">
            <a:avLst/>
          </a:prstGeom>
        </p:spPr>
        <p:txBody>
          <a:bodyPr/>
          <a:lstStyle/>
          <a:p>
            <a:pPr algn="ctr">
              <a:defRPr/>
            </a:pPr>
            <a:r>
              <a:rPr lang="es-ES" sz="3600" b="1" kern="0" dirty="0">
                <a:solidFill>
                  <a:schemeClr val="tx2"/>
                </a:solidFill>
                <a:effectLst>
                  <a:outerShdw blurRad="38100" dist="38100" dir="2700000" algn="tl">
                    <a:srgbClr val="000000"/>
                  </a:outerShdw>
                </a:effectLst>
                <a:ea typeface="+mj-ea"/>
                <a:cs typeface="Tahoma" pitchFamily="34" charset="0"/>
              </a:rPr>
              <a:t>Flujo térmico</a:t>
            </a:r>
          </a:p>
        </p:txBody>
      </p:sp>
      <p:sp>
        <p:nvSpPr>
          <p:cNvPr id="6" name="Rectangle 3"/>
          <p:cNvSpPr txBox="1">
            <a:spLocks noChangeArrowheads="1"/>
          </p:cNvSpPr>
          <p:nvPr/>
        </p:nvSpPr>
        <p:spPr>
          <a:xfrm>
            <a:off x="0" y="4786313"/>
            <a:ext cx="8534400" cy="1643062"/>
          </a:xfrm>
          <a:prstGeom prst="rect">
            <a:avLst/>
          </a:prstGeom>
        </p:spPr>
        <p:txBody>
          <a:bodyPr/>
          <a:lstStyle/>
          <a:p>
            <a:pPr marL="533400" indent="-533400">
              <a:lnSpc>
                <a:spcPct val="90000"/>
              </a:lnSpc>
              <a:spcBef>
                <a:spcPct val="20000"/>
              </a:spcBef>
              <a:buClr>
                <a:schemeClr val="hlink"/>
              </a:buClr>
              <a:buSzPct val="70000"/>
              <a:buFont typeface="Wingdings" pitchFamily="2" charset="2"/>
              <a:buChar char="n"/>
              <a:defRPr/>
            </a:pPr>
            <a:r>
              <a:rPr lang="es-ES" kern="0" dirty="0">
                <a:effectLst>
                  <a:outerShdw blurRad="38100" dist="38100" dir="2700000" algn="tl">
                    <a:srgbClr val="000000"/>
                  </a:outerShdw>
                </a:effectLst>
                <a:cs typeface="Tahoma" pitchFamily="34" charset="0"/>
              </a:rPr>
              <a:t>desde el punto de vista </a:t>
            </a:r>
            <a:r>
              <a:rPr lang="es-ES" kern="0" dirty="0" err="1">
                <a:effectLst>
                  <a:outerShdw blurRad="38100" dist="38100" dir="2700000" algn="tl">
                    <a:srgbClr val="000000"/>
                  </a:outerShdw>
                </a:effectLst>
                <a:cs typeface="Tahoma" pitchFamily="34" charset="0"/>
              </a:rPr>
              <a:t>magmático</a:t>
            </a:r>
            <a:r>
              <a:rPr lang="es-ES" kern="0" dirty="0">
                <a:effectLst>
                  <a:outerShdw blurRad="38100" dist="38100" dir="2700000" algn="tl">
                    <a:srgbClr val="000000"/>
                  </a:outerShdw>
                </a:effectLst>
                <a:cs typeface="Tahoma" pitchFamily="34" charset="0"/>
              </a:rPr>
              <a:t>: el magma está controlado por los distintos flujos térmicos</a:t>
            </a:r>
          </a:p>
          <a:p>
            <a:pPr marL="533400" indent="-533400">
              <a:lnSpc>
                <a:spcPct val="90000"/>
              </a:lnSpc>
              <a:spcBef>
                <a:spcPct val="20000"/>
              </a:spcBef>
              <a:buClr>
                <a:schemeClr val="hlink"/>
              </a:buClr>
              <a:buSzPct val="70000"/>
              <a:buFont typeface="Wingdings" pitchFamily="2" charset="2"/>
              <a:buChar char="n"/>
              <a:defRPr/>
            </a:pPr>
            <a:r>
              <a:rPr lang="es-ES" kern="0" dirty="0">
                <a:effectLst>
                  <a:outerShdw blurRad="38100" dist="38100" dir="2700000" algn="tl">
                    <a:srgbClr val="000000"/>
                  </a:outerShdw>
                </a:effectLst>
                <a:cs typeface="Tahoma" pitchFamily="34" charset="0"/>
              </a:rPr>
              <a:t>El flujo calórico (Q) "</a:t>
            </a:r>
            <a:r>
              <a:rPr lang="es-ES" kern="0" dirty="0" err="1">
                <a:effectLst>
                  <a:outerShdw blurRad="38100" dist="38100" dir="2700000" algn="tl">
                    <a:srgbClr val="000000"/>
                  </a:outerShdw>
                </a:effectLst>
                <a:cs typeface="Tahoma" pitchFamily="34" charset="0"/>
              </a:rPr>
              <a:t>Heat</a:t>
            </a:r>
            <a:r>
              <a:rPr lang="es-ES" kern="0" dirty="0">
                <a:effectLst>
                  <a:outerShdw blurRad="38100" dist="38100" dir="2700000" algn="tl">
                    <a:srgbClr val="000000"/>
                  </a:outerShdw>
                </a:effectLst>
                <a:cs typeface="Tahoma" pitchFamily="34" charset="0"/>
              </a:rPr>
              <a:t> flux"  </a:t>
            </a:r>
            <a:r>
              <a:rPr lang="es-ES" kern="0" dirty="0">
                <a:solidFill>
                  <a:srgbClr val="FF0000"/>
                </a:solidFill>
                <a:effectLst>
                  <a:outerShdw blurRad="38100" dist="38100" dir="2700000" algn="tl">
                    <a:srgbClr val="000000"/>
                  </a:outerShdw>
                </a:effectLst>
                <a:cs typeface="Tahoma" pitchFamily="34" charset="0"/>
              </a:rPr>
              <a:t>(</a:t>
            </a:r>
            <a:r>
              <a:rPr lang="es-ES" b="1" kern="0" dirty="0">
                <a:solidFill>
                  <a:srgbClr val="FF0000"/>
                </a:solidFill>
                <a:effectLst>
                  <a:outerShdw blurRad="38100" dist="38100" dir="2700000" algn="tl">
                    <a:srgbClr val="000000"/>
                  </a:outerShdw>
                </a:effectLst>
                <a:cs typeface="Tahoma" pitchFamily="34" charset="0"/>
              </a:rPr>
              <a:t>q = K </a:t>
            </a:r>
            <a:r>
              <a:rPr lang="es-ES" b="1" kern="0" dirty="0" err="1">
                <a:solidFill>
                  <a:srgbClr val="FF0000"/>
                </a:solidFill>
                <a:effectLst>
                  <a:outerShdw blurRad="38100" dist="38100" dir="2700000" algn="tl">
                    <a:srgbClr val="000000"/>
                  </a:outerShdw>
                </a:effectLst>
                <a:cs typeface="Tahoma" pitchFamily="34" charset="0"/>
              </a:rPr>
              <a:t>dt</a:t>
            </a:r>
            <a:r>
              <a:rPr lang="es-ES" b="1" kern="0" dirty="0">
                <a:solidFill>
                  <a:srgbClr val="FF0000"/>
                </a:solidFill>
                <a:effectLst>
                  <a:outerShdw blurRad="38100" dist="38100" dir="2700000" algn="tl">
                    <a:srgbClr val="000000"/>
                  </a:outerShdw>
                </a:effectLst>
                <a:cs typeface="Tahoma" pitchFamily="34" charset="0"/>
              </a:rPr>
              <a:t>/</a:t>
            </a:r>
            <a:r>
              <a:rPr lang="es-ES" b="1" kern="0" dirty="0" err="1">
                <a:solidFill>
                  <a:srgbClr val="FF0000"/>
                </a:solidFill>
                <a:effectLst>
                  <a:outerShdw blurRad="38100" dist="38100" dir="2700000" algn="tl">
                    <a:srgbClr val="000000"/>
                  </a:outerShdw>
                </a:effectLst>
                <a:cs typeface="Tahoma" pitchFamily="34" charset="0"/>
              </a:rPr>
              <a:t>dx</a:t>
            </a:r>
            <a:r>
              <a:rPr lang="es-ES" b="1" kern="0" dirty="0">
                <a:solidFill>
                  <a:srgbClr val="FF0000"/>
                </a:solidFill>
                <a:effectLst>
                  <a:outerShdw blurRad="38100" dist="38100" dir="2700000" algn="tl">
                    <a:srgbClr val="000000"/>
                  </a:outerShdw>
                </a:effectLst>
                <a:cs typeface="Tahoma" pitchFamily="34" charset="0"/>
              </a:rPr>
              <a:t>  µcal/cm2) </a:t>
            </a:r>
            <a:r>
              <a:rPr lang="es-ES" kern="0" dirty="0">
                <a:effectLst>
                  <a:outerShdw blurRad="38100" dist="38100" dir="2700000" algn="tl">
                    <a:srgbClr val="000000"/>
                  </a:outerShdw>
                </a:effectLst>
                <a:cs typeface="Tahoma" pitchFamily="34" charset="0"/>
              </a:rPr>
              <a:t>de una región depende de: </a:t>
            </a:r>
            <a:r>
              <a:rPr lang="es-ES" b="1" kern="0" dirty="0">
                <a:solidFill>
                  <a:srgbClr val="FF0000"/>
                </a:solidFill>
                <a:effectLst>
                  <a:outerShdw blurRad="38100" dist="38100" dir="2700000" algn="tl">
                    <a:srgbClr val="000000"/>
                  </a:outerShdw>
                </a:effectLst>
                <a:cs typeface="Tahoma" pitchFamily="34" charset="0"/>
              </a:rPr>
              <a:t>           </a:t>
            </a:r>
            <a:r>
              <a:rPr lang="es-ES" kern="0" dirty="0">
                <a:effectLst>
                  <a:outerShdw blurRad="38100" dist="38100" dir="2700000" algn="tl">
                    <a:srgbClr val="000000"/>
                  </a:outerShdw>
                </a:effectLst>
                <a:cs typeface="Tahoma" pitchFamily="34" charset="0"/>
              </a:rPr>
              <a:t>   </a:t>
            </a:r>
          </a:p>
          <a:p>
            <a:pPr marL="533400" indent="-533400">
              <a:lnSpc>
                <a:spcPct val="90000"/>
              </a:lnSpc>
              <a:spcBef>
                <a:spcPct val="20000"/>
              </a:spcBef>
              <a:buClr>
                <a:srgbClr val="FF5050"/>
              </a:buClr>
              <a:buSzPct val="70000"/>
              <a:buFontTx/>
              <a:buAutoNum type="alphaLcParenR"/>
              <a:defRPr/>
            </a:pPr>
            <a:r>
              <a:rPr lang="es-ES" kern="0" dirty="0">
                <a:effectLst>
                  <a:outerShdw blurRad="38100" dist="38100" dir="2700000" algn="tl">
                    <a:srgbClr val="000000"/>
                  </a:outerShdw>
                </a:effectLst>
                <a:cs typeface="Tahoma" pitchFamily="34" charset="0"/>
              </a:rPr>
              <a:t>capacidad de conducción de la roca (k). </a:t>
            </a:r>
          </a:p>
          <a:p>
            <a:pPr marL="533400" indent="-533400">
              <a:lnSpc>
                <a:spcPct val="90000"/>
              </a:lnSpc>
              <a:spcBef>
                <a:spcPct val="20000"/>
              </a:spcBef>
              <a:buClr>
                <a:srgbClr val="FF5050"/>
              </a:buClr>
              <a:buSzPct val="70000"/>
              <a:buFontTx/>
              <a:buAutoNum type="alphaLcParenR"/>
              <a:defRPr/>
            </a:pPr>
            <a:r>
              <a:rPr lang="es-ES" kern="0" dirty="0">
                <a:effectLst>
                  <a:outerShdw blurRad="38100" dist="38100" dir="2700000" algn="tl">
                    <a:srgbClr val="000000"/>
                  </a:outerShdw>
                </a:effectLst>
                <a:cs typeface="Tahoma" pitchFamily="34" charset="0"/>
              </a:rPr>
              <a:t>diferencia de temperatura en función de la </a:t>
            </a:r>
            <a:r>
              <a:rPr lang="es-ES" kern="0" dirty="0" err="1">
                <a:effectLst>
                  <a:outerShdw blurRad="38100" dist="38100" dir="2700000" algn="tl">
                    <a:srgbClr val="000000"/>
                  </a:outerShdw>
                </a:effectLst>
                <a:cs typeface="Tahoma" pitchFamily="34" charset="0"/>
              </a:rPr>
              <a:t>prof</a:t>
            </a:r>
            <a:r>
              <a:rPr lang="es-ES" kern="0" dirty="0" err="1">
                <a:solidFill>
                  <a:srgbClr val="000080"/>
                </a:solidFill>
                <a:effectLst>
                  <a:outerShdw blurRad="38100" dist="38100" dir="2700000" algn="tl">
                    <a:srgbClr val="000000"/>
                  </a:outerShdw>
                </a:effectLst>
                <a:cs typeface="Tahoma" pitchFamily="34" charset="0"/>
              </a:rPr>
              <a:t>.</a:t>
            </a:r>
            <a:endParaRPr lang="es-ES" kern="0" dirty="0">
              <a:effectLst>
                <a:outerShdw blurRad="38100" dist="38100" dir="2700000" algn="tl">
                  <a:srgbClr val="000000"/>
                </a:outerShdw>
              </a:effectLst>
              <a:cs typeface="Tahoma" pitchFamily="34" charset="0"/>
            </a:endParaRP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304800"/>
            <a:ext cx="8534400" cy="1143000"/>
          </a:xfrm>
          <a:prstGeom prst="rect">
            <a:avLst/>
          </a:prstGeom>
        </p:spPr>
        <p:txBody>
          <a:bodyPr/>
          <a:lstStyle/>
          <a:p>
            <a:pPr algn="ctr">
              <a:defRPr/>
            </a:pPr>
            <a:r>
              <a:rPr lang="es-ES" sz="2800" b="1" i="1" kern="0" dirty="0">
                <a:solidFill>
                  <a:schemeClr val="tx2"/>
                </a:solidFill>
                <a:effectLst>
                  <a:outerShdw blurRad="38100" dist="38100" dir="2700000" algn="tl">
                    <a:srgbClr val="000000"/>
                  </a:outerShdw>
                </a:effectLst>
                <a:ea typeface="+mj-ea"/>
                <a:cs typeface="Tahoma" pitchFamily="34" charset="0"/>
              </a:rPr>
              <a:t>Modos de transmisión del calor (Q): el concepto de flujo térmico terrestre</a:t>
            </a:r>
            <a:endParaRPr lang="es-ES" sz="2800" b="1" kern="0" dirty="0">
              <a:solidFill>
                <a:schemeClr val="tx2"/>
              </a:solidFill>
              <a:effectLst>
                <a:outerShdw blurRad="38100" dist="38100" dir="2700000" algn="tl">
                  <a:srgbClr val="000000"/>
                </a:outerShdw>
              </a:effectLst>
              <a:ea typeface="+mj-ea"/>
              <a:cs typeface="Tahoma" pitchFamily="34" charset="0"/>
            </a:endParaRPr>
          </a:p>
        </p:txBody>
      </p:sp>
      <p:sp>
        <p:nvSpPr>
          <p:cNvPr id="3" name="Rectangle 3"/>
          <p:cNvSpPr txBox="1">
            <a:spLocks noChangeArrowheads="1"/>
          </p:cNvSpPr>
          <p:nvPr/>
        </p:nvSpPr>
        <p:spPr>
          <a:xfrm>
            <a:off x="457200" y="1676400"/>
            <a:ext cx="8001000" cy="4724400"/>
          </a:xfrm>
          <a:prstGeom prst="rect">
            <a:avLst/>
          </a:prstGeom>
        </p:spPr>
        <p:txBody>
          <a:bodyPr/>
          <a:lstStyle/>
          <a:p>
            <a:pPr marL="342900" indent="-342900" algn="just">
              <a:lnSpc>
                <a:spcPct val="90000"/>
              </a:lnSpc>
              <a:spcBef>
                <a:spcPct val="20000"/>
              </a:spcBef>
              <a:buClr>
                <a:schemeClr val="hlink"/>
              </a:buClr>
              <a:buSzPct val="70000"/>
              <a:buFont typeface="Wingdings" pitchFamily="2" charset="2"/>
              <a:buChar char="n"/>
              <a:defRPr/>
            </a:pPr>
            <a:r>
              <a:rPr lang="es-ES" sz="2400" kern="0" dirty="0">
                <a:effectLst>
                  <a:outerShdw blurRad="38100" dist="38100" dir="2700000" algn="tl">
                    <a:srgbClr val="000000"/>
                  </a:outerShdw>
                </a:effectLst>
                <a:cs typeface="Tahoma" pitchFamily="34" charset="0"/>
              </a:rPr>
              <a:t>Para determinar el gradiente térmico en la litosfera terrestre, debe conocerse, aunque sea someramente, como se transmite el calor desde regiones con mayor temperatura a otras más frías. </a:t>
            </a:r>
          </a:p>
          <a:p>
            <a:pPr marL="342900" indent="-342900" algn="just">
              <a:lnSpc>
                <a:spcPct val="90000"/>
              </a:lnSpc>
              <a:spcBef>
                <a:spcPct val="20000"/>
              </a:spcBef>
              <a:buClr>
                <a:schemeClr val="hlink"/>
              </a:buClr>
              <a:buSzPct val="70000"/>
              <a:buFont typeface="Wingdings" pitchFamily="2" charset="2"/>
              <a:buChar char="n"/>
              <a:defRPr/>
            </a:pPr>
            <a:r>
              <a:rPr lang="es-ES" sz="2400" kern="0" dirty="0">
                <a:effectLst>
                  <a:outerShdw blurRad="38100" dist="38100" dir="2700000" algn="tl">
                    <a:srgbClr val="000000"/>
                  </a:outerShdw>
                </a:effectLst>
                <a:cs typeface="Tahoma" pitchFamily="34" charset="0"/>
              </a:rPr>
              <a:t>Estos mecanismos de transmisión del calor dependen de las características del medio que lo transmite. Así, en el vacío el calor se puede transmitir por </a:t>
            </a:r>
            <a:r>
              <a:rPr lang="es-ES" sz="2400" i="1" kern="0" dirty="0">
                <a:effectLst>
                  <a:outerShdw blurRad="38100" dist="38100" dir="2700000" algn="tl">
                    <a:srgbClr val="000000"/>
                  </a:outerShdw>
                </a:effectLst>
                <a:cs typeface="Tahoma" pitchFamily="34" charset="0"/>
              </a:rPr>
              <a:t>radiación</a:t>
            </a:r>
            <a:r>
              <a:rPr lang="es-ES" sz="2400" kern="0" dirty="0">
                <a:effectLst>
                  <a:outerShdw blurRad="38100" dist="38100" dir="2700000" algn="tl">
                    <a:srgbClr val="000000"/>
                  </a:outerShdw>
                </a:effectLst>
                <a:cs typeface="Tahoma" pitchFamily="34" charset="0"/>
              </a:rPr>
              <a:t> exclusivamente; en un gas o líquido de baja viscosidad lo hace por </a:t>
            </a:r>
            <a:r>
              <a:rPr lang="es-ES" sz="2400" i="1" kern="0" dirty="0">
                <a:effectLst>
                  <a:outerShdw blurRad="38100" dist="38100" dir="2700000" algn="tl">
                    <a:srgbClr val="000000"/>
                  </a:outerShdw>
                </a:effectLst>
                <a:cs typeface="Tahoma" pitchFamily="34" charset="0"/>
              </a:rPr>
              <a:t>convección</a:t>
            </a:r>
            <a:r>
              <a:rPr lang="es-ES" sz="2400" kern="0" dirty="0">
                <a:effectLst>
                  <a:outerShdw blurRad="38100" dist="38100" dir="2700000" algn="tl">
                    <a:srgbClr val="000000"/>
                  </a:outerShdw>
                </a:effectLst>
                <a:cs typeface="Tahoma" pitchFamily="34" charset="0"/>
              </a:rPr>
              <a:t> (</a:t>
            </a:r>
            <a:r>
              <a:rPr lang="es-ES" sz="2400" kern="0" dirty="0" err="1">
                <a:effectLst>
                  <a:outerShdw blurRad="38100" dist="38100" dir="2700000" algn="tl">
                    <a:srgbClr val="000000"/>
                  </a:outerShdw>
                </a:effectLst>
                <a:cs typeface="Tahoma" pitchFamily="34" charset="0"/>
              </a:rPr>
              <a:t>e.g.</a:t>
            </a:r>
            <a:r>
              <a:rPr lang="es-ES" sz="2400" kern="0" dirty="0">
                <a:effectLst>
                  <a:outerShdw blurRad="38100" dist="38100" dir="2700000" algn="tl">
                    <a:srgbClr val="000000"/>
                  </a:outerShdw>
                </a:effectLst>
                <a:cs typeface="Tahoma" pitchFamily="34" charset="0"/>
              </a:rPr>
              <a:t> agua hirviendo en un cazo); y en un sólido opaco el calor se transmite por </a:t>
            </a:r>
            <a:r>
              <a:rPr lang="es-ES" sz="2400" i="1" kern="0" dirty="0">
                <a:effectLst>
                  <a:outerShdw blurRad="38100" dist="38100" dir="2700000" algn="tl">
                    <a:srgbClr val="000000"/>
                  </a:outerShdw>
                </a:effectLst>
                <a:cs typeface="Tahoma" pitchFamily="34" charset="0"/>
              </a:rPr>
              <a:t>conducción</a:t>
            </a:r>
            <a:r>
              <a:rPr lang="es-ES" sz="2400" kern="0" dirty="0">
                <a:effectLst>
                  <a:outerShdw blurRad="38100" dist="38100" dir="2700000" algn="tl">
                    <a:srgbClr val="000000"/>
                  </a:outerShdw>
                </a:effectLst>
                <a:cs typeface="Tahoma" pitchFamily="34" charset="0"/>
              </a:rPr>
              <a:t> exclusivamente.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04800" y="228600"/>
            <a:ext cx="7162800" cy="457200"/>
          </a:xfrm>
          <a:prstGeom prst="rect">
            <a:avLst/>
          </a:prstGeom>
          <a:noFill/>
          <a:ln w="9525">
            <a:noFill/>
            <a:miter lim="800000"/>
            <a:headEnd/>
            <a:tailEnd/>
          </a:ln>
          <a:effectLst/>
        </p:spPr>
        <p:txBody>
          <a:bodyPr>
            <a:spAutoFit/>
          </a:bodyPr>
          <a:lstStyle/>
          <a:p>
            <a:pPr algn="ctr">
              <a:spcBef>
                <a:spcPct val="50000"/>
              </a:spcBef>
              <a:defRPr/>
            </a:pPr>
            <a:r>
              <a:rPr lang="es-ES_tradnl" sz="2400"/>
              <a:t>	</a:t>
            </a:r>
            <a:r>
              <a:rPr lang="es-ES_tradnl" sz="2400" b="1">
                <a:solidFill>
                  <a:srgbClr val="FF9900"/>
                </a:solidFill>
                <a:effectLst>
                  <a:outerShdw blurRad="38100" dist="38100" dir="2700000" algn="tl">
                    <a:srgbClr val="000000"/>
                  </a:outerShdw>
                </a:effectLst>
              </a:rPr>
              <a:t>CONCEPTOS BÁSICOS</a:t>
            </a:r>
            <a:endParaRPr lang="es-ES" sz="2400" b="1">
              <a:solidFill>
                <a:srgbClr val="FF9900"/>
              </a:solidFill>
              <a:effectLst>
                <a:outerShdw blurRad="38100" dist="38100" dir="2700000" algn="tl">
                  <a:srgbClr val="000000"/>
                </a:outerShdw>
              </a:effectLst>
            </a:endParaRPr>
          </a:p>
        </p:txBody>
      </p:sp>
      <p:sp>
        <p:nvSpPr>
          <p:cNvPr id="3075" name="Rectangle 3"/>
          <p:cNvSpPr>
            <a:spLocks noChangeArrowheads="1"/>
          </p:cNvSpPr>
          <p:nvPr/>
        </p:nvSpPr>
        <p:spPr bwMode="auto">
          <a:xfrm>
            <a:off x="0" y="762000"/>
            <a:ext cx="8686800" cy="4100513"/>
          </a:xfrm>
          <a:prstGeom prst="rect">
            <a:avLst/>
          </a:prstGeom>
          <a:noFill/>
          <a:ln w="9525">
            <a:noFill/>
            <a:miter lim="800000"/>
            <a:headEnd/>
            <a:tailEnd/>
          </a:ln>
          <a:effectLst/>
        </p:spPr>
        <p:txBody>
          <a:bodyPr>
            <a:spAutoFit/>
          </a:bodyPr>
          <a:lstStyle/>
          <a:p>
            <a:pPr>
              <a:lnSpc>
                <a:spcPct val="80000"/>
              </a:lnSpc>
              <a:spcBef>
                <a:spcPct val="50000"/>
              </a:spcBef>
              <a:defRPr/>
            </a:pPr>
            <a:r>
              <a:rPr lang="es-ES" b="1">
                <a:solidFill>
                  <a:srgbClr val="FF9900"/>
                </a:solidFill>
                <a:effectLst>
                  <a:outerShdw blurRad="38100" dist="38100" dir="2700000" algn="tl">
                    <a:srgbClr val="000000"/>
                  </a:outerShdw>
                </a:effectLst>
              </a:rPr>
              <a:t>GEOLOGÍA</a:t>
            </a:r>
          </a:p>
          <a:p>
            <a:pPr>
              <a:spcBef>
                <a:spcPct val="50000"/>
              </a:spcBef>
              <a:defRPr/>
            </a:pPr>
            <a:r>
              <a:rPr lang="es-ES" sz="1600" b="1">
                <a:solidFill>
                  <a:schemeClr val="tx2"/>
                </a:solidFill>
                <a:effectLst>
                  <a:outerShdw blurRad="38100" dist="38100" dir="2700000" algn="tl">
                    <a:srgbClr val="000000"/>
                  </a:outerShdw>
                </a:effectLst>
              </a:rPr>
              <a:t>(Del griego, (Del griego, </a:t>
            </a:r>
            <a:r>
              <a:rPr lang="es-ES" sz="1600" b="1" i="1">
                <a:solidFill>
                  <a:schemeClr val="tx2"/>
                </a:solidFill>
                <a:effectLst>
                  <a:outerShdw blurRad="38100" dist="38100" dir="2700000" algn="tl">
                    <a:srgbClr val="000000"/>
                  </a:outerShdw>
                </a:effectLst>
              </a:rPr>
              <a:t>geo </a:t>
            </a:r>
            <a:r>
              <a:rPr lang="es-ES" sz="1600" b="1">
                <a:solidFill>
                  <a:schemeClr val="tx2"/>
                </a:solidFill>
                <a:effectLst>
                  <a:outerShdw blurRad="38100" dist="38100" dir="2700000" algn="tl">
                    <a:srgbClr val="000000"/>
                  </a:outerShdw>
                </a:effectLst>
              </a:rPr>
              <a:t>: “tierra”, - </a:t>
            </a:r>
            <a:r>
              <a:rPr lang="es-ES" sz="1600" b="1" i="1">
                <a:solidFill>
                  <a:schemeClr val="tx2"/>
                </a:solidFill>
                <a:effectLst>
                  <a:outerShdw blurRad="38100" dist="38100" dir="2700000" algn="tl">
                    <a:srgbClr val="000000"/>
                  </a:outerShdw>
                </a:effectLst>
              </a:rPr>
              <a:t> logía</a:t>
            </a:r>
            <a:r>
              <a:rPr lang="es-ES" sz="1600" b="1">
                <a:solidFill>
                  <a:schemeClr val="tx2"/>
                </a:solidFill>
                <a:effectLst>
                  <a:outerShdw blurRad="38100" dist="38100" dir="2700000" algn="tl">
                    <a:srgbClr val="000000"/>
                  </a:outerShdw>
                </a:effectLst>
              </a:rPr>
              <a:t>: “conocimiento de”)</a:t>
            </a:r>
          </a:p>
          <a:p>
            <a:pPr>
              <a:spcBef>
                <a:spcPct val="50000"/>
              </a:spcBef>
              <a:defRPr/>
            </a:pPr>
            <a:r>
              <a:rPr lang="es-ES" sz="1600" b="1">
                <a:solidFill>
                  <a:schemeClr val="tx2"/>
                </a:solidFill>
                <a:effectLst>
                  <a:outerShdw blurRad="38100" dist="38100" dir="2700000" algn="tl">
                    <a:srgbClr val="000000"/>
                  </a:outerShdw>
                </a:effectLst>
              </a:rPr>
              <a:t>Ciencia que trata acerca del origen del planeta</a:t>
            </a:r>
            <a:r>
              <a:rPr lang="es-ES_tradnl" sz="1600" b="1">
                <a:solidFill>
                  <a:schemeClr val="tx2"/>
                </a:solidFill>
                <a:effectLst>
                  <a:outerShdw blurRad="38100" dist="38100" dir="2700000" algn="tl">
                    <a:srgbClr val="000000"/>
                  </a:outerShdw>
                </a:effectLst>
              </a:rPr>
              <a:t>,</a:t>
            </a:r>
            <a:r>
              <a:rPr lang="es-ES" sz="1600" b="1">
                <a:solidFill>
                  <a:schemeClr val="tx2"/>
                </a:solidFill>
                <a:effectLst>
                  <a:outerShdw blurRad="38100" dist="38100" dir="2700000" algn="tl">
                    <a:srgbClr val="000000"/>
                  </a:outerShdw>
                </a:effectLst>
              </a:rPr>
              <a:t> </a:t>
            </a:r>
            <a:r>
              <a:rPr lang="es-ES_tradnl" sz="1600" b="1">
                <a:solidFill>
                  <a:schemeClr val="tx2"/>
                </a:solidFill>
                <a:effectLst>
                  <a:outerShdw blurRad="38100" dist="38100" dir="2700000" algn="tl">
                    <a:srgbClr val="000000"/>
                  </a:outerShdw>
                </a:effectLst>
              </a:rPr>
              <a:t>L</a:t>
            </a:r>
            <a:r>
              <a:rPr lang="es-ES" sz="1600" b="1">
                <a:solidFill>
                  <a:schemeClr val="tx2"/>
                </a:solidFill>
                <a:effectLst>
                  <a:outerShdw blurRad="38100" dist="38100" dir="2700000" algn="tl">
                    <a:srgbClr val="000000"/>
                  </a:outerShdw>
                </a:effectLst>
              </a:rPr>
              <a:t>a Tierra, su forma, la</a:t>
            </a:r>
            <a:r>
              <a:rPr lang="es-ES_tradnl" sz="1600" b="1">
                <a:solidFill>
                  <a:schemeClr val="tx2"/>
                </a:solidFill>
                <a:effectLst>
                  <a:outerShdw blurRad="38100" dist="38100" dir="2700000" algn="tl">
                    <a:srgbClr val="000000"/>
                  </a:outerShdw>
                </a:effectLst>
              </a:rPr>
              <a:t>  </a:t>
            </a:r>
            <a:r>
              <a:rPr lang="es-ES" sz="1600" b="1">
                <a:solidFill>
                  <a:schemeClr val="tx2"/>
                </a:solidFill>
                <a:effectLst>
                  <a:outerShdw blurRad="38100" dist="38100" dir="2700000" algn="tl">
                    <a:srgbClr val="000000"/>
                  </a:outerShdw>
                </a:effectLst>
              </a:rPr>
              <a:t>materia que lo configura y los procesos</a:t>
            </a:r>
            <a:r>
              <a:rPr lang="es-ES_tradnl" sz="1600" b="1">
                <a:solidFill>
                  <a:schemeClr val="tx2"/>
                </a:solidFill>
                <a:effectLst>
                  <a:outerShdw blurRad="38100" dist="38100" dir="2700000" algn="tl">
                    <a:srgbClr val="000000"/>
                  </a:outerShdw>
                </a:effectLst>
              </a:rPr>
              <a:t> </a:t>
            </a:r>
            <a:r>
              <a:rPr lang="es-ES" sz="1600" b="1">
                <a:solidFill>
                  <a:schemeClr val="tx2"/>
                </a:solidFill>
                <a:effectLst>
                  <a:outerShdw blurRad="38100" dist="38100" dir="2700000" algn="tl">
                    <a:srgbClr val="000000"/>
                  </a:outerShdw>
                </a:effectLst>
              </a:rPr>
              <a:t>que actúan o han actuado sobre</a:t>
            </a:r>
            <a:r>
              <a:rPr lang="es-ES_tradnl" sz="1600" b="1">
                <a:solidFill>
                  <a:schemeClr val="tx2"/>
                </a:solidFill>
                <a:effectLst>
                  <a:outerShdw blurRad="38100" dist="38100" dir="2700000" algn="tl">
                    <a:srgbClr val="000000"/>
                  </a:outerShdw>
                </a:effectLst>
              </a:rPr>
              <a:t> el.</a:t>
            </a:r>
          </a:p>
          <a:p>
            <a:pPr>
              <a:spcBef>
                <a:spcPct val="50000"/>
              </a:spcBef>
              <a:defRPr/>
            </a:pPr>
            <a:endParaRPr lang="es-ES_tradnl" sz="1600" b="1">
              <a:solidFill>
                <a:schemeClr val="tx2"/>
              </a:solidFill>
              <a:effectLst>
                <a:outerShdw blurRad="38100" dist="38100" dir="2700000" algn="tl">
                  <a:srgbClr val="000000"/>
                </a:outerShdw>
              </a:effectLst>
            </a:endParaRPr>
          </a:p>
          <a:p>
            <a:pPr>
              <a:spcBef>
                <a:spcPct val="50000"/>
              </a:spcBef>
              <a:defRPr/>
            </a:pPr>
            <a:r>
              <a:rPr lang="es-ES_tradnl" sz="1600" b="1">
                <a:solidFill>
                  <a:srgbClr val="FF9900"/>
                </a:solidFill>
                <a:effectLst>
                  <a:outerShdw blurRad="38100" dist="38100" dir="2700000" algn="tl">
                    <a:srgbClr val="000000"/>
                  </a:outerShdw>
                </a:effectLst>
              </a:rPr>
              <a:t>FUNDAMENTOS DE LA GEOLOGÍA</a:t>
            </a:r>
          </a:p>
          <a:p>
            <a:pPr>
              <a:spcBef>
                <a:spcPct val="50000"/>
              </a:spcBef>
              <a:buFontTx/>
              <a:buChar char="•"/>
              <a:defRPr/>
            </a:pPr>
            <a:r>
              <a:rPr lang="es-ES_tradnl" sz="1600" b="1">
                <a:solidFill>
                  <a:schemeClr val="tx2"/>
                </a:solidFill>
                <a:effectLst>
                  <a:outerShdw blurRad="38100" dist="38100" dir="2700000" algn="tl">
                    <a:srgbClr val="000000"/>
                  </a:outerShdw>
                </a:effectLst>
              </a:rPr>
              <a:t>DETERMINAR LA EDAD DE LA ROCA</a:t>
            </a:r>
          </a:p>
          <a:p>
            <a:pPr>
              <a:spcBef>
                <a:spcPct val="50000"/>
              </a:spcBef>
              <a:buFontTx/>
              <a:buChar char="•"/>
              <a:defRPr/>
            </a:pPr>
            <a:r>
              <a:rPr lang="es-ES_tradnl" sz="1600" b="1">
                <a:solidFill>
                  <a:schemeClr val="tx2"/>
                </a:solidFill>
                <a:effectLst>
                  <a:outerShdw blurRad="38100" dist="38100" dir="2700000" algn="tl">
                    <a:srgbClr val="000000"/>
                  </a:outerShdw>
                </a:effectLst>
              </a:rPr>
              <a:t>RECONSTRUIR LAS CONDICIONES PALEOGEOGRAFICAS</a:t>
            </a:r>
          </a:p>
          <a:p>
            <a:pPr>
              <a:spcBef>
                <a:spcPct val="50000"/>
              </a:spcBef>
              <a:buFontTx/>
              <a:buChar char="•"/>
              <a:defRPr/>
            </a:pPr>
            <a:r>
              <a:rPr lang="es-ES_tradnl" sz="1600" b="1">
                <a:solidFill>
                  <a:schemeClr val="tx2"/>
                </a:solidFill>
                <a:effectLst>
                  <a:outerShdw blurRad="38100" dist="38100" dir="2700000" algn="tl">
                    <a:srgbClr val="000000"/>
                  </a:outerShdw>
                </a:effectLst>
              </a:rPr>
              <a:t>RESTAURAR LOS MOVIMIENTOS TECTÓNICO QUE AFECTAN O  HAN AFECTADO  A LA CORTEZA TERRESTRE.</a:t>
            </a:r>
          </a:p>
          <a:p>
            <a:pPr>
              <a:spcBef>
                <a:spcPct val="50000"/>
              </a:spcBef>
              <a:buFontTx/>
              <a:buChar char="•"/>
              <a:defRPr/>
            </a:pPr>
            <a:r>
              <a:rPr lang="es-ES_tradnl" sz="1600" b="1">
                <a:solidFill>
                  <a:schemeClr val="tx2"/>
                </a:solidFill>
                <a:effectLst>
                  <a:outerShdw blurRad="38100" dist="38100" dir="2700000" algn="tl">
                    <a:srgbClr val="000000"/>
                  </a:outerShdw>
                </a:effectLst>
              </a:rPr>
              <a:t>DETERMINAR LAS ESTRUCTURAS GEOLÓGICAS</a:t>
            </a:r>
          </a:p>
          <a:p>
            <a:pPr>
              <a:spcBef>
                <a:spcPct val="50000"/>
              </a:spcBef>
              <a:defRPr/>
            </a:pPr>
            <a:endParaRPr lang="es-ES" sz="1600" b="1">
              <a:solidFill>
                <a:schemeClr val="tx2"/>
              </a:solidFill>
              <a:effectLst>
                <a:outerShdw blurRad="38100" dist="38100" dir="2700000" algn="tl">
                  <a:srgbClr val="000000"/>
                </a:outerShdw>
              </a:effectLst>
            </a:endParaRP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462713"/>
          </a:xfrm>
          <a:prstGeom prst="rect">
            <a:avLst/>
          </a:prstGeom>
        </p:spPr>
        <p:txBody>
          <a:bodyPr>
            <a:spAutoFit/>
          </a:bodyPr>
          <a:lstStyle/>
          <a:p>
            <a:pPr>
              <a:spcBef>
                <a:spcPct val="50000"/>
              </a:spcBef>
              <a:defRPr/>
            </a:pPr>
            <a:r>
              <a:rPr lang="es-ES_tradnl" b="1" dirty="0">
                <a:solidFill>
                  <a:schemeClr val="tx2"/>
                </a:solidFill>
                <a:effectLst>
                  <a:outerShdw blurRad="38100" dist="38100" dir="2700000" algn="tl">
                    <a:srgbClr val="000000"/>
                  </a:outerShdw>
                </a:effectLst>
              </a:rPr>
              <a:t>las rocas pueden presentar tres comportamiento ante un esfuerzo o deformación, que son plásticas, dúctil y frágil</a:t>
            </a:r>
          </a:p>
          <a:p>
            <a:pPr>
              <a:spcBef>
                <a:spcPct val="50000"/>
              </a:spcBef>
              <a:defRPr/>
            </a:pPr>
            <a:r>
              <a:rPr lang="es-ES_tradnl" b="1" dirty="0">
                <a:solidFill>
                  <a:schemeClr val="tx2"/>
                </a:solidFill>
                <a:effectLst>
                  <a:outerShdw blurRad="38100" dist="38100" dir="2700000" algn="tl">
                    <a:srgbClr val="000000"/>
                  </a:outerShdw>
                </a:effectLst>
              </a:rPr>
              <a:t>Este comportamiento va a depender   de tres factores principales</a:t>
            </a:r>
            <a:r>
              <a:rPr lang="es-ES_tradnl" b="1" dirty="0">
                <a:solidFill>
                  <a:schemeClr val="bg1"/>
                </a:solidFill>
                <a:effectLst>
                  <a:outerShdw blurRad="38100" dist="38100" dir="2700000" algn="tl">
                    <a:srgbClr val="000000"/>
                  </a:outerShdw>
                </a:effectLst>
              </a:rPr>
              <a:t>:</a:t>
            </a:r>
          </a:p>
          <a:p>
            <a:pPr>
              <a:spcBef>
                <a:spcPct val="50000"/>
              </a:spcBef>
              <a:defRPr/>
            </a:pPr>
            <a:r>
              <a:rPr lang="es-ES_tradnl" b="1" dirty="0">
                <a:solidFill>
                  <a:srgbClr val="FF9900"/>
                </a:solidFill>
                <a:effectLst>
                  <a:outerShdw blurRad="38100" dist="38100" dir="2700000" algn="tl">
                    <a:srgbClr val="000000"/>
                  </a:outerShdw>
                </a:effectLst>
              </a:rPr>
              <a:t>- El medio en el que se encuentra la roca:</a:t>
            </a:r>
            <a:r>
              <a:rPr lang="es-ES_tradnl" b="1" dirty="0">
                <a:solidFill>
                  <a:schemeClr val="bg1"/>
                </a:solidFill>
                <a:effectLst>
                  <a:outerShdw blurRad="38100" dist="38100" dir="2700000" algn="tl">
                    <a:srgbClr val="000000"/>
                  </a:outerShdw>
                </a:effectLst>
              </a:rPr>
              <a:t> </a:t>
            </a:r>
            <a:r>
              <a:rPr lang="es-ES_tradnl" b="1" dirty="0">
                <a:solidFill>
                  <a:schemeClr val="tx2"/>
                </a:solidFill>
                <a:effectLst>
                  <a:outerShdw blurRad="38100" dist="38100" dir="2700000" algn="tl">
                    <a:srgbClr val="000000"/>
                  </a:outerShdw>
                </a:effectLst>
              </a:rPr>
              <a:t>Según en que condiciones de Presión y Temperatura se encuentra el material.</a:t>
            </a:r>
          </a:p>
          <a:p>
            <a:pPr>
              <a:spcBef>
                <a:spcPct val="50000"/>
              </a:spcBef>
              <a:defRPr/>
            </a:pPr>
            <a:r>
              <a:rPr lang="es-ES_tradnl" b="1" dirty="0">
                <a:solidFill>
                  <a:srgbClr val="FF9900"/>
                </a:solidFill>
                <a:effectLst>
                  <a:outerShdw blurRad="38100" dist="38100" dir="2700000" algn="tl">
                    <a:srgbClr val="000000"/>
                  </a:outerShdw>
                </a:effectLst>
              </a:rPr>
              <a:t>- La resistencia de los materiales</a:t>
            </a:r>
            <a:r>
              <a:rPr lang="es-ES_tradnl" b="1" dirty="0">
                <a:solidFill>
                  <a:schemeClr val="bg1"/>
                </a:solidFill>
                <a:effectLst>
                  <a:outerShdw blurRad="38100" dist="38100" dir="2700000" algn="tl">
                    <a:srgbClr val="000000"/>
                  </a:outerShdw>
                </a:effectLst>
              </a:rPr>
              <a:t> </a:t>
            </a:r>
            <a:r>
              <a:rPr lang="es-ES_tradnl" b="1" dirty="0">
                <a:solidFill>
                  <a:schemeClr val="tx2"/>
                </a:solidFill>
                <a:effectLst>
                  <a:outerShdw blurRad="38100" dist="38100" dir="2700000" algn="tl">
                    <a:srgbClr val="000000"/>
                  </a:outerShdw>
                </a:effectLst>
              </a:rPr>
              <a:t>si la roca es poco resistente es probable que fluya a las mimas condiciones que otras rocas más resistentes se rompen. Las rocas poco resistentes son por ejemplo: el yeso, el mármol, las </a:t>
            </a:r>
            <a:r>
              <a:rPr lang="es-ES_tradnl" b="1" dirty="0" err="1">
                <a:solidFill>
                  <a:schemeClr val="tx2"/>
                </a:solidFill>
                <a:effectLst>
                  <a:outerShdw blurRad="38100" dist="38100" dir="2700000" algn="tl">
                    <a:srgbClr val="000000"/>
                  </a:outerShdw>
                </a:effectLst>
              </a:rPr>
              <a:t>limolitas</a:t>
            </a:r>
            <a:r>
              <a:rPr lang="es-ES_tradnl" b="1" dirty="0">
                <a:solidFill>
                  <a:schemeClr val="tx2"/>
                </a:solidFill>
                <a:effectLst>
                  <a:outerShdw blurRad="38100" dist="38100" dir="2700000" algn="tl">
                    <a:srgbClr val="000000"/>
                  </a:outerShdw>
                </a:effectLst>
              </a:rPr>
              <a:t>. Las más resistentes son las cuarcitas, granito, y </a:t>
            </a:r>
            <a:r>
              <a:rPr lang="es-ES_tradnl" b="1" dirty="0" err="1">
                <a:solidFill>
                  <a:schemeClr val="tx2"/>
                </a:solidFill>
                <a:effectLst>
                  <a:outerShdw blurRad="38100" dist="38100" dir="2700000" algn="tl">
                    <a:srgbClr val="000000"/>
                  </a:outerShdw>
                </a:effectLst>
              </a:rPr>
              <a:t>gnéises</a:t>
            </a:r>
            <a:r>
              <a:rPr lang="es-ES_tradnl" b="1" dirty="0">
                <a:solidFill>
                  <a:schemeClr val="tx2"/>
                </a:solidFill>
                <a:effectLst>
                  <a:outerShdw blurRad="38100" dist="38100" dir="2700000" algn="tl">
                    <a:srgbClr val="000000"/>
                  </a:outerShdw>
                </a:effectLst>
              </a:rPr>
              <a:t>.</a:t>
            </a:r>
          </a:p>
          <a:p>
            <a:pPr>
              <a:spcBef>
                <a:spcPct val="50000"/>
              </a:spcBef>
              <a:buFontTx/>
              <a:buChar char="-"/>
              <a:defRPr/>
            </a:pPr>
            <a:r>
              <a:rPr lang="es-ES_tradnl" b="1" dirty="0">
                <a:solidFill>
                  <a:srgbClr val="FF9900"/>
                </a:solidFill>
                <a:effectLst>
                  <a:outerShdw blurRad="38100" dist="38100" dir="2700000" algn="tl">
                    <a:srgbClr val="000000"/>
                  </a:outerShdw>
                </a:effectLst>
              </a:rPr>
              <a:t>El tiempo.</a:t>
            </a:r>
          </a:p>
          <a:p>
            <a:pPr>
              <a:spcBef>
                <a:spcPct val="50000"/>
              </a:spcBef>
              <a:buFontTx/>
              <a:buChar char="-"/>
              <a:defRPr/>
            </a:pPr>
            <a:r>
              <a:rPr lang="es-ES_tradnl" dirty="0">
                <a:solidFill>
                  <a:srgbClr val="FF9900"/>
                </a:solidFill>
                <a:effectLst>
                  <a:outerShdw blurRad="38100" dist="38100" dir="2700000" algn="tl">
                    <a:srgbClr val="000000"/>
                  </a:outerShdw>
                </a:effectLst>
              </a:rPr>
              <a:t>elástica</a:t>
            </a:r>
            <a:r>
              <a:rPr lang="es-ES_tradnl" b="1" dirty="0">
                <a:effectLst>
                  <a:outerShdw blurRad="38100" dist="38100" dir="2700000" algn="tl">
                    <a:srgbClr val="000000"/>
                  </a:outerShdw>
                </a:effectLst>
              </a:rPr>
              <a:t>.  </a:t>
            </a:r>
            <a:r>
              <a:rPr lang="es-ES_tradnl" dirty="0"/>
              <a:t>Es </a:t>
            </a:r>
            <a:r>
              <a:rPr lang="es-ES_tradnl" b="1" dirty="0"/>
              <a:t>la que adquiere un cuerpo sólido que al dejar de obrar los efectos físicos recupera su forma original</a:t>
            </a:r>
            <a:r>
              <a:rPr lang="es-ES" b="1" dirty="0"/>
              <a:t> </a:t>
            </a:r>
            <a:endParaRPr lang="es-ES_tradnl" b="1" dirty="0">
              <a:solidFill>
                <a:srgbClr val="FF9900"/>
              </a:solidFill>
              <a:effectLst>
                <a:outerShdw blurRad="38100" dist="38100" dir="2700000" algn="tl">
                  <a:srgbClr val="000000"/>
                </a:outerShdw>
              </a:effectLst>
            </a:endParaRPr>
          </a:p>
          <a:p>
            <a:pPr>
              <a:spcBef>
                <a:spcPct val="50000"/>
              </a:spcBef>
              <a:buFontTx/>
              <a:buChar char="•"/>
              <a:defRPr/>
            </a:pPr>
            <a:r>
              <a:rPr lang="es-ES_tradnl" b="1" dirty="0">
                <a:solidFill>
                  <a:srgbClr val="FF9900"/>
                </a:solidFill>
                <a:effectLst>
                  <a:outerShdw blurRad="38100" dist="38100" dir="2700000" algn="tl">
                    <a:srgbClr val="000000"/>
                  </a:outerShdw>
                </a:effectLst>
              </a:rPr>
              <a:t> Plásticas :</a:t>
            </a:r>
            <a:r>
              <a:rPr lang="es-ES_tradnl" b="1" dirty="0">
                <a:solidFill>
                  <a:schemeClr val="bg1"/>
                </a:solidFill>
                <a:effectLst>
                  <a:outerShdw blurRad="38100" dist="38100" dir="2700000" algn="tl">
                    <a:srgbClr val="000000"/>
                  </a:outerShdw>
                </a:effectLst>
              </a:rPr>
              <a:t>  </a:t>
            </a:r>
            <a:r>
              <a:rPr lang="es-ES_tradnl" b="1" dirty="0">
                <a:solidFill>
                  <a:schemeClr val="tx2"/>
                </a:solidFill>
                <a:effectLst>
                  <a:outerShdw blurRad="38100" dist="38100" dir="2700000" algn="tl">
                    <a:srgbClr val="000000"/>
                  </a:outerShdw>
                </a:effectLst>
              </a:rPr>
              <a:t>inicialmente no se deforman, sino hasta un esfuerzo mayor y la deformación es permanente</a:t>
            </a:r>
            <a:r>
              <a:rPr lang="es-ES_tradnl" b="1" dirty="0">
                <a:solidFill>
                  <a:schemeClr val="bg1"/>
                </a:solidFill>
                <a:effectLst>
                  <a:outerShdw blurRad="38100" dist="38100" dir="2700000" algn="tl">
                    <a:srgbClr val="000000"/>
                  </a:outerShdw>
                </a:effectLst>
              </a:rPr>
              <a:t>.</a:t>
            </a:r>
          </a:p>
          <a:p>
            <a:pPr>
              <a:spcBef>
                <a:spcPct val="50000"/>
              </a:spcBef>
              <a:buFontTx/>
              <a:buChar char="•"/>
              <a:defRPr/>
            </a:pPr>
            <a:r>
              <a:rPr lang="es-ES_tradnl" b="1" dirty="0">
                <a:solidFill>
                  <a:srgbClr val="FF9900"/>
                </a:solidFill>
                <a:effectLst>
                  <a:outerShdw blurRad="38100" dist="38100" dir="2700000" algn="tl">
                    <a:srgbClr val="000000"/>
                  </a:outerShdw>
                </a:effectLst>
              </a:rPr>
              <a:t>Frágil:</a:t>
            </a:r>
            <a:r>
              <a:rPr lang="es-ES_tradnl" b="1" dirty="0">
                <a:solidFill>
                  <a:schemeClr val="bg1"/>
                </a:solidFill>
                <a:effectLst>
                  <a:outerShdw blurRad="38100" dist="38100" dir="2700000" algn="tl">
                    <a:srgbClr val="000000"/>
                  </a:outerShdw>
                </a:effectLst>
              </a:rPr>
              <a:t>  </a:t>
            </a:r>
            <a:r>
              <a:rPr lang="es-ES_tradnl" b="1" dirty="0">
                <a:solidFill>
                  <a:schemeClr val="tx2"/>
                </a:solidFill>
                <a:effectLst>
                  <a:outerShdw blurRad="38100" dist="38100" dir="2700000" algn="tl">
                    <a:srgbClr val="000000"/>
                  </a:outerShdw>
                </a:effectLst>
              </a:rPr>
              <a:t>se rompe antes de sufrir una deformación permanente, sin tener un comportamiento plástico</a:t>
            </a:r>
            <a:r>
              <a:rPr lang="es-ES_tradnl" b="1" dirty="0">
                <a:solidFill>
                  <a:schemeClr val="bg1"/>
                </a:solidFill>
                <a:effectLst>
                  <a:outerShdw blurRad="38100" dist="38100" dir="2700000" algn="tl">
                    <a:srgbClr val="000000"/>
                  </a:outerShdw>
                </a:effectLst>
              </a:rPr>
              <a:t>.</a:t>
            </a:r>
          </a:p>
          <a:p>
            <a:pPr>
              <a:spcBef>
                <a:spcPct val="50000"/>
              </a:spcBef>
              <a:buFontTx/>
              <a:buChar char="•"/>
              <a:defRPr/>
            </a:pPr>
            <a:r>
              <a:rPr lang="es-ES_tradnl" b="1" dirty="0">
                <a:solidFill>
                  <a:srgbClr val="FF9900"/>
                </a:solidFill>
                <a:effectLst>
                  <a:outerShdw blurRad="38100" dist="38100" dir="2700000" algn="tl">
                    <a:srgbClr val="000000"/>
                  </a:outerShdw>
                </a:effectLst>
              </a:rPr>
              <a:t>Dúctil:</a:t>
            </a:r>
            <a:r>
              <a:rPr lang="es-ES_tradnl" b="1" dirty="0">
                <a:solidFill>
                  <a:schemeClr val="bg1"/>
                </a:solidFill>
                <a:effectLst>
                  <a:outerShdw blurRad="38100" dist="38100" dir="2700000" algn="tl">
                    <a:srgbClr val="000000"/>
                  </a:outerShdw>
                </a:effectLst>
              </a:rPr>
              <a:t>  </a:t>
            </a:r>
            <a:r>
              <a:rPr lang="es-ES_tradnl" b="1" dirty="0">
                <a:solidFill>
                  <a:schemeClr val="tx2"/>
                </a:solidFill>
                <a:effectLst>
                  <a:outerShdw blurRad="38100" dist="38100" dir="2700000" algn="tl">
                    <a:srgbClr val="000000"/>
                  </a:outerShdw>
                </a:effectLst>
              </a:rPr>
              <a:t>tiene un comportamiento inicial plástico, absorbiendo el esfuerzo llegando a tener una deformación permanente sin romperse, pero si el esfuerzo continua se rompe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0" y="2395538"/>
            <a:ext cx="9144000" cy="0"/>
          </a:xfrm>
          <a:prstGeom prst="rect">
            <a:avLst/>
          </a:prstGeom>
          <a:noFill/>
          <a:ln w="9525">
            <a:noFill/>
            <a:miter lim="800000"/>
            <a:headEnd/>
            <a:tailEnd/>
          </a:ln>
        </p:spPr>
        <p:txBody>
          <a:bodyPr wrap="none" anchor="ctr">
            <a:spAutoFit/>
          </a:bodyPr>
          <a:lstStyle/>
          <a:p>
            <a:pPr>
              <a:tabLst>
                <a:tab pos="-457200" algn="l"/>
              </a:tabLst>
            </a:pPr>
            <a:endParaRPr lang="es-CO" sz="2400">
              <a:latin typeface="Times New Roman" pitchFamily="18" charset="0"/>
            </a:endParaRPr>
          </a:p>
        </p:txBody>
      </p:sp>
      <p:sp>
        <p:nvSpPr>
          <p:cNvPr id="26627" name="Rectangle 4"/>
          <p:cNvSpPr>
            <a:spLocks noChangeArrowheads="1"/>
          </p:cNvSpPr>
          <p:nvPr/>
        </p:nvSpPr>
        <p:spPr bwMode="auto">
          <a:xfrm>
            <a:off x="0" y="2395538"/>
            <a:ext cx="2743200" cy="0"/>
          </a:xfrm>
          <a:prstGeom prst="rect">
            <a:avLst/>
          </a:prstGeom>
          <a:noFill/>
          <a:ln w="9525">
            <a:noFill/>
            <a:miter lim="800000"/>
            <a:headEnd/>
            <a:tailEnd/>
          </a:ln>
        </p:spPr>
        <p:txBody>
          <a:bodyPr wrap="none">
            <a:spAutoFit/>
          </a:bodyPr>
          <a:lstStyle/>
          <a:p>
            <a:endParaRPr lang="es-CO"/>
          </a:p>
        </p:txBody>
      </p:sp>
      <p:pic>
        <p:nvPicPr>
          <p:cNvPr id="26628" name="Picture 2" descr="11geo3"/>
          <p:cNvPicPr>
            <a:picLocks noChangeAspect="1" noChangeArrowheads="1"/>
          </p:cNvPicPr>
          <p:nvPr/>
        </p:nvPicPr>
        <p:blipFill>
          <a:blip r:embed="rId2"/>
          <a:srcRect/>
          <a:stretch>
            <a:fillRect/>
          </a:stretch>
        </p:blipFill>
        <p:spPr bwMode="auto">
          <a:xfrm>
            <a:off x="323850" y="620713"/>
            <a:ext cx="5111750" cy="2635250"/>
          </a:xfrm>
          <a:prstGeom prst="rect">
            <a:avLst/>
          </a:prstGeom>
          <a:noFill/>
          <a:ln w="9525">
            <a:noFill/>
            <a:miter lim="800000"/>
            <a:headEnd/>
            <a:tailEnd/>
          </a:ln>
        </p:spPr>
      </p:pic>
      <p:graphicFrame>
        <p:nvGraphicFramePr>
          <p:cNvPr id="306196" name="Group 20"/>
          <p:cNvGraphicFramePr>
            <a:graphicFrameLocks noGrp="1"/>
          </p:cNvGraphicFramePr>
          <p:nvPr/>
        </p:nvGraphicFramePr>
        <p:xfrm>
          <a:off x="250825" y="3500438"/>
          <a:ext cx="5491163" cy="639762"/>
        </p:xfrm>
        <a:graphic>
          <a:graphicData uri="http://schemas.openxmlformats.org/drawingml/2006/table">
            <a:tbl>
              <a:tblPr/>
              <a:tblGrid>
                <a:gridCol w="5491163"/>
              </a:tblGrid>
              <a:tr h="457200">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s-ES_tradn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Figura 51. Bloque sometido a compresi</a:t>
                      </a:r>
                      <a:r>
                        <a:rPr kumimoji="0" lang="es-ES_tradnl" sz="1200" b="0" i="0" u="none" strike="noStrike" cap="none" normalizeH="0" baseline="0" smtClean="0">
                          <a:ln>
                            <a:noFill/>
                          </a:ln>
                          <a:solidFill>
                            <a:schemeClr val="tx1"/>
                          </a:solidFill>
                          <a:effectLst/>
                          <a:latin typeface="Book Antiqua"/>
                          <a:ea typeface="Times New Roman" pitchFamily="18" charset="0"/>
                          <a:cs typeface="Arial" pitchFamily="34" charset="0"/>
                        </a:rPr>
                        <a:t>ó</a:t>
                      </a:r>
                      <a:r>
                        <a:rPr kumimoji="0" lang="es-ES_tradn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 A. comportamiento fr</a:t>
                      </a:r>
                      <a:r>
                        <a:rPr kumimoji="0" lang="es-ES_tradnl" sz="1200" b="0" i="0" u="none" strike="noStrike" cap="none" normalizeH="0" baseline="0" smtClean="0">
                          <a:ln>
                            <a:noFill/>
                          </a:ln>
                          <a:solidFill>
                            <a:schemeClr val="tx1"/>
                          </a:solidFill>
                          <a:effectLst/>
                          <a:latin typeface="Book Antiqua"/>
                          <a:ea typeface="Times New Roman" pitchFamily="18" charset="0"/>
                          <a:cs typeface="Arial" pitchFamily="34" charset="0"/>
                        </a:rPr>
                        <a:t>á</a:t>
                      </a:r>
                      <a:r>
                        <a:rPr kumimoji="0" lang="es-ES_tradn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gil o r</a:t>
                      </a:r>
                      <a:r>
                        <a:rPr kumimoji="0" lang="es-ES_tradnl" sz="1200" b="0" i="0" u="none" strike="noStrike" cap="none" normalizeH="0" baseline="0" smtClean="0">
                          <a:ln>
                            <a:noFill/>
                          </a:ln>
                          <a:solidFill>
                            <a:schemeClr val="tx1"/>
                          </a:solidFill>
                          <a:effectLst/>
                          <a:latin typeface="Book Antiqua"/>
                          <a:ea typeface="Times New Roman" pitchFamily="18" charset="0"/>
                          <a:cs typeface="Arial" pitchFamily="34" charset="0"/>
                        </a:rPr>
                        <a:t>í</a:t>
                      </a:r>
                      <a:r>
                        <a:rPr kumimoji="0" lang="es-ES_tradn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gido, B. comportamiento pl</a:t>
                      </a:r>
                      <a:r>
                        <a:rPr kumimoji="0" lang="es-ES_tradnl" sz="1200" b="0" i="0" u="none" strike="noStrike" cap="none" normalizeH="0" baseline="0" smtClean="0">
                          <a:ln>
                            <a:noFill/>
                          </a:ln>
                          <a:solidFill>
                            <a:schemeClr val="tx1"/>
                          </a:solidFill>
                          <a:effectLst/>
                          <a:latin typeface="Book Antiqua"/>
                          <a:ea typeface="Times New Roman" pitchFamily="18" charset="0"/>
                          <a:cs typeface="Arial" pitchFamily="34" charset="0"/>
                        </a:rPr>
                        <a:t>á</a:t>
                      </a:r>
                      <a:r>
                        <a:rPr kumimoji="0" lang="es-ES_tradn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stico de la muestra, C. material con caracter</a:t>
                      </a:r>
                      <a:r>
                        <a:rPr kumimoji="0" lang="es-ES_tradnl" sz="1200" b="0" i="0" u="none" strike="noStrike" cap="none" normalizeH="0" baseline="0" smtClean="0">
                          <a:ln>
                            <a:noFill/>
                          </a:ln>
                          <a:solidFill>
                            <a:schemeClr val="tx1"/>
                          </a:solidFill>
                          <a:effectLst/>
                          <a:latin typeface="Book Antiqua"/>
                          <a:ea typeface="Times New Roman" pitchFamily="18" charset="0"/>
                          <a:cs typeface="Arial" pitchFamily="34" charset="0"/>
                        </a:rPr>
                        <a:t>í</a:t>
                      </a:r>
                      <a:r>
                        <a:rPr kumimoji="0" lang="es-ES_tradn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sticas intermedias. </a:t>
                      </a:r>
                      <a:endParaRPr kumimoji="0" lang="es-ES_tradnl"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CC9966"/>
                      </a:solidFill>
                      <a:prstDash val="solid"/>
                      <a:round/>
                      <a:headEnd type="none" w="med" len="med"/>
                      <a:tailEnd type="none" w="med" len="med"/>
                    </a:lnL>
                    <a:lnR w="12700" cap="flat" cmpd="sng" algn="ctr">
                      <a:solidFill>
                        <a:srgbClr val="CC9966"/>
                      </a:solidFill>
                      <a:prstDash val="solid"/>
                      <a:round/>
                      <a:headEnd type="none" w="med" len="med"/>
                      <a:tailEnd type="none" w="med" len="med"/>
                    </a:lnR>
                    <a:lnT w="12700" cap="flat" cmpd="sng" algn="ctr">
                      <a:solidFill>
                        <a:srgbClr val="CC9966"/>
                      </a:solidFill>
                      <a:prstDash val="solid"/>
                      <a:round/>
                      <a:headEnd type="none" w="med" len="med"/>
                      <a:tailEnd type="none" w="med" len="med"/>
                    </a:lnT>
                    <a:lnB w="12700" cap="flat" cmpd="sng" algn="ctr">
                      <a:solidFill>
                        <a:srgbClr val="CC9966"/>
                      </a:solidFill>
                      <a:prstDash val="solid"/>
                      <a:round/>
                      <a:headEnd type="none" w="med" len="med"/>
                      <a:tailEnd type="none" w="med" len="med"/>
                    </a:lnB>
                    <a:lnTlToBr>
                      <a:noFill/>
                    </a:lnTlToBr>
                    <a:lnBlToTr>
                      <a:noFill/>
                    </a:lnBlToTr>
                    <a:noFill/>
                  </a:tcPr>
                </a:tc>
              </a:tr>
            </a:tbl>
          </a:graphicData>
        </a:graphic>
      </p:graphicFrame>
      <p:sp>
        <p:nvSpPr>
          <p:cNvPr id="26635" name="Rectangle 22"/>
          <p:cNvSpPr>
            <a:spLocks noChangeArrowheads="1"/>
          </p:cNvSpPr>
          <p:nvPr/>
        </p:nvSpPr>
        <p:spPr bwMode="auto">
          <a:xfrm>
            <a:off x="-4467225" y="2562225"/>
            <a:ext cx="9144000" cy="0"/>
          </a:xfrm>
          <a:prstGeom prst="rect">
            <a:avLst/>
          </a:prstGeom>
          <a:noFill/>
          <a:ln w="9525">
            <a:noFill/>
            <a:miter lim="800000"/>
            <a:headEnd/>
            <a:tailEnd/>
          </a:ln>
        </p:spPr>
        <p:txBody>
          <a:bodyPr wrap="none" anchor="ctr">
            <a:spAutoFit/>
          </a:bodyPr>
          <a:lstStyle/>
          <a:p>
            <a:pPr>
              <a:tabLst>
                <a:tab pos="-457200" algn="l"/>
              </a:tabLst>
            </a:pPr>
            <a:endParaRPr lang="es-CO" sz="2400">
              <a:latin typeface="Times New Roman" pitchFamily="18" charset="0"/>
            </a:endParaRPr>
          </a:p>
        </p:txBody>
      </p:sp>
      <p:sp>
        <p:nvSpPr>
          <p:cNvPr id="26636" name="Rectangle 23"/>
          <p:cNvSpPr>
            <a:spLocks noChangeArrowheads="1"/>
          </p:cNvSpPr>
          <p:nvPr/>
        </p:nvSpPr>
        <p:spPr bwMode="auto">
          <a:xfrm>
            <a:off x="-4467225" y="2562225"/>
            <a:ext cx="7996238" cy="0"/>
          </a:xfrm>
          <a:prstGeom prst="rect">
            <a:avLst/>
          </a:prstGeom>
          <a:noFill/>
          <a:ln w="9525">
            <a:noFill/>
            <a:miter lim="800000"/>
            <a:headEnd/>
            <a:tailEnd/>
          </a:ln>
        </p:spPr>
        <p:txBody>
          <a:bodyPr wrap="none">
            <a:spAutoFit/>
          </a:bodyPr>
          <a:lstStyle/>
          <a:p>
            <a:endParaRPr lang="es-CO"/>
          </a:p>
        </p:txBody>
      </p:sp>
      <p:pic>
        <p:nvPicPr>
          <p:cNvPr id="26637" name="Picture 21" descr="11geo4"/>
          <p:cNvPicPr>
            <a:picLocks noChangeAspect="1" noChangeArrowheads="1"/>
          </p:cNvPicPr>
          <p:nvPr/>
        </p:nvPicPr>
        <p:blipFill>
          <a:blip r:embed="rId3"/>
          <a:srcRect/>
          <a:stretch>
            <a:fillRect/>
          </a:stretch>
        </p:blipFill>
        <p:spPr bwMode="auto">
          <a:xfrm>
            <a:off x="395288" y="4292600"/>
            <a:ext cx="5705475" cy="1733550"/>
          </a:xfrm>
          <a:prstGeom prst="rect">
            <a:avLst/>
          </a:prstGeom>
          <a:noFill/>
          <a:ln w="9525">
            <a:noFill/>
            <a:miter lim="800000"/>
            <a:headEnd/>
            <a:tailEnd/>
          </a:ln>
        </p:spPr>
      </p:pic>
      <p:sp>
        <p:nvSpPr>
          <p:cNvPr id="26638" name="Rectangle 34"/>
          <p:cNvSpPr>
            <a:spLocks noChangeArrowheads="1"/>
          </p:cNvSpPr>
          <p:nvPr/>
        </p:nvSpPr>
        <p:spPr bwMode="auto">
          <a:xfrm>
            <a:off x="0" y="6127750"/>
            <a:ext cx="8588375" cy="730250"/>
          </a:xfrm>
          <a:prstGeom prst="rect">
            <a:avLst/>
          </a:prstGeom>
          <a:noFill/>
          <a:ln w="9525">
            <a:noFill/>
            <a:miter lim="800000"/>
            <a:headEnd/>
            <a:tailEnd/>
          </a:ln>
        </p:spPr>
        <p:txBody>
          <a:bodyPr wrap="none" anchor="ctr">
            <a:spAutoFit/>
          </a:bodyPr>
          <a:lstStyle/>
          <a:p>
            <a:pPr>
              <a:tabLst>
                <a:tab pos="-457200" algn="l"/>
              </a:tabLst>
            </a:pPr>
            <a:r>
              <a:rPr lang="es-ES_tradnl" sz="1400" b="1">
                <a:ea typeface="Times New Roman" pitchFamily="18" charset="0"/>
                <a:cs typeface="Arial" pitchFamily="34" charset="0"/>
              </a:rPr>
              <a:t>Figura 52. Relaciones esfuerzo (</a:t>
            </a:r>
            <a:r>
              <a:rPr lang="es-ES_tradnl" sz="1400" b="1">
                <a:ea typeface="Times New Roman" pitchFamily="18" charset="0"/>
                <a:cs typeface="Arial" pitchFamily="34" charset="0"/>
                <a:sym typeface="Symbol" pitchFamily="18" charset="2"/>
              </a:rPr>
              <a:t></a:t>
            </a:r>
            <a:r>
              <a:rPr lang="es-ES_tradnl" sz="1400" b="1">
                <a:ea typeface="Times New Roman" pitchFamily="18" charset="0"/>
                <a:cs typeface="Arial" pitchFamily="34" charset="0"/>
              </a:rPr>
              <a:t>) - deformación (</a:t>
            </a:r>
            <a:r>
              <a:rPr lang="es-ES_tradnl" sz="1400" b="1">
                <a:ea typeface="Times New Roman" pitchFamily="18" charset="0"/>
                <a:cs typeface="Arial" pitchFamily="34" charset="0"/>
                <a:sym typeface="Symbol" pitchFamily="18" charset="2"/>
              </a:rPr>
              <a:t></a:t>
            </a:r>
            <a:r>
              <a:rPr lang="es-ES_tradnl" sz="1400" b="1">
                <a:ea typeface="Times New Roman" pitchFamily="18" charset="0"/>
                <a:cs typeface="Arial" pitchFamily="34" charset="0"/>
              </a:rPr>
              <a:t>) de las rocas: A comportamiento elástico; </a:t>
            </a:r>
          </a:p>
          <a:p>
            <a:pPr>
              <a:tabLst>
                <a:tab pos="-457200" algn="l"/>
              </a:tabLst>
            </a:pPr>
            <a:r>
              <a:rPr lang="es-ES_tradnl" sz="1400" b="1">
                <a:ea typeface="Times New Roman" pitchFamily="18" charset="0"/>
                <a:cs typeface="Arial" pitchFamily="34" charset="0"/>
              </a:rPr>
              <a:t>B comportamiento </a:t>
            </a:r>
            <a:r>
              <a:rPr lang="es-ES_tradnl" sz="1400" b="1">
                <a:ea typeface="Times New Roman" pitchFamily="18" charset="0"/>
                <a:cs typeface="Arial" pitchFamily="34" charset="0"/>
                <a:sym typeface="Symbol" pitchFamily="18" charset="2"/>
              </a:rPr>
              <a:t>plastoelástico; </a:t>
            </a:r>
          </a:p>
          <a:p>
            <a:pPr>
              <a:tabLst>
                <a:tab pos="-457200" algn="l"/>
              </a:tabLst>
            </a:pPr>
            <a:r>
              <a:rPr lang="es-ES_tradnl" sz="1400" b="1">
                <a:ea typeface="Times New Roman" pitchFamily="18" charset="0"/>
                <a:cs typeface="Arial" pitchFamily="34" charset="0"/>
                <a:sym typeface="Symbol" pitchFamily="18" charset="2"/>
              </a:rPr>
              <a:t>C comportamiento elastoplástico; D comportamiento plasto-elastoplástico.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763713" y="2636838"/>
            <a:ext cx="5697537" cy="3609975"/>
            <a:chOff x="1111" y="1162"/>
            <a:chExt cx="3589" cy="2274"/>
          </a:xfrm>
        </p:grpSpPr>
        <p:graphicFrame>
          <p:nvGraphicFramePr>
            <p:cNvPr id="1026" name="Object 4"/>
            <p:cNvGraphicFramePr>
              <a:graphicFrameLocks noChangeAspect="1"/>
            </p:cNvGraphicFramePr>
            <p:nvPr/>
          </p:nvGraphicFramePr>
          <p:xfrm>
            <a:off x="1111" y="1162"/>
            <a:ext cx="3589" cy="1969"/>
          </p:xfrm>
          <a:graphic>
            <a:graphicData uri="http://schemas.openxmlformats.org/presentationml/2006/ole">
              <p:oleObj spid="_x0000_s1026" name="CorelDRAW" r:id="rId3" imgW="5696872" imgH="3125323" progId="CorelDRAW.Graphic.12">
                <p:embed/>
              </p:oleObj>
            </a:graphicData>
          </a:graphic>
        </p:graphicFrame>
        <p:graphicFrame>
          <p:nvGraphicFramePr>
            <p:cNvPr id="1027" name="Object 5"/>
            <p:cNvGraphicFramePr>
              <a:graphicFrameLocks noChangeAspect="1"/>
            </p:cNvGraphicFramePr>
            <p:nvPr/>
          </p:nvGraphicFramePr>
          <p:xfrm>
            <a:off x="1474" y="3294"/>
            <a:ext cx="2776" cy="142"/>
          </p:xfrm>
          <a:graphic>
            <a:graphicData uri="http://schemas.openxmlformats.org/presentationml/2006/ole">
              <p:oleObj spid="_x0000_s1027" name="CorelDRAW" r:id="rId4" imgW="4407087" imgH="225231" progId="CorelDRAW.Graphic.12">
                <p:embed/>
              </p:oleObj>
            </a:graphicData>
          </a:graphic>
        </p:graphicFrame>
      </p:grpSp>
      <p:sp>
        <p:nvSpPr>
          <p:cNvPr id="5" name="Text Box 6"/>
          <p:cNvSpPr txBox="1">
            <a:spLocks noChangeArrowheads="1"/>
          </p:cNvSpPr>
          <p:nvPr/>
        </p:nvSpPr>
        <p:spPr bwMode="auto">
          <a:xfrm>
            <a:off x="611188" y="188913"/>
            <a:ext cx="8137525" cy="579437"/>
          </a:xfrm>
          <a:prstGeom prst="rect">
            <a:avLst/>
          </a:prstGeom>
          <a:ln>
            <a:headEnd/>
            <a:tailEnd/>
          </a:ln>
          <a:effectLst>
            <a:innerShdw blurRad="63500" dist="50800" dir="162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spAutoFit/>
          </a:bodyPr>
          <a:lstStyle/>
          <a:p>
            <a:pPr algn="ctr">
              <a:spcBef>
                <a:spcPct val="50000"/>
              </a:spcBef>
              <a:defRPr/>
            </a:pPr>
            <a:r>
              <a:rPr lang="es-ES" sz="3200" b="1" u="sng" dirty="0">
                <a:solidFill>
                  <a:srgbClr val="002060"/>
                </a:solidFill>
                <a:latin typeface="Arial Black" pitchFamily="34" charset="0"/>
              </a:rPr>
              <a:t>Deformación</a:t>
            </a:r>
            <a:r>
              <a:rPr lang="es-ES" sz="2400" b="1" u="sng" dirty="0">
                <a:solidFill>
                  <a:srgbClr val="002060"/>
                </a:solidFill>
                <a:latin typeface="Arial Black" pitchFamily="34" charset="0"/>
              </a:rPr>
              <a:t> </a:t>
            </a:r>
            <a:r>
              <a:rPr lang="es-ES" sz="3200" b="1" u="sng" dirty="0">
                <a:solidFill>
                  <a:srgbClr val="002060"/>
                </a:solidFill>
                <a:latin typeface="Arial Black" pitchFamily="34" charset="0"/>
              </a:rPr>
              <a:t>de las rocas</a:t>
            </a:r>
          </a:p>
        </p:txBody>
      </p:sp>
      <p:sp>
        <p:nvSpPr>
          <p:cNvPr id="6" name="AutoShape 8"/>
          <p:cNvSpPr>
            <a:spLocks noChangeArrowheads="1"/>
          </p:cNvSpPr>
          <p:nvPr/>
        </p:nvSpPr>
        <p:spPr bwMode="auto">
          <a:xfrm>
            <a:off x="2700338" y="1987550"/>
            <a:ext cx="1295400" cy="576263"/>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s-ES" sz="2000" b="1" dirty="0">
                <a:solidFill>
                  <a:schemeClr val="hlink"/>
                </a:solidFill>
                <a:latin typeface="Baskerville Old Face" pitchFamily="18" charset="0"/>
              </a:rPr>
              <a:t>Límite</a:t>
            </a:r>
          </a:p>
          <a:p>
            <a:pPr algn="ctr">
              <a:defRPr/>
            </a:pPr>
            <a:r>
              <a:rPr lang="es-ES" sz="2000" b="1" dirty="0">
                <a:solidFill>
                  <a:schemeClr val="hlink"/>
                </a:solidFill>
                <a:latin typeface="Baskerville Old Face" pitchFamily="18" charset="0"/>
              </a:rPr>
              <a:t>elástico</a:t>
            </a:r>
          </a:p>
        </p:txBody>
      </p:sp>
      <p:sp>
        <p:nvSpPr>
          <p:cNvPr id="7" name="AutoShape 9"/>
          <p:cNvSpPr>
            <a:spLocks noChangeArrowheads="1"/>
          </p:cNvSpPr>
          <p:nvPr/>
        </p:nvSpPr>
        <p:spPr bwMode="auto">
          <a:xfrm>
            <a:off x="5651500" y="1916113"/>
            <a:ext cx="1295400" cy="576262"/>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s-ES" sz="2000" b="1" dirty="0">
                <a:solidFill>
                  <a:schemeClr val="hlink"/>
                </a:solidFill>
                <a:latin typeface="Baskerville Old Face" pitchFamily="18" charset="0"/>
              </a:rPr>
              <a:t>Límite</a:t>
            </a:r>
          </a:p>
          <a:p>
            <a:pPr algn="ctr">
              <a:defRPr/>
            </a:pPr>
            <a:r>
              <a:rPr lang="es-ES" sz="2000" b="1" dirty="0">
                <a:solidFill>
                  <a:schemeClr val="hlink"/>
                </a:solidFill>
                <a:latin typeface="Baskerville Old Face" pitchFamily="18" charset="0"/>
              </a:rPr>
              <a:t>de rotura</a:t>
            </a:r>
          </a:p>
        </p:txBody>
      </p:sp>
      <p:sp>
        <p:nvSpPr>
          <p:cNvPr id="8" name="Text Box 14"/>
          <p:cNvSpPr txBox="1">
            <a:spLocks noChangeArrowheads="1"/>
          </p:cNvSpPr>
          <p:nvPr/>
        </p:nvSpPr>
        <p:spPr bwMode="auto">
          <a:xfrm>
            <a:off x="642938" y="857250"/>
            <a:ext cx="8064500" cy="461963"/>
          </a:xfrm>
          <a:prstGeom prst="rect">
            <a:avLst/>
          </a:prstGeom>
          <a:ln>
            <a:headEnd/>
            <a:tailEnd/>
          </a:ln>
        </p:spPr>
        <p:style>
          <a:lnRef idx="1">
            <a:schemeClr val="dk1"/>
          </a:lnRef>
          <a:fillRef idx="2">
            <a:schemeClr val="dk1"/>
          </a:fillRef>
          <a:effectRef idx="1">
            <a:schemeClr val="dk1"/>
          </a:effectRef>
          <a:fontRef idx="minor">
            <a:schemeClr val="dk1"/>
          </a:fontRef>
        </p:style>
        <p:txBody>
          <a:bodyPr>
            <a:spAutoFit/>
          </a:bodyPr>
          <a:lstStyle/>
          <a:p>
            <a:pPr>
              <a:spcBef>
                <a:spcPct val="50000"/>
              </a:spcBef>
              <a:defRPr/>
            </a:pPr>
            <a:r>
              <a:rPr lang="es-ES" dirty="0">
                <a:solidFill>
                  <a:srgbClr val="002060"/>
                </a:solidFill>
                <a:latin typeface="Tahoma" pitchFamily="34" charset="0"/>
                <a:cs typeface="Tahoma" pitchFamily="34" charset="0"/>
              </a:rPr>
              <a:t>Todas las rocas se comportan de la siguiente manera al sufrir esfuerzos</a:t>
            </a:r>
            <a:r>
              <a:rPr lang="es-ES" sz="2400" dirty="0">
                <a:latin typeface="Baskerville Old Face"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9" name="Rectangle 3"/>
          <p:cNvSpPr>
            <a:spLocks noChangeArrowheads="1"/>
          </p:cNvSpPr>
          <p:nvPr/>
        </p:nvSpPr>
        <p:spPr bwMode="auto">
          <a:xfrm>
            <a:off x="3352800" y="234950"/>
            <a:ext cx="2895600" cy="561975"/>
          </a:xfrm>
          <a:prstGeom prst="rect">
            <a:avLst/>
          </a:prstGeom>
          <a:noFill/>
          <a:ln w="38100">
            <a:noFill/>
            <a:miter lim="800000"/>
            <a:headEnd/>
            <a:tailEnd/>
          </a:ln>
          <a:effectLst/>
        </p:spPr>
        <p:txBody>
          <a:bodyPr anchor="ctr">
            <a:spAutoFit/>
          </a:bodyPr>
          <a:lstStyle/>
          <a:p>
            <a:pPr defTabSz="762000" eaLnBrk="0" hangingPunct="0">
              <a:lnSpc>
                <a:spcPct val="110000"/>
              </a:lnSpc>
              <a:defRPr/>
            </a:pPr>
            <a:r>
              <a:rPr lang="es-ES_tradnl" sz="2800" b="1">
                <a:solidFill>
                  <a:srgbClr val="FFFF00"/>
                </a:solidFill>
                <a:effectLst>
                  <a:outerShdw blurRad="38100" dist="38100" dir="2700000" algn="tl">
                    <a:srgbClr val="000000"/>
                  </a:outerShdw>
                </a:effectLst>
                <a:latin typeface="Arial" pitchFamily="34" charset="0"/>
              </a:rPr>
              <a:t>Las Rocas</a:t>
            </a:r>
            <a:endParaRPr lang="es-ES_tradnl" sz="2800">
              <a:solidFill>
                <a:srgbClr val="FFFF00"/>
              </a:solidFill>
              <a:effectLst>
                <a:outerShdw blurRad="38100" dist="38100" dir="2700000" algn="tl">
                  <a:srgbClr val="000000"/>
                </a:outerShdw>
              </a:effectLst>
              <a:latin typeface="Arial" pitchFamily="34" charset="0"/>
            </a:endParaRPr>
          </a:p>
        </p:txBody>
      </p:sp>
      <p:sp>
        <p:nvSpPr>
          <p:cNvPr id="239620" name="Text Box 4"/>
          <p:cNvSpPr txBox="1">
            <a:spLocks noChangeArrowheads="1"/>
          </p:cNvSpPr>
          <p:nvPr/>
        </p:nvSpPr>
        <p:spPr bwMode="auto">
          <a:xfrm>
            <a:off x="6019800" y="1416050"/>
            <a:ext cx="2971800" cy="1720850"/>
          </a:xfrm>
          <a:prstGeom prst="rect">
            <a:avLst/>
          </a:prstGeom>
          <a:noFill/>
          <a:ln w="9525">
            <a:noFill/>
            <a:miter lim="800000"/>
            <a:headEnd/>
            <a:tailEnd/>
          </a:ln>
          <a:effectLst/>
        </p:spPr>
        <p:txBody>
          <a:bodyPr>
            <a:spAutoFit/>
          </a:bodyPr>
          <a:lstStyle/>
          <a:p>
            <a:pPr defTabSz="762000" eaLnBrk="0" hangingPunct="0">
              <a:defRPr/>
            </a:pPr>
            <a:r>
              <a:rPr lang="es-ES_tradnl" sz="2000">
                <a:effectLst>
                  <a:outerShdw blurRad="38100" dist="38100" dir="2700000" algn="tl">
                    <a:srgbClr val="000000"/>
                  </a:outerShdw>
                </a:effectLst>
              </a:rPr>
              <a:t>Rocas Igneas:</a:t>
            </a:r>
          </a:p>
          <a:p>
            <a:pPr defTabSz="762000" eaLnBrk="0" hangingPunct="0">
              <a:spcBef>
                <a:spcPts val="800"/>
              </a:spcBef>
              <a:spcAft>
                <a:spcPts val="100"/>
              </a:spcAft>
              <a:defRPr/>
            </a:pPr>
            <a:r>
              <a:rPr lang="es-CO" sz="1600"/>
              <a:t>Solidificadas de material fundido,bien sea magma bajo la superficie (intrusivas - granito)  o en la superficie (extrusivas - lava)</a:t>
            </a:r>
            <a:endParaRPr lang="es-ES_tradnl" sz="2000">
              <a:effectLst>
                <a:outerShdw blurRad="38100" dist="38100" dir="2700000" algn="tl">
                  <a:srgbClr val="000000"/>
                </a:outerShdw>
              </a:effectLst>
            </a:endParaRPr>
          </a:p>
        </p:txBody>
      </p:sp>
      <p:sp>
        <p:nvSpPr>
          <p:cNvPr id="239621" name="Text Box 5"/>
          <p:cNvSpPr txBox="1">
            <a:spLocks noChangeArrowheads="1"/>
          </p:cNvSpPr>
          <p:nvPr/>
        </p:nvSpPr>
        <p:spPr bwMode="auto">
          <a:xfrm>
            <a:off x="6019800" y="3533775"/>
            <a:ext cx="3124200" cy="1720850"/>
          </a:xfrm>
          <a:prstGeom prst="rect">
            <a:avLst/>
          </a:prstGeom>
          <a:noFill/>
          <a:ln w="9525">
            <a:noFill/>
            <a:miter lim="800000"/>
            <a:headEnd/>
            <a:tailEnd/>
          </a:ln>
          <a:effectLst/>
        </p:spPr>
        <p:txBody>
          <a:bodyPr>
            <a:spAutoFit/>
          </a:bodyPr>
          <a:lstStyle/>
          <a:p>
            <a:pPr defTabSz="762000" eaLnBrk="0" hangingPunct="0">
              <a:defRPr/>
            </a:pPr>
            <a:r>
              <a:rPr lang="es-ES_tradnl" sz="2000">
                <a:effectLst>
                  <a:outerShdw blurRad="38100" dist="38100" dir="2700000" algn="tl">
                    <a:srgbClr val="000000"/>
                  </a:outerShdw>
                </a:effectLst>
              </a:rPr>
              <a:t>Rocas Sedimentarias</a:t>
            </a:r>
          </a:p>
          <a:p>
            <a:pPr defTabSz="762000" eaLnBrk="0" hangingPunct="0">
              <a:spcBef>
                <a:spcPts val="800"/>
              </a:spcBef>
              <a:spcAft>
                <a:spcPts val="100"/>
              </a:spcAft>
              <a:defRPr/>
            </a:pPr>
            <a:r>
              <a:rPr lang="es-CO" sz="1600"/>
              <a:t>Formadas por la acumulación de  pequeños granos de minerales depositados por el agua, viento o hielo (ej. Areniscas, calizas, shale)</a:t>
            </a:r>
          </a:p>
        </p:txBody>
      </p:sp>
      <p:sp>
        <p:nvSpPr>
          <p:cNvPr id="239622" name="Text Box 6"/>
          <p:cNvSpPr txBox="1">
            <a:spLocks noChangeArrowheads="1"/>
          </p:cNvSpPr>
          <p:nvPr/>
        </p:nvSpPr>
        <p:spPr bwMode="auto">
          <a:xfrm>
            <a:off x="1828800" y="5473700"/>
            <a:ext cx="6248400" cy="1231900"/>
          </a:xfrm>
          <a:prstGeom prst="rect">
            <a:avLst/>
          </a:prstGeom>
          <a:noFill/>
          <a:ln w="9525">
            <a:noFill/>
            <a:miter lim="800000"/>
            <a:headEnd/>
            <a:tailEnd/>
          </a:ln>
          <a:effectLst/>
        </p:spPr>
        <p:txBody>
          <a:bodyPr>
            <a:spAutoFit/>
          </a:bodyPr>
          <a:lstStyle/>
          <a:p>
            <a:pPr defTabSz="762000" eaLnBrk="0" hangingPunct="0">
              <a:defRPr/>
            </a:pPr>
            <a:r>
              <a:rPr lang="es-ES_tradnl" sz="2000">
                <a:effectLst>
                  <a:outerShdw blurRad="38100" dist="38100" dir="2700000" algn="tl">
                    <a:srgbClr val="000000"/>
                  </a:outerShdw>
                </a:effectLst>
              </a:rPr>
              <a:t>Rocas Metamórficas</a:t>
            </a:r>
            <a:endParaRPr lang="es-ES_tradnl" sz="1600"/>
          </a:p>
          <a:p>
            <a:pPr defTabSz="762000" eaLnBrk="0" hangingPunct="0">
              <a:spcBef>
                <a:spcPts val="800"/>
              </a:spcBef>
              <a:defRPr/>
            </a:pPr>
            <a:r>
              <a:rPr lang="es-CO" sz="1600"/>
              <a:t>Son resultado de la transformación de rocas ígneas o sedimentarias al se sometidas a alta presión y temperatura (metamorfismo).                     Ejemplo: Caliza =&gt; Mármol</a:t>
            </a:r>
          </a:p>
        </p:txBody>
      </p:sp>
      <p:pic>
        <p:nvPicPr>
          <p:cNvPr id="27654" name="Picture 7"/>
          <p:cNvPicPr>
            <a:picLocks noChangeAspect="1" noChangeArrowheads="1"/>
          </p:cNvPicPr>
          <p:nvPr/>
        </p:nvPicPr>
        <p:blipFill>
          <a:blip r:embed="rId2"/>
          <a:srcRect/>
          <a:stretch>
            <a:fillRect/>
          </a:stretch>
        </p:blipFill>
        <p:spPr bwMode="auto">
          <a:xfrm>
            <a:off x="468313" y="1125538"/>
            <a:ext cx="5438775" cy="394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ChangeArrowheads="1"/>
          </p:cNvSpPr>
          <p:nvPr/>
        </p:nvSpPr>
        <p:spPr bwMode="auto">
          <a:xfrm>
            <a:off x="2971800" y="268288"/>
            <a:ext cx="3352800" cy="493712"/>
          </a:xfrm>
          <a:prstGeom prst="rect">
            <a:avLst/>
          </a:prstGeom>
          <a:noFill/>
          <a:ln w="38100">
            <a:noFill/>
            <a:miter lim="800000"/>
            <a:headEnd/>
            <a:tailEnd/>
          </a:ln>
          <a:effectLst/>
        </p:spPr>
        <p:txBody>
          <a:bodyPr anchor="ctr">
            <a:spAutoFit/>
          </a:bodyPr>
          <a:lstStyle/>
          <a:p>
            <a:pPr defTabSz="762000" eaLnBrk="0" hangingPunct="0">
              <a:lnSpc>
                <a:spcPct val="110000"/>
              </a:lnSpc>
              <a:defRPr/>
            </a:pPr>
            <a:r>
              <a:rPr lang="es-ES_tradnl" sz="2400" b="1">
                <a:effectLst>
                  <a:outerShdw blurRad="38100" dist="38100" dir="2700000" algn="tl">
                    <a:srgbClr val="000000"/>
                  </a:outerShdw>
                </a:effectLst>
                <a:latin typeface="Arial" pitchFamily="34" charset="0"/>
              </a:rPr>
              <a:t>Rocas Sedimentarias</a:t>
            </a:r>
            <a:endParaRPr lang="es-ES_tradnl" sz="2400">
              <a:effectLst>
                <a:outerShdw blurRad="38100" dist="38100" dir="2700000" algn="tl">
                  <a:srgbClr val="000000"/>
                </a:outerShdw>
              </a:effectLst>
              <a:latin typeface="Arial" pitchFamily="34" charset="0"/>
            </a:endParaRPr>
          </a:p>
        </p:txBody>
      </p:sp>
      <p:sp>
        <p:nvSpPr>
          <p:cNvPr id="28675" name="Rectangle 4"/>
          <p:cNvSpPr>
            <a:spLocks noChangeArrowheads="1"/>
          </p:cNvSpPr>
          <p:nvPr/>
        </p:nvSpPr>
        <p:spPr bwMode="auto">
          <a:xfrm>
            <a:off x="3048000" y="1828800"/>
            <a:ext cx="3101975" cy="457200"/>
          </a:xfrm>
          <a:prstGeom prst="rect">
            <a:avLst/>
          </a:prstGeom>
          <a:noFill/>
          <a:ln w="9525">
            <a:noFill/>
            <a:miter lim="800000"/>
            <a:headEnd/>
            <a:tailEnd/>
          </a:ln>
        </p:spPr>
        <p:txBody>
          <a:bodyPr wrap="none">
            <a:spAutoFit/>
          </a:bodyPr>
          <a:lstStyle/>
          <a:p>
            <a:pPr eaLnBrk="0" hangingPunct="0"/>
            <a:r>
              <a:rPr lang="es-MX" sz="2400" u="sng">
                <a:latin typeface="Times New Roman" pitchFamily="18" charset="0"/>
              </a:rPr>
              <a:t>Depositadas por el agua</a:t>
            </a:r>
            <a:endParaRPr lang="es-CO" sz="2400" u="sng">
              <a:latin typeface="Times New Roman" pitchFamily="18" charset="0"/>
            </a:endParaRPr>
          </a:p>
        </p:txBody>
      </p:sp>
      <p:sp>
        <p:nvSpPr>
          <p:cNvPr id="28676" name="Rectangle 6"/>
          <p:cNvSpPr>
            <a:spLocks noChangeArrowheads="1"/>
          </p:cNvSpPr>
          <p:nvPr/>
        </p:nvSpPr>
        <p:spPr bwMode="auto">
          <a:xfrm>
            <a:off x="1066800" y="6400800"/>
            <a:ext cx="2595563" cy="457200"/>
          </a:xfrm>
          <a:prstGeom prst="rect">
            <a:avLst/>
          </a:prstGeom>
          <a:noFill/>
          <a:ln w="9525">
            <a:noFill/>
            <a:miter lim="800000"/>
            <a:headEnd/>
            <a:tailEnd/>
          </a:ln>
        </p:spPr>
        <p:txBody>
          <a:bodyPr wrap="none">
            <a:spAutoFit/>
          </a:bodyPr>
          <a:lstStyle/>
          <a:p>
            <a:pPr eaLnBrk="0" hangingPunct="0"/>
            <a:r>
              <a:rPr lang="es-MX" sz="2400">
                <a:latin typeface="Times New Roman" pitchFamily="18" charset="0"/>
              </a:rPr>
              <a:t>Ambientes Marinos</a:t>
            </a:r>
            <a:endParaRPr lang="es-CO" sz="2400" u="sng">
              <a:latin typeface="Times New Roman" pitchFamily="18" charset="0"/>
            </a:endParaRPr>
          </a:p>
        </p:txBody>
      </p:sp>
      <p:sp>
        <p:nvSpPr>
          <p:cNvPr id="28677" name="Rectangle 7"/>
          <p:cNvSpPr>
            <a:spLocks noChangeArrowheads="1"/>
          </p:cNvSpPr>
          <p:nvPr/>
        </p:nvSpPr>
        <p:spPr bwMode="auto">
          <a:xfrm>
            <a:off x="5105400" y="6400800"/>
            <a:ext cx="3252788" cy="457200"/>
          </a:xfrm>
          <a:prstGeom prst="rect">
            <a:avLst/>
          </a:prstGeom>
          <a:noFill/>
          <a:ln w="9525">
            <a:noFill/>
            <a:miter lim="800000"/>
            <a:headEnd/>
            <a:tailEnd/>
          </a:ln>
        </p:spPr>
        <p:txBody>
          <a:bodyPr wrap="none">
            <a:spAutoFit/>
          </a:bodyPr>
          <a:lstStyle/>
          <a:p>
            <a:pPr eaLnBrk="0" hangingPunct="0"/>
            <a:r>
              <a:rPr lang="es-MX" sz="2400">
                <a:latin typeface="Times New Roman" pitchFamily="18" charset="0"/>
              </a:rPr>
              <a:t>Ambientes Continentales</a:t>
            </a:r>
            <a:endParaRPr lang="es-CO" sz="2400" u="sng">
              <a:latin typeface="Times New Roman" pitchFamily="18" charset="0"/>
            </a:endParaRPr>
          </a:p>
        </p:txBody>
      </p:sp>
      <p:sp>
        <p:nvSpPr>
          <p:cNvPr id="28678" name="Rectangle 8"/>
          <p:cNvSpPr>
            <a:spLocks noChangeArrowheads="1"/>
          </p:cNvSpPr>
          <p:nvPr/>
        </p:nvSpPr>
        <p:spPr bwMode="auto">
          <a:xfrm>
            <a:off x="304800" y="990600"/>
            <a:ext cx="8839200" cy="822325"/>
          </a:xfrm>
          <a:prstGeom prst="rect">
            <a:avLst/>
          </a:prstGeom>
          <a:noFill/>
          <a:ln w="9525">
            <a:noFill/>
            <a:miter lim="800000"/>
            <a:headEnd/>
            <a:tailEnd/>
          </a:ln>
        </p:spPr>
        <p:txBody>
          <a:bodyPr>
            <a:spAutoFit/>
          </a:bodyPr>
          <a:lstStyle/>
          <a:p>
            <a:pPr eaLnBrk="0" hangingPunct="0"/>
            <a:r>
              <a:rPr lang="es-MX" sz="2400" b="1"/>
              <a:t>1. Transporte de sedimentos por algún medio: Agua, viento o en masa (gravedad)</a:t>
            </a:r>
            <a:endParaRPr lang="es-CO" sz="2400" b="1"/>
          </a:p>
        </p:txBody>
      </p:sp>
      <p:pic>
        <p:nvPicPr>
          <p:cNvPr id="28679" name="Picture 12"/>
          <p:cNvPicPr>
            <a:picLocks noChangeAspect="1" noChangeArrowheads="1"/>
          </p:cNvPicPr>
          <p:nvPr/>
        </p:nvPicPr>
        <p:blipFill>
          <a:blip r:embed="rId2"/>
          <a:srcRect/>
          <a:stretch>
            <a:fillRect/>
          </a:stretch>
        </p:blipFill>
        <p:spPr bwMode="auto">
          <a:xfrm>
            <a:off x="4572000" y="2708275"/>
            <a:ext cx="4038600" cy="3495675"/>
          </a:xfrm>
          <a:prstGeom prst="rect">
            <a:avLst/>
          </a:prstGeom>
          <a:noFill/>
          <a:ln w="9525">
            <a:noFill/>
            <a:miter lim="800000"/>
            <a:headEnd/>
            <a:tailEnd/>
          </a:ln>
        </p:spPr>
      </p:pic>
      <p:pic>
        <p:nvPicPr>
          <p:cNvPr id="28680" name="Picture 9"/>
          <p:cNvPicPr>
            <a:picLocks noChangeAspect="1" noChangeArrowheads="1"/>
          </p:cNvPicPr>
          <p:nvPr/>
        </p:nvPicPr>
        <p:blipFill>
          <a:blip r:embed="rId3"/>
          <a:srcRect/>
          <a:stretch>
            <a:fillRect/>
          </a:stretch>
        </p:blipFill>
        <p:spPr bwMode="auto">
          <a:xfrm>
            <a:off x="571500" y="2786063"/>
            <a:ext cx="3330575"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7" name="Rectangle 3"/>
          <p:cNvSpPr>
            <a:spLocks noChangeArrowheads="1"/>
          </p:cNvSpPr>
          <p:nvPr/>
        </p:nvSpPr>
        <p:spPr bwMode="auto">
          <a:xfrm>
            <a:off x="2971800" y="381000"/>
            <a:ext cx="3352800" cy="493713"/>
          </a:xfrm>
          <a:prstGeom prst="rect">
            <a:avLst/>
          </a:prstGeom>
          <a:noFill/>
          <a:ln w="38100">
            <a:noFill/>
            <a:miter lim="800000"/>
            <a:headEnd/>
            <a:tailEnd/>
          </a:ln>
          <a:effectLst/>
        </p:spPr>
        <p:txBody>
          <a:bodyPr anchor="ctr">
            <a:spAutoFit/>
          </a:bodyPr>
          <a:lstStyle/>
          <a:p>
            <a:pPr defTabSz="762000" eaLnBrk="0" hangingPunct="0">
              <a:lnSpc>
                <a:spcPct val="110000"/>
              </a:lnSpc>
              <a:defRPr/>
            </a:pPr>
            <a:r>
              <a:rPr lang="es-ES_tradnl" sz="2400" b="1">
                <a:effectLst>
                  <a:outerShdw blurRad="38100" dist="38100" dir="2700000" algn="tl">
                    <a:srgbClr val="000000"/>
                  </a:outerShdw>
                </a:effectLst>
                <a:latin typeface="Arial" pitchFamily="34" charset="0"/>
              </a:rPr>
              <a:t>Rocas Sedimentarias</a:t>
            </a:r>
            <a:endParaRPr lang="es-ES_tradnl" sz="2400">
              <a:effectLst>
                <a:outerShdw blurRad="38100" dist="38100" dir="2700000" algn="tl">
                  <a:srgbClr val="000000"/>
                </a:outerShdw>
              </a:effectLst>
              <a:latin typeface="Arial" pitchFamily="34" charset="0"/>
            </a:endParaRPr>
          </a:p>
        </p:txBody>
      </p:sp>
      <p:sp>
        <p:nvSpPr>
          <p:cNvPr id="29699" name="Rectangle 4"/>
          <p:cNvSpPr>
            <a:spLocks noChangeArrowheads="1"/>
          </p:cNvSpPr>
          <p:nvPr/>
        </p:nvSpPr>
        <p:spPr bwMode="auto">
          <a:xfrm>
            <a:off x="2960688" y="1219200"/>
            <a:ext cx="3287712" cy="457200"/>
          </a:xfrm>
          <a:prstGeom prst="rect">
            <a:avLst/>
          </a:prstGeom>
          <a:noFill/>
          <a:ln w="9525">
            <a:noFill/>
            <a:miter lim="800000"/>
            <a:headEnd/>
            <a:tailEnd/>
          </a:ln>
        </p:spPr>
        <p:txBody>
          <a:bodyPr wrap="none">
            <a:spAutoFit/>
          </a:bodyPr>
          <a:lstStyle/>
          <a:p>
            <a:pPr eaLnBrk="0" hangingPunct="0"/>
            <a:r>
              <a:rPr lang="es-MX" sz="2400" u="sng">
                <a:latin typeface="Times New Roman" pitchFamily="18" charset="0"/>
              </a:rPr>
              <a:t>Depositadas por el viento</a:t>
            </a:r>
            <a:endParaRPr lang="es-CO" sz="2400" u="sng">
              <a:latin typeface="Times New Roman" pitchFamily="18" charset="0"/>
            </a:endParaRPr>
          </a:p>
        </p:txBody>
      </p:sp>
      <p:pic>
        <p:nvPicPr>
          <p:cNvPr id="29700" name="Picture 6"/>
          <p:cNvPicPr>
            <a:picLocks noChangeAspect="1" noChangeArrowheads="1"/>
          </p:cNvPicPr>
          <p:nvPr/>
        </p:nvPicPr>
        <p:blipFill>
          <a:blip r:embed="rId2"/>
          <a:srcRect/>
          <a:stretch>
            <a:fillRect/>
          </a:stretch>
        </p:blipFill>
        <p:spPr bwMode="auto">
          <a:xfrm>
            <a:off x="4708525" y="2714625"/>
            <a:ext cx="4435475" cy="3322638"/>
          </a:xfrm>
          <a:prstGeom prst="rect">
            <a:avLst/>
          </a:prstGeom>
          <a:noFill/>
          <a:ln w="9525">
            <a:noFill/>
            <a:miter lim="800000"/>
            <a:headEnd/>
            <a:tailEnd/>
          </a:ln>
        </p:spPr>
      </p:pic>
      <p:pic>
        <p:nvPicPr>
          <p:cNvPr id="29701" name="Picture 7"/>
          <p:cNvPicPr>
            <a:picLocks noChangeAspect="1" noChangeArrowheads="1"/>
          </p:cNvPicPr>
          <p:nvPr/>
        </p:nvPicPr>
        <p:blipFill>
          <a:blip r:embed="rId3"/>
          <a:srcRect/>
          <a:stretch>
            <a:fillRect/>
          </a:stretch>
        </p:blipFill>
        <p:spPr bwMode="auto">
          <a:xfrm>
            <a:off x="214313" y="2716213"/>
            <a:ext cx="4351337" cy="3368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ChangeArrowheads="1"/>
          </p:cNvSpPr>
          <p:nvPr/>
        </p:nvSpPr>
        <p:spPr bwMode="auto">
          <a:xfrm>
            <a:off x="2971800" y="381000"/>
            <a:ext cx="3352800" cy="493713"/>
          </a:xfrm>
          <a:prstGeom prst="rect">
            <a:avLst/>
          </a:prstGeom>
          <a:noFill/>
          <a:ln w="38100">
            <a:noFill/>
            <a:miter lim="800000"/>
            <a:headEnd/>
            <a:tailEnd/>
          </a:ln>
          <a:effectLst/>
        </p:spPr>
        <p:txBody>
          <a:bodyPr anchor="ctr">
            <a:spAutoFit/>
          </a:bodyPr>
          <a:lstStyle/>
          <a:p>
            <a:pPr defTabSz="762000" eaLnBrk="0" hangingPunct="0">
              <a:lnSpc>
                <a:spcPct val="110000"/>
              </a:lnSpc>
              <a:defRPr/>
            </a:pPr>
            <a:r>
              <a:rPr lang="es-ES_tradnl" sz="2400" b="1">
                <a:effectLst>
                  <a:outerShdw blurRad="38100" dist="38100" dir="2700000" algn="tl">
                    <a:srgbClr val="000000"/>
                  </a:outerShdw>
                </a:effectLst>
                <a:latin typeface="Arial" pitchFamily="34" charset="0"/>
              </a:rPr>
              <a:t>Rocas Sedimentarias</a:t>
            </a:r>
            <a:endParaRPr lang="es-ES_tradnl" sz="2400">
              <a:effectLst>
                <a:outerShdw blurRad="38100" dist="38100" dir="2700000" algn="tl">
                  <a:srgbClr val="000000"/>
                </a:outerShdw>
              </a:effectLst>
              <a:latin typeface="Arial" pitchFamily="34" charset="0"/>
            </a:endParaRPr>
          </a:p>
        </p:txBody>
      </p:sp>
      <p:sp>
        <p:nvSpPr>
          <p:cNvPr id="30723" name="Rectangle 3"/>
          <p:cNvSpPr>
            <a:spLocks noChangeArrowheads="1"/>
          </p:cNvSpPr>
          <p:nvPr/>
        </p:nvSpPr>
        <p:spPr bwMode="auto">
          <a:xfrm>
            <a:off x="3429000" y="1219200"/>
            <a:ext cx="2568575" cy="457200"/>
          </a:xfrm>
          <a:prstGeom prst="rect">
            <a:avLst/>
          </a:prstGeom>
          <a:noFill/>
          <a:ln w="9525">
            <a:noFill/>
            <a:miter lim="800000"/>
            <a:headEnd/>
            <a:tailEnd/>
          </a:ln>
        </p:spPr>
        <p:txBody>
          <a:bodyPr wrap="none">
            <a:spAutoFit/>
          </a:bodyPr>
          <a:lstStyle/>
          <a:p>
            <a:pPr eaLnBrk="0" hangingPunct="0"/>
            <a:r>
              <a:rPr lang="es-MX" sz="2400" u="sng">
                <a:latin typeface="Times New Roman" pitchFamily="18" charset="0"/>
              </a:rPr>
              <a:t>Transporte en masa</a:t>
            </a:r>
            <a:endParaRPr lang="es-CO" sz="2400" u="sng">
              <a:latin typeface="Times New Roman" pitchFamily="18" charset="0"/>
            </a:endParaRPr>
          </a:p>
        </p:txBody>
      </p:sp>
      <p:sp>
        <p:nvSpPr>
          <p:cNvPr id="30724" name="Rectangle 5"/>
          <p:cNvSpPr>
            <a:spLocks noChangeArrowheads="1"/>
          </p:cNvSpPr>
          <p:nvPr/>
        </p:nvSpPr>
        <p:spPr bwMode="auto">
          <a:xfrm>
            <a:off x="1676400" y="5638800"/>
            <a:ext cx="1098550" cy="457200"/>
          </a:xfrm>
          <a:prstGeom prst="rect">
            <a:avLst/>
          </a:prstGeom>
          <a:noFill/>
          <a:ln w="9525">
            <a:noFill/>
            <a:miter lim="800000"/>
            <a:headEnd/>
            <a:tailEnd/>
          </a:ln>
        </p:spPr>
        <p:txBody>
          <a:bodyPr wrap="none">
            <a:spAutoFit/>
          </a:bodyPr>
          <a:lstStyle/>
          <a:p>
            <a:pPr eaLnBrk="0" hangingPunct="0"/>
            <a:r>
              <a:rPr lang="es-MX" sz="2400">
                <a:latin typeface="Times New Roman" pitchFamily="18" charset="0"/>
              </a:rPr>
              <a:t>Slumps</a:t>
            </a:r>
            <a:endParaRPr lang="es-CO" sz="2400">
              <a:latin typeface="Times New Roman" pitchFamily="18" charset="0"/>
            </a:endParaRPr>
          </a:p>
        </p:txBody>
      </p:sp>
      <p:sp>
        <p:nvSpPr>
          <p:cNvPr id="30725" name="Rectangle 7"/>
          <p:cNvSpPr>
            <a:spLocks noChangeArrowheads="1"/>
          </p:cNvSpPr>
          <p:nvPr/>
        </p:nvSpPr>
        <p:spPr bwMode="auto">
          <a:xfrm>
            <a:off x="6064250" y="5638800"/>
            <a:ext cx="1435100" cy="457200"/>
          </a:xfrm>
          <a:prstGeom prst="rect">
            <a:avLst/>
          </a:prstGeom>
          <a:noFill/>
          <a:ln w="9525">
            <a:noFill/>
            <a:miter lim="800000"/>
            <a:headEnd/>
            <a:tailEnd/>
          </a:ln>
        </p:spPr>
        <p:txBody>
          <a:bodyPr wrap="none">
            <a:spAutoFit/>
          </a:bodyPr>
          <a:lstStyle/>
          <a:p>
            <a:pPr eaLnBrk="0" hangingPunct="0"/>
            <a:r>
              <a:rPr lang="es-MX" sz="2400">
                <a:latin typeface="Times New Roman" pitchFamily="18" charset="0"/>
              </a:rPr>
              <a:t>Turbiditas</a:t>
            </a:r>
            <a:endParaRPr lang="es-CO" sz="2400">
              <a:latin typeface="Times New Roman" pitchFamily="18" charset="0"/>
            </a:endParaRPr>
          </a:p>
        </p:txBody>
      </p:sp>
      <p:pic>
        <p:nvPicPr>
          <p:cNvPr id="30726" name="Picture 10"/>
          <p:cNvPicPr>
            <a:picLocks noChangeAspect="1" noChangeArrowheads="1"/>
          </p:cNvPicPr>
          <p:nvPr/>
        </p:nvPicPr>
        <p:blipFill>
          <a:blip r:embed="rId2"/>
          <a:srcRect/>
          <a:stretch>
            <a:fillRect/>
          </a:stretch>
        </p:blipFill>
        <p:spPr bwMode="auto">
          <a:xfrm>
            <a:off x="468313" y="2471738"/>
            <a:ext cx="4103687" cy="2659062"/>
          </a:xfrm>
          <a:prstGeom prst="rect">
            <a:avLst/>
          </a:prstGeom>
          <a:noFill/>
          <a:ln w="9525">
            <a:noFill/>
            <a:miter lim="800000"/>
            <a:headEnd/>
            <a:tailEnd/>
          </a:ln>
        </p:spPr>
      </p:pic>
      <p:pic>
        <p:nvPicPr>
          <p:cNvPr id="30727" name="Picture 11"/>
          <p:cNvPicPr>
            <a:picLocks noChangeAspect="1" noChangeArrowheads="1"/>
          </p:cNvPicPr>
          <p:nvPr/>
        </p:nvPicPr>
        <p:blipFill>
          <a:blip r:embed="rId3"/>
          <a:srcRect/>
          <a:stretch>
            <a:fillRect/>
          </a:stretch>
        </p:blipFill>
        <p:spPr bwMode="auto">
          <a:xfrm>
            <a:off x="4787900" y="2420938"/>
            <a:ext cx="3924300" cy="2655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ChangeArrowheads="1"/>
          </p:cNvSpPr>
          <p:nvPr/>
        </p:nvSpPr>
        <p:spPr bwMode="auto">
          <a:xfrm>
            <a:off x="2268538" y="268288"/>
            <a:ext cx="4679950" cy="493712"/>
          </a:xfrm>
          <a:prstGeom prst="rect">
            <a:avLst/>
          </a:prstGeom>
          <a:noFill/>
          <a:ln w="38100">
            <a:noFill/>
            <a:miter lim="800000"/>
            <a:headEnd/>
            <a:tailEnd/>
          </a:ln>
          <a:effectLst/>
        </p:spPr>
        <p:txBody>
          <a:bodyPr anchor="ctr">
            <a:spAutoFit/>
          </a:bodyPr>
          <a:lstStyle/>
          <a:p>
            <a:pPr defTabSz="762000" eaLnBrk="0" hangingPunct="0">
              <a:lnSpc>
                <a:spcPct val="110000"/>
              </a:lnSpc>
              <a:defRPr/>
            </a:pPr>
            <a:r>
              <a:rPr lang="es-ES_tradnl" sz="2400" b="1">
                <a:effectLst>
                  <a:outerShdw blurRad="38100" dist="38100" dir="2700000" algn="tl">
                    <a:srgbClr val="000000"/>
                  </a:outerShdw>
                </a:effectLst>
              </a:rPr>
              <a:t>Rocas Sedimentarias</a:t>
            </a:r>
            <a:endParaRPr lang="es-ES_tradnl" sz="2400">
              <a:effectLst>
                <a:outerShdw blurRad="38100" dist="38100" dir="2700000" algn="tl">
                  <a:srgbClr val="000000"/>
                </a:outerShdw>
              </a:effectLst>
            </a:endParaRPr>
          </a:p>
        </p:txBody>
      </p:sp>
      <p:sp>
        <p:nvSpPr>
          <p:cNvPr id="31747" name="Rectangle 3"/>
          <p:cNvSpPr>
            <a:spLocks noChangeArrowheads="1"/>
          </p:cNvSpPr>
          <p:nvPr/>
        </p:nvSpPr>
        <p:spPr bwMode="auto">
          <a:xfrm>
            <a:off x="533400" y="990600"/>
            <a:ext cx="8305800" cy="1187450"/>
          </a:xfrm>
          <a:prstGeom prst="rect">
            <a:avLst/>
          </a:prstGeom>
          <a:noFill/>
          <a:ln w="9525">
            <a:noFill/>
            <a:miter lim="800000"/>
            <a:headEnd/>
            <a:tailEnd/>
          </a:ln>
        </p:spPr>
        <p:txBody>
          <a:bodyPr>
            <a:spAutoFit/>
          </a:bodyPr>
          <a:lstStyle/>
          <a:p>
            <a:pPr eaLnBrk="0" hangingPunct="0"/>
            <a:r>
              <a:rPr lang="es-MX" sz="2400" b="1"/>
              <a:t>2. Sedimentos depositados generalmente en capas horizontales (</a:t>
            </a:r>
            <a:r>
              <a:rPr lang="es-MX" sz="2400" b="1" u="sng"/>
              <a:t>estratos</a:t>
            </a:r>
            <a:r>
              <a:rPr lang="es-MX" sz="2400" b="1"/>
              <a:t>) siguiendo la ley se superposiciòn. </a:t>
            </a:r>
            <a:endParaRPr lang="es-CO" sz="2400" b="1"/>
          </a:p>
        </p:txBody>
      </p:sp>
      <p:pic>
        <p:nvPicPr>
          <p:cNvPr id="31748" name="Picture 6"/>
          <p:cNvPicPr>
            <a:picLocks noChangeAspect="1" noChangeArrowheads="1"/>
          </p:cNvPicPr>
          <p:nvPr/>
        </p:nvPicPr>
        <p:blipFill>
          <a:blip r:embed="rId2"/>
          <a:srcRect/>
          <a:stretch>
            <a:fillRect/>
          </a:stretch>
        </p:blipFill>
        <p:spPr bwMode="auto">
          <a:xfrm>
            <a:off x="4929188" y="2357438"/>
            <a:ext cx="3562350" cy="4029075"/>
          </a:xfrm>
          <a:prstGeom prst="rect">
            <a:avLst/>
          </a:prstGeom>
          <a:noFill/>
          <a:ln w="9525">
            <a:noFill/>
            <a:miter lim="800000"/>
            <a:headEnd/>
            <a:tailEnd/>
          </a:ln>
        </p:spPr>
      </p:pic>
      <p:pic>
        <p:nvPicPr>
          <p:cNvPr id="31749" name="Picture 7"/>
          <p:cNvPicPr>
            <a:picLocks noChangeAspect="1" noChangeArrowheads="1"/>
          </p:cNvPicPr>
          <p:nvPr/>
        </p:nvPicPr>
        <p:blipFill>
          <a:blip r:embed="rId3"/>
          <a:srcRect/>
          <a:stretch>
            <a:fillRect/>
          </a:stretch>
        </p:blipFill>
        <p:spPr bwMode="auto">
          <a:xfrm>
            <a:off x="642938" y="2428875"/>
            <a:ext cx="3629025" cy="3838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ChangeArrowheads="1"/>
          </p:cNvSpPr>
          <p:nvPr/>
        </p:nvSpPr>
        <p:spPr bwMode="auto">
          <a:xfrm>
            <a:off x="2971800" y="268288"/>
            <a:ext cx="3352800" cy="493712"/>
          </a:xfrm>
          <a:prstGeom prst="rect">
            <a:avLst/>
          </a:prstGeom>
          <a:noFill/>
          <a:ln w="38100">
            <a:noFill/>
            <a:miter lim="800000"/>
            <a:headEnd/>
            <a:tailEnd/>
          </a:ln>
          <a:effectLst/>
        </p:spPr>
        <p:txBody>
          <a:bodyPr anchor="ctr">
            <a:spAutoFit/>
          </a:bodyPr>
          <a:lstStyle/>
          <a:p>
            <a:pPr defTabSz="762000" eaLnBrk="0" hangingPunct="0">
              <a:lnSpc>
                <a:spcPct val="110000"/>
              </a:lnSpc>
              <a:defRPr/>
            </a:pPr>
            <a:r>
              <a:rPr lang="es-ES_tradnl" sz="2400" b="1">
                <a:effectLst>
                  <a:outerShdw blurRad="38100" dist="38100" dir="2700000" algn="tl">
                    <a:srgbClr val="000000"/>
                  </a:outerShdw>
                </a:effectLst>
                <a:latin typeface="Arial" pitchFamily="34" charset="0"/>
              </a:rPr>
              <a:t>Rocas Sedimentarias</a:t>
            </a:r>
            <a:endParaRPr lang="es-ES_tradnl" sz="2400">
              <a:effectLst>
                <a:outerShdw blurRad="38100" dist="38100" dir="2700000" algn="tl">
                  <a:srgbClr val="000000"/>
                </a:outerShdw>
              </a:effectLst>
              <a:latin typeface="Arial" pitchFamily="34" charset="0"/>
            </a:endParaRPr>
          </a:p>
        </p:txBody>
      </p:sp>
      <p:sp>
        <p:nvSpPr>
          <p:cNvPr id="32771" name="Rectangle 3"/>
          <p:cNvSpPr>
            <a:spLocks noChangeArrowheads="1"/>
          </p:cNvSpPr>
          <p:nvPr/>
        </p:nvSpPr>
        <p:spPr bwMode="auto">
          <a:xfrm>
            <a:off x="609600" y="838200"/>
            <a:ext cx="8159750" cy="1187450"/>
          </a:xfrm>
          <a:prstGeom prst="rect">
            <a:avLst/>
          </a:prstGeom>
          <a:noFill/>
          <a:ln w="9525">
            <a:noFill/>
            <a:miter lim="800000"/>
            <a:headEnd/>
            <a:tailEnd/>
          </a:ln>
        </p:spPr>
        <p:txBody>
          <a:bodyPr>
            <a:spAutoFit/>
          </a:bodyPr>
          <a:lstStyle/>
          <a:p>
            <a:pPr eaLnBrk="0" hangingPunct="0"/>
            <a:r>
              <a:rPr lang="es-MX" sz="2400" b="1">
                <a:latin typeface="Times New Roman" pitchFamily="18" charset="0"/>
              </a:rPr>
              <a:t>Cada nivel representa un momento de la historia geológica y contiene informacion sobre el medio de transporte, el clima, seres vivientes, condiciones ambientales, etc</a:t>
            </a:r>
            <a:endParaRPr lang="es-CO" sz="2400" b="1">
              <a:latin typeface="Times New Roman" pitchFamily="18" charset="0"/>
            </a:endParaRPr>
          </a:p>
        </p:txBody>
      </p:sp>
      <p:pic>
        <p:nvPicPr>
          <p:cNvPr id="32772" name="Picture 5"/>
          <p:cNvPicPr>
            <a:picLocks noChangeAspect="1" noChangeArrowheads="1"/>
          </p:cNvPicPr>
          <p:nvPr/>
        </p:nvPicPr>
        <p:blipFill>
          <a:blip r:embed="rId2"/>
          <a:srcRect/>
          <a:stretch>
            <a:fillRect/>
          </a:stretch>
        </p:blipFill>
        <p:spPr bwMode="auto">
          <a:xfrm>
            <a:off x="857250" y="2143125"/>
            <a:ext cx="7191375" cy="429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ChangeArrowheads="1"/>
          </p:cNvSpPr>
          <p:nvPr/>
        </p:nvSpPr>
        <p:spPr bwMode="auto">
          <a:xfrm>
            <a:off x="2971800" y="268288"/>
            <a:ext cx="3616325" cy="493712"/>
          </a:xfrm>
          <a:prstGeom prst="rect">
            <a:avLst/>
          </a:prstGeom>
          <a:noFill/>
          <a:ln w="38100">
            <a:noFill/>
            <a:miter lim="800000"/>
            <a:headEnd/>
            <a:tailEnd/>
          </a:ln>
          <a:effectLst/>
        </p:spPr>
        <p:txBody>
          <a:bodyPr anchor="ctr">
            <a:spAutoFit/>
          </a:bodyPr>
          <a:lstStyle/>
          <a:p>
            <a:pPr defTabSz="762000" eaLnBrk="0" hangingPunct="0">
              <a:lnSpc>
                <a:spcPct val="110000"/>
              </a:lnSpc>
              <a:defRPr/>
            </a:pPr>
            <a:r>
              <a:rPr lang="es-ES_tradnl" sz="2400" b="1">
                <a:effectLst>
                  <a:outerShdw blurRad="38100" dist="38100" dir="2700000" algn="tl">
                    <a:srgbClr val="000000"/>
                  </a:outerShdw>
                </a:effectLst>
              </a:rPr>
              <a:t>Rocas Sedimentarias</a:t>
            </a:r>
            <a:endParaRPr lang="es-ES_tradnl" sz="2400">
              <a:effectLst>
                <a:outerShdw blurRad="38100" dist="38100" dir="2700000" algn="tl">
                  <a:srgbClr val="000000"/>
                </a:outerShdw>
              </a:effectLst>
            </a:endParaRPr>
          </a:p>
        </p:txBody>
      </p:sp>
      <p:pic>
        <p:nvPicPr>
          <p:cNvPr id="33795" name="Picture 4"/>
          <p:cNvPicPr>
            <a:picLocks noChangeAspect="1" noChangeArrowheads="1"/>
          </p:cNvPicPr>
          <p:nvPr/>
        </p:nvPicPr>
        <p:blipFill>
          <a:blip r:embed="rId2"/>
          <a:srcRect/>
          <a:stretch>
            <a:fillRect/>
          </a:stretch>
        </p:blipFill>
        <p:spPr bwMode="auto">
          <a:xfrm>
            <a:off x="3657600" y="990600"/>
            <a:ext cx="1393825" cy="1457325"/>
          </a:xfrm>
          <a:prstGeom prst="rect">
            <a:avLst/>
          </a:prstGeom>
          <a:noFill/>
          <a:ln w="9525">
            <a:solidFill>
              <a:srgbClr val="FF0000"/>
            </a:solidFill>
            <a:miter lim="800000"/>
            <a:headEnd/>
            <a:tailEnd/>
          </a:ln>
        </p:spPr>
      </p:pic>
      <p:pic>
        <p:nvPicPr>
          <p:cNvPr id="33796" name="Picture 5"/>
          <p:cNvPicPr>
            <a:picLocks noChangeAspect="1" noChangeArrowheads="1"/>
          </p:cNvPicPr>
          <p:nvPr/>
        </p:nvPicPr>
        <p:blipFill>
          <a:blip r:embed="rId3"/>
          <a:srcRect/>
          <a:stretch>
            <a:fillRect/>
          </a:stretch>
        </p:blipFill>
        <p:spPr bwMode="auto">
          <a:xfrm>
            <a:off x="5383213" y="1143000"/>
            <a:ext cx="1123950" cy="1209675"/>
          </a:xfrm>
          <a:prstGeom prst="rect">
            <a:avLst/>
          </a:prstGeom>
          <a:noFill/>
          <a:ln w="9525">
            <a:solidFill>
              <a:srgbClr val="FF0000"/>
            </a:solidFill>
            <a:miter lim="800000"/>
            <a:headEnd/>
            <a:tailEnd/>
          </a:ln>
        </p:spPr>
      </p:pic>
      <p:pic>
        <p:nvPicPr>
          <p:cNvPr id="33797" name="Picture 6"/>
          <p:cNvPicPr>
            <a:picLocks noChangeAspect="1" noChangeArrowheads="1"/>
          </p:cNvPicPr>
          <p:nvPr/>
        </p:nvPicPr>
        <p:blipFill>
          <a:blip r:embed="rId4"/>
          <a:srcRect/>
          <a:stretch>
            <a:fillRect/>
          </a:stretch>
        </p:blipFill>
        <p:spPr bwMode="auto">
          <a:xfrm>
            <a:off x="7027863" y="1219200"/>
            <a:ext cx="955675" cy="1838325"/>
          </a:xfrm>
          <a:prstGeom prst="rect">
            <a:avLst/>
          </a:prstGeom>
          <a:noFill/>
          <a:ln w="9525">
            <a:solidFill>
              <a:srgbClr val="FF0000"/>
            </a:solidFill>
            <a:miter lim="800000"/>
            <a:headEnd/>
            <a:tailEnd/>
          </a:ln>
        </p:spPr>
      </p:pic>
      <p:pic>
        <p:nvPicPr>
          <p:cNvPr id="33798" name="Picture 7"/>
          <p:cNvPicPr>
            <a:picLocks noChangeAspect="1" noChangeArrowheads="1"/>
          </p:cNvPicPr>
          <p:nvPr/>
        </p:nvPicPr>
        <p:blipFill>
          <a:blip r:embed="rId5"/>
          <a:srcRect/>
          <a:stretch>
            <a:fillRect/>
          </a:stretch>
        </p:blipFill>
        <p:spPr bwMode="auto">
          <a:xfrm>
            <a:off x="4891088" y="2286000"/>
            <a:ext cx="2136775" cy="1493838"/>
          </a:xfrm>
          <a:prstGeom prst="rect">
            <a:avLst/>
          </a:prstGeom>
          <a:noFill/>
          <a:ln w="9525">
            <a:solidFill>
              <a:srgbClr val="FF0000"/>
            </a:solidFill>
            <a:miter lim="800000"/>
            <a:headEnd/>
            <a:tailEnd/>
          </a:ln>
        </p:spPr>
      </p:pic>
      <p:grpSp>
        <p:nvGrpSpPr>
          <p:cNvPr id="33799" name="Group 8"/>
          <p:cNvGrpSpPr>
            <a:grpSpLocks/>
          </p:cNvGrpSpPr>
          <p:nvPr/>
        </p:nvGrpSpPr>
        <p:grpSpPr bwMode="auto">
          <a:xfrm>
            <a:off x="3038475" y="4114800"/>
            <a:ext cx="5599113" cy="2447925"/>
            <a:chOff x="1872" y="2688"/>
            <a:chExt cx="3270" cy="1542"/>
          </a:xfrm>
        </p:grpSpPr>
        <p:grpSp>
          <p:nvGrpSpPr>
            <p:cNvPr id="33803" name="Group 9"/>
            <p:cNvGrpSpPr>
              <a:grpSpLocks/>
            </p:cNvGrpSpPr>
            <p:nvPr/>
          </p:nvGrpSpPr>
          <p:grpSpPr bwMode="auto">
            <a:xfrm>
              <a:off x="2496" y="3366"/>
              <a:ext cx="863" cy="864"/>
              <a:chOff x="2129" y="2142"/>
              <a:chExt cx="646" cy="647"/>
            </a:xfrm>
          </p:grpSpPr>
          <p:sp>
            <p:nvSpPr>
              <p:cNvPr id="33816" name="Oval 10"/>
              <p:cNvSpPr>
                <a:spLocks noChangeArrowheads="1"/>
              </p:cNvSpPr>
              <p:nvPr/>
            </p:nvSpPr>
            <p:spPr bwMode="auto">
              <a:xfrm>
                <a:off x="2129" y="2142"/>
                <a:ext cx="646" cy="647"/>
              </a:xfrm>
              <a:prstGeom prst="ellipse">
                <a:avLst/>
              </a:prstGeom>
              <a:solidFill>
                <a:srgbClr val="FFFFFF"/>
              </a:solidFill>
              <a:ln w="17463">
                <a:solidFill>
                  <a:srgbClr val="D10000"/>
                </a:solidFill>
                <a:round/>
                <a:headEnd/>
                <a:tailEnd/>
              </a:ln>
            </p:spPr>
            <p:txBody>
              <a:bodyPr/>
              <a:lstStyle/>
              <a:p>
                <a:endParaRPr lang="es-CO"/>
              </a:p>
            </p:txBody>
          </p:sp>
          <p:pic>
            <p:nvPicPr>
              <p:cNvPr id="33817" name="Picture 11"/>
              <p:cNvPicPr>
                <a:picLocks noChangeAspect="1" noChangeArrowheads="1"/>
              </p:cNvPicPr>
              <p:nvPr/>
            </p:nvPicPr>
            <p:blipFill>
              <a:blip r:embed="rId6"/>
              <a:srcRect/>
              <a:stretch>
                <a:fillRect/>
              </a:stretch>
            </p:blipFill>
            <p:spPr bwMode="auto">
              <a:xfrm>
                <a:off x="2222" y="2233"/>
                <a:ext cx="427" cy="440"/>
              </a:xfrm>
              <a:prstGeom prst="rect">
                <a:avLst/>
              </a:prstGeom>
              <a:noFill/>
              <a:ln w="9525">
                <a:noFill/>
                <a:miter lim="800000"/>
                <a:headEnd/>
                <a:tailEnd/>
              </a:ln>
            </p:spPr>
          </p:pic>
        </p:grpSp>
        <p:grpSp>
          <p:nvGrpSpPr>
            <p:cNvPr id="33804" name="Group 12"/>
            <p:cNvGrpSpPr>
              <a:grpSpLocks/>
            </p:cNvGrpSpPr>
            <p:nvPr/>
          </p:nvGrpSpPr>
          <p:grpSpPr bwMode="auto">
            <a:xfrm>
              <a:off x="3696" y="3360"/>
              <a:ext cx="870" cy="870"/>
              <a:chOff x="2544" y="2640"/>
              <a:chExt cx="870" cy="870"/>
            </a:xfrm>
          </p:grpSpPr>
          <p:sp>
            <p:nvSpPr>
              <p:cNvPr id="33814" name="Oval 13"/>
              <p:cNvSpPr>
                <a:spLocks noChangeArrowheads="1"/>
              </p:cNvSpPr>
              <p:nvPr/>
            </p:nvSpPr>
            <p:spPr bwMode="auto">
              <a:xfrm>
                <a:off x="2544" y="2640"/>
                <a:ext cx="870" cy="870"/>
              </a:xfrm>
              <a:prstGeom prst="ellipse">
                <a:avLst/>
              </a:prstGeom>
              <a:solidFill>
                <a:srgbClr val="FFFFFF"/>
              </a:solidFill>
              <a:ln w="17463">
                <a:solidFill>
                  <a:srgbClr val="D10000"/>
                </a:solidFill>
                <a:round/>
                <a:headEnd/>
                <a:tailEnd/>
              </a:ln>
            </p:spPr>
            <p:txBody>
              <a:bodyPr/>
              <a:lstStyle/>
              <a:p>
                <a:endParaRPr lang="es-CO"/>
              </a:p>
            </p:txBody>
          </p:sp>
          <p:pic>
            <p:nvPicPr>
              <p:cNvPr id="33815" name="Picture 14"/>
              <p:cNvPicPr>
                <a:picLocks noChangeAspect="1" noChangeArrowheads="1"/>
              </p:cNvPicPr>
              <p:nvPr/>
            </p:nvPicPr>
            <p:blipFill>
              <a:blip r:embed="rId7"/>
              <a:srcRect/>
              <a:stretch>
                <a:fillRect/>
              </a:stretch>
            </p:blipFill>
            <p:spPr bwMode="auto">
              <a:xfrm>
                <a:off x="2678" y="2776"/>
                <a:ext cx="601" cy="612"/>
              </a:xfrm>
              <a:prstGeom prst="rect">
                <a:avLst/>
              </a:prstGeom>
              <a:noFill/>
              <a:ln w="9525">
                <a:noFill/>
                <a:miter lim="800000"/>
                <a:headEnd/>
                <a:tailEnd/>
              </a:ln>
            </p:spPr>
          </p:pic>
        </p:grpSp>
        <p:grpSp>
          <p:nvGrpSpPr>
            <p:cNvPr id="33805" name="Group 15"/>
            <p:cNvGrpSpPr>
              <a:grpSpLocks/>
            </p:cNvGrpSpPr>
            <p:nvPr/>
          </p:nvGrpSpPr>
          <p:grpSpPr bwMode="auto">
            <a:xfrm>
              <a:off x="3072" y="2742"/>
              <a:ext cx="870" cy="870"/>
              <a:chOff x="2112" y="3450"/>
              <a:chExt cx="870" cy="870"/>
            </a:xfrm>
          </p:grpSpPr>
          <p:sp>
            <p:nvSpPr>
              <p:cNvPr id="33812" name="Oval 16"/>
              <p:cNvSpPr>
                <a:spLocks noChangeArrowheads="1"/>
              </p:cNvSpPr>
              <p:nvPr/>
            </p:nvSpPr>
            <p:spPr bwMode="auto">
              <a:xfrm>
                <a:off x="2112" y="3450"/>
                <a:ext cx="870" cy="870"/>
              </a:xfrm>
              <a:prstGeom prst="ellipse">
                <a:avLst/>
              </a:prstGeom>
              <a:solidFill>
                <a:srgbClr val="FFFFFF"/>
              </a:solidFill>
              <a:ln w="17463">
                <a:solidFill>
                  <a:srgbClr val="D10000"/>
                </a:solidFill>
                <a:round/>
                <a:headEnd/>
                <a:tailEnd/>
              </a:ln>
            </p:spPr>
            <p:txBody>
              <a:bodyPr/>
              <a:lstStyle/>
              <a:p>
                <a:endParaRPr lang="es-CO"/>
              </a:p>
            </p:txBody>
          </p:sp>
          <p:pic>
            <p:nvPicPr>
              <p:cNvPr id="33813" name="Picture 17"/>
              <p:cNvPicPr>
                <a:picLocks noChangeAspect="1" noChangeArrowheads="1"/>
              </p:cNvPicPr>
              <p:nvPr/>
            </p:nvPicPr>
            <p:blipFill>
              <a:blip r:embed="rId8"/>
              <a:srcRect/>
              <a:stretch>
                <a:fillRect/>
              </a:stretch>
            </p:blipFill>
            <p:spPr bwMode="auto">
              <a:xfrm>
                <a:off x="2304" y="3600"/>
                <a:ext cx="486" cy="552"/>
              </a:xfrm>
              <a:prstGeom prst="rect">
                <a:avLst/>
              </a:prstGeom>
              <a:noFill/>
              <a:ln w="9525">
                <a:noFill/>
                <a:miter lim="800000"/>
                <a:headEnd/>
                <a:tailEnd/>
              </a:ln>
            </p:spPr>
          </p:pic>
        </p:grpSp>
        <p:grpSp>
          <p:nvGrpSpPr>
            <p:cNvPr id="33806" name="Group 18"/>
            <p:cNvGrpSpPr>
              <a:grpSpLocks/>
            </p:cNvGrpSpPr>
            <p:nvPr/>
          </p:nvGrpSpPr>
          <p:grpSpPr bwMode="auto">
            <a:xfrm>
              <a:off x="4272" y="2688"/>
              <a:ext cx="870" cy="870"/>
              <a:chOff x="3312" y="3450"/>
              <a:chExt cx="870" cy="870"/>
            </a:xfrm>
          </p:grpSpPr>
          <p:sp>
            <p:nvSpPr>
              <p:cNvPr id="33810" name="Oval 19"/>
              <p:cNvSpPr>
                <a:spLocks noChangeArrowheads="1"/>
              </p:cNvSpPr>
              <p:nvPr/>
            </p:nvSpPr>
            <p:spPr bwMode="auto">
              <a:xfrm>
                <a:off x="3312" y="3450"/>
                <a:ext cx="870" cy="870"/>
              </a:xfrm>
              <a:prstGeom prst="ellipse">
                <a:avLst/>
              </a:prstGeom>
              <a:solidFill>
                <a:srgbClr val="FFFFFF"/>
              </a:solidFill>
              <a:ln w="17463">
                <a:solidFill>
                  <a:srgbClr val="D10000"/>
                </a:solidFill>
                <a:round/>
                <a:headEnd/>
                <a:tailEnd/>
              </a:ln>
            </p:spPr>
            <p:txBody>
              <a:bodyPr/>
              <a:lstStyle/>
              <a:p>
                <a:endParaRPr lang="es-CO"/>
              </a:p>
            </p:txBody>
          </p:sp>
          <p:pic>
            <p:nvPicPr>
              <p:cNvPr id="33811" name="Picture 20"/>
              <p:cNvPicPr>
                <a:picLocks noChangeAspect="1" noChangeArrowheads="1"/>
              </p:cNvPicPr>
              <p:nvPr/>
            </p:nvPicPr>
            <p:blipFill>
              <a:blip r:embed="rId9"/>
              <a:srcRect/>
              <a:stretch>
                <a:fillRect/>
              </a:stretch>
            </p:blipFill>
            <p:spPr bwMode="auto">
              <a:xfrm>
                <a:off x="3408" y="3648"/>
                <a:ext cx="666" cy="462"/>
              </a:xfrm>
              <a:prstGeom prst="rect">
                <a:avLst/>
              </a:prstGeom>
              <a:noFill/>
              <a:ln w="9525">
                <a:noFill/>
                <a:miter lim="800000"/>
                <a:headEnd/>
                <a:tailEnd/>
              </a:ln>
            </p:spPr>
          </p:pic>
        </p:grpSp>
        <p:grpSp>
          <p:nvGrpSpPr>
            <p:cNvPr id="33807" name="Group 21"/>
            <p:cNvGrpSpPr>
              <a:grpSpLocks/>
            </p:cNvGrpSpPr>
            <p:nvPr/>
          </p:nvGrpSpPr>
          <p:grpSpPr bwMode="auto">
            <a:xfrm>
              <a:off x="1872" y="2790"/>
              <a:ext cx="870" cy="870"/>
              <a:chOff x="1008" y="3450"/>
              <a:chExt cx="870" cy="870"/>
            </a:xfrm>
          </p:grpSpPr>
          <p:sp>
            <p:nvSpPr>
              <p:cNvPr id="33808" name="Oval 22"/>
              <p:cNvSpPr>
                <a:spLocks noChangeArrowheads="1"/>
              </p:cNvSpPr>
              <p:nvPr/>
            </p:nvSpPr>
            <p:spPr bwMode="auto">
              <a:xfrm>
                <a:off x="1008" y="3450"/>
                <a:ext cx="870" cy="870"/>
              </a:xfrm>
              <a:prstGeom prst="ellipse">
                <a:avLst/>
              </a:prstGeom>
              <a:solidFill>
                <a:srgbClr val="FFFFFF"/>
              </a:solidFill>
              <a:ln w="17463">
                <a:solidFill>
                  <a:srgbClr val="D10000"/>
                </a:solidFill>
                <a:round/>
                <a:headEnd/>
                <a:tailEnd/>
              </a:ln>
            </p:spPr>
            <p:txBody>
              <a:bodyPr/>
              <a:lstStyle/>
              <a:p>
                <a:endParaRPr lang="es-CO"/>
              </a:p>
            </p:txBody>
          </p:sp>
          <p:pic>
            <p:nvPicPr>
              <p:cNvPr id="33809" name="Picture 23"/>
              <p:cNvPicPr>
                <a:picLocks noChangeAspect="1" noChangeArrowheads="1"/>
              </p:cNvPicPr>
              <p:nvPr/>
            </p:nvPicPr>
            <p:blipFill>
              <a:blip r:embed="rId10"/>
              <a:srcRect/>
              <a:stretch>
                <a:fillRect/>
              </a:stretch>
            </p:blipFill>
            <p:spPr bwMode="auto">
              <a:xfrm>
                <a:off x="1122" y="3591"/>
                <a:ext cx="642" cy="599"/>
              </a:xfrm>
              <a:prstGeom prst="rect">
                <a:avLst/>
              </a:prstGeom>
              <a:noFill/>
              <a:ln w="9525">
                <a:noFill/>
                <a:miter lim="800000"/>
                <a:headEnd/>
                <a:tailEnd/>
              </a:ln>
            </p:spPr>
          </p:pic>
        </p:grpSp>
      </p:grpSp>
      <p:sp>
        <p:nvSpPr>
          <p:cNvPr id="33800" name="Rectangle 24"/>
          <p:cNvSpPr>
            <a:spLocks noChangeArrowheads="1"/>
          </p:cNvSpPr>
          <p:nvPr/>
        </p:nvSpPr>
        <p:spPr bwMode="auto">
          <a:xfrm>
            <a:off x="892175" y="2125663"/>
            <a:ext cx="1830388" cy="457200"/>
          </a:xfrm>
          <a:prstGeom prst="rect">
            <a:avLst/>
          </a:prstGeom>
          <a:noFill/>
          <a:ln w="9525">
            <a:noFill/>
            <a:miter lim="800000"/>
            <a:headEnd/>
            <a:tailEnd/>
          </a:ln>
        </p:spPr>
        <p:txBody>
          <a:bodyPr wrap="none">
            <a:spAutoFit/>
          </a:bodyPr>
          <a:lstStyle/>
          <a:p>
            <a:pPr eaLnBrk="0" hangingPunct="0"/>
            <a:r>
              <a:rPr lang="es-MX" sz="2400"/>
              <a:t>Macrofósiles</a:t>
            </a:r>
            <a:endParaRPr lang="es-CO" sz="2400"/>
          </a:p>
        </p:txBody>
      </p:sp>
      <p:sp>
        <p:nvSpPr>
          <p:cNvPr id="33801" name="Rectangle 25"/>
          <p:cNvSpPr>
            <a:spLocks noChangeArrowheads="1"/>
          </p:cNvSpPr>
          <p:nvPr/>
        </p:nvSpPr>
        <p:spPr bwMode="auto">
          <a:xfrm>
            <a:off x="981075" y="5249863"/>
            <a:ext cx="1739900" cy="457200"/>
          </a:xfrm>
          <a:prstGeom prst="rect">
            <a:avLst/>
          </a:prstGeom>
          <a:noFill/>
          <a:ln w="9525">
            <a:noFill/>
            <a:miter lim="800000"/>
            <a:headEnd/>
            <a:tailEnd/>
          </a:ln>
        </p:spPr>
        <p:txBody>
          <a:bodyPr wrap="none">
            <a:spAutoFit/>
          </a:bodyPr>
          <a:lstStyle/>
          <a:p>
            <a:pPr eaLnBrk="0" hangingPunct="0"/>
            <a:r>
              <a:rPr lang="es-MX" sz="2400"/>
              <a:t>Microfósiles</a:t>
            </a:r>
            <a:endParaRPr lang="es-CO" sz="2400"/>
          </a:p>
        </p:txBody>
      </p:sp>
      <p:sp>
        <p:nvSpPr>
          <p:cNvPr id="33802" name="Line 26"/>
          <p:cNvSpPr>
            <a:spLocks noChangeShapeType="1"/>
          </p:cNvSpPr>
          <p:nvPr/>
        </p:nvSpPr>
        <p:spPr bwMode="auto">
          <a:xfrm>
            <a:off x="1692275" y="3860800"/>
            <a:ext cx="7489825" cy="0"/>
          </a:xfrm>
          <a:prstGeom prst="line">
            <a:avLst/>
          </a:prstGeom>
          <a:noFill/>
          <a:ln w="9525">
            <a:solidFill>
              <a:schemeClr val="tx1"/>
            </a:solidFill>
            <a:round/>
            <a:headEnd/>
            <a:tailEnd/>
          </a:ln>
        </p:spPr>
        <p:txBody>
          <a:bodyPr wrap="none" anchor="ctr"/>
          <a:lstStyle/>
          <a:p>
            <a:endParaRPr lang="es-CO"/>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0" name="Picture 2" descr="tierra"/>
          <p:cNvPicPr>
            <a:picLocks noChangeAspect="1" noChangeArrowheads="1"/>
          </p:cNvPicPr>
          <p:nvPr/>
        </p:nvPicPr>
        <p:blipFill>
          <a:blip r:embed="rId2"/>
          <a:srcRect/>
          <a:stretch>
            <a:fillRect/>
          </a:stretch>
        </p:blipFill>
        <p:spPr bwMode="auto">
          <a:xfrm>
            <a:off x="3276600" y="1628775"/>
            <a:ext cx="2968625" cy="3878263"/>
          </a:xfrm>
          <a:prstGeom prst="rect">
            <a:avLst/>
          </a:prstGeom>
          <a:noFill/>
          <a:ln w="9525">
            <a:noFill/>
            <a:miter lim="800000"/>
            <a:headEnd/>
            <a:tailEnd/>
          </a:ln>
        </p:spPr>
      </p:pic>
      <p:pic>
        <p:nvPicPr>
          <p:cNvPr id="211971" name="Picture 3" descr="SECTOR00"/>
          <p:cNvPicPr>
            <a:picLocks noChangeAspect="1" noChangeArrowheads="1"/>
          </p:cNvPicPr>
          <p:nvPr/>
        </p:nvPicPr>
        <p:blipFill>
          <a:blip r:embed="rId3"/>
          <a:srcRect/>
          <a:stretch>
            <a:fillRect/>
          </a:stretch>
        </p:blipFill>
        <p:spPr bwMode="auto">
          <a:xfrm rot="-1010767">
            <a:off x="4514850" y="2492375"/>
            <a:ext cx="1657350" cy="1593850"/>
          </a:xfrm>
          <a:prstGeom prst="rect">
            <a:avLst/>
          </a:prstGeom>
          <a:noFill/>
          <a:ln w="9525">
            <a:noFill/>
            <a:miter lim="800000"/>
            <a:headEnd/>
            <a:tailEnd/>
          </a:ln>
        </p:spPr>
      </p:pic>
      <p:sp>
        <p:nvSpPr>
          <p:cNvPr id="211972" name="Text Box 4"/>
          <p:cNvSpPr txBox="1">
            <a:spLocks noChangeArrowheads="1"/>
          </p:cNvSpPr>
          <p:nvPr/>
        </p:nvSpPr>
        <p:spPr bwMode="auto">
          <a:xfrm>
            <a:off x="6011863" y="2420938"/>
            <a:ext cx="1439862" cy="366712"/>
          </a:xfrm>
          <a:prstGeom prst="rect">
            <a:avLst/>
          </a:prstGeom>
          <a:noFill/>
          <a:ln w="9525">
            <a:noFill/>
            <a:miter lim="800000"/>
            <a:headEnd/>
            <a:tailEnd/>
          </a:ln>
        </p:spPr>
        <p:txBody>
          <a:bodyPr>
            <a:spAutoFit/>
          </a:bodyPr>
          <a:lstStyle/>
          <a:p>
            <a:pPr>
              <a:spcBef>
                <a:spcPct val="50000"/>
              </a:spcBef>
            </a:pPr>
            <a:r>
              <a:rPr lang="es-ES_tradnl">
                <a:latin typeface="Arial" pitchFamily="34" charset="0"/>
              </a:rPr>
              <a:t>corteza</a:t>
            </a:r>
            <a:endParaRPr lang="es-ES">
              <a:latin typeface="Arial" pitchFamily="34" charset="0"/>
            </a:endParaRPr>
          </a:p>
        </p:txBody>
      </p:sp>
      <p:sp>
        <p:nvSpPr>
          <p:cNvPr id="211973" name="Text Box 5"/>
          <p:cNvSpPr txBox="1">
            <a:spLocks noChangeArrowheads="1"/>
          </p:cNvSpPr>
          <p:nvPr/>
        </p:nvSpPr>
        <p:spPr bwMode="auto">
          <a:xfrm>
            <a:off x="6299200" y="2924175"/>
            <a:ext cx="936625" cy="366713"/>
          </a:xfrm>
          <a:prstGeom prst="rect">
            <a:avLst/>
          </a:prstGeom>
          <a:noFill/>
          <a:ln w="9525">
            <a:noFill/>
            <a:miter lim="800000"/>
            <a:headEnd/>
            <a:tailEnd/>
          </a:ln>
        </p:spPr>
        <p:txBody>
          <a:bodyPr>
            <a:spAutoFit/>
          </a:bodyPr>
          <a:lstStyle/>
          <a:p>
            <a:pPr>
              <a:spcBef>
                <a:spcPct val="50000"/>
              </a:spcBef>
            </a:pPr>
            <a:r>
              <a:rPr lang="es-ES_tradnl">
                <a:latin typeface="Arial" pitchFamily="34" charset="0"/>
              </a:rPr>
              <a:t>manto</a:t>
            </a:r>
            <a:endParaRPr lang="es-ES">
              <a:latin typeface="Arial" pitchFamily="34" charset="0"/>
            </a:endParaRPr>
          </a:p>
        </p:txBody>
      </p:sp>
      <p:sp>
        <p:nvSpPr>
          <p:cNvPr id="211974" name="Text Box 6"/>
          <p:cNvSpPr txBox="1">
            <a:spLocks noChangeArrowheads="1"/>
          </p:cNvSpPr>
          <p:nvPr/>
        </p:nvSpPr>
        <p:spPr bwMode="auto">
          <a:xfrm>
            <a:off x="6300788" y="3357563"/>
            <a:ext cx="1008062" cy="366712"/>
          </a:xfrm>
          <a:prstGeom prst="rect">
            <a:avLst/>
          </a:prstGeom>
          <a:noFill/>
          <a:ln w="9525">
            <a:noFill/>
            <a:miter lim="800000"/>
            <a:headEnd/>
            <a:tailEnd/>
          </a:ln>
        </p:spPr>
        <p:txBody>
          <a:bodyPr>
            <a:spAutoFit/>
          </a:bodyPr>
          <a:lstStyle/>
          <a:p>
            <a:pPr>
              <a:spcBef>
                <a:spcPct val="50000"/>
              </a:spcBef>
            </a:pPr>
            <a:r>
              <a:rPr lang="es-ES_tradnl">
                <a:latin typeface="Arial" pitchFamily="34" charset="0"/>
              </a:rPr>
              <a:t>núcleo</a:t>
            </a:r>
            <a:endParaRPr lang="es-ES">
              <a:latin typeface="Arial" pitchFamily="34" charset="0"/>
            </a:endParaRPr>
          </a:p>
        </p:txBody>
      </p:sp>
      <p:sp>
        <p:nvSpPr>
          <p:cNvPr id="211975" name="Line 7"/>
          <p:cNvSpPr>
            <a:spLocks noChangeShapeType="1"/>
          </p:cNvSpPr>
          <p:nvPr/>
        </p:nvSpPr>
        <p:spPr bwMode="auto">
          <a:xfrm>
            <a:off x="5724525" y="2636838"/>
            <a:ext cx="287338" cy="0"/>
          </a:xfrm>
          <a:prstGeom prst="line">
            <a:avLst/>
          </a:prstGeom>
          <a:noFill/>
          <a:ln w="28575">
            <a:solidFill>
              <a:srgbClr val="0000FF"/>
            </a:solidFill>
            <a:round/>
            <a:headEnd type="oval" w="med" len="med"/>
            <a:tailEnd/>
          </a:ln>
        </p:spPr>
        <p:txBody>
          <a:bodyPr/>
          <a:lstStyle/>
          <a:p>
            <a:endParaRPr lang="es-CO"/>
          </a:p>
        </p:txBody>
      </p:sp>
      <p:sp>
        <p:nvSpPr>
          <p:cNvPr id="211976" name="Line 8"/>
          <p:cNvSpPr>
            <a:spLocks noChangeShapeType="1"/>
          </p:cNvSpPr>
          <p:nvPr/>
        </p:nvSpPr>
        <p:spPr bwMode="auto">
          <a:xfrm>
            <a:off x="5508625" y="3141663"/>
            <a:ext cx="792163" cy="0"/>
          </a:xfrm>
          <a:prstGeom prst="line">
            <a:avLst/>
          </a:prstGeom>
          <a:noFill/>
          <a:ln w="28575">
            <a:solidFill>
              <a:srgbClr val="0000FF"/>
            </a:solidFill>
            <a:round/>
            <a:headEnd type="oval" w="med" len="med"/>
            <a:tailEnd/>
          </a:ln>
        </p:spPr>
        <p:txBody>
          <a:bodyPr/>
          <a:lstStyle/>
          <a:p>
            <a:endParaRPr lang="es-CO"/>
          </a:p>
        </p:txBody>
      </p:sp>
      <p:sp>
        <p:nvSpPr>
          <p:cNvPr id="211977" name="Line 9"/>
          <p:cNvSpPr>
            <a:spLocks noChangeShapeType="1"/>
          </p:cNvSpPr>
          <p:nvPr/>
        </p:nvSpPr>
        <p:spPr bwMode="auto">
          <a:xfrm>
            <a:off x="4932363" y="3573463"/>
            <a:ext cx="1368425" cy="0"/>
          </a:xfrm>
          <a:prstGeom prst="line">
            <a:avLst/>
          </a:prstGeom>
          <a:noFill/>
          <a:ln w="28575">
            <a:solidFill>
              <a:srgbClr val="0000FF"/>
            </a:solidFill>
            <a:round/>
            <a:headEnd type="oval" w="med" len="med"/>
            <a:tailEnd/>
          </a:ln>
        </p:spPr>
        <p:txBody>
          <a:bodyPr/>
          <a:lstStyle/>
          <a:p>
            <a:endParaRPr lang="es-CO"/>
          </a:p>
        </p:txBody>
      </p:sp>
      <p:sp>
        <p:nvSpPr>
          <p:cNvPr id="211978" name="Text Box 10"/>
          <p:cNvSpPr txBox="1">
            <a:spLocks noChangeArrowheads="1"/>
          </p:cNvSpPr>
          <p:nvPr/>
        </p:nvSpPr>
        <p:spPr bwMode="auto">
          <a:xfrm>
            <a:off x="323850" y="549275"/>
            <a:ext cx="8497888" cy="1190625"/>
          </a:xfrm>
          <a:prstGeom prst="rect">
            <a:avLst/>
          </a:prstGeom>
          <a:noFill/>
          <a:ln w="9525">
            <a:noFill/>
            <a:miter lim="800000"/>
            <a:headEnd/>
            <a:tailEnd/>
          </a:ln>
        </p:spPr>
        <p:txBody>
          <a:bodyPr>
            <a:spAutoFit/>
          </a:bodyPr>
          <a:lstStyle/>
          <a:p>
            <a:pPr algn="just">
              <a:spcBef>
                <a:spcPct val="50000"/>
              </a:spcBef>
            </a:pPr>
            <a:r>
              <a:rPr lang="es-ES_tradnl">
                <a:latin typeface="Arial" pitchFamily="34" charset="0"/>
              </a:rPr>
              <a:t>Conocer el interior de la Tierra, su estructura y su composición, no es una tarea fácil. Los métodos DIRECTOS (minas, perforaciones, …) solo permiten conocer una mínima parte de nuestro planeta: Unos 15 Km de los 6370 Km que hay hasta el </a:t>
            </a:r>
            <a:r>
              <a:rPr lang="es-ES_tradnl" i="1">
                <a:latin typeface="Arial" pitchFamily="34" charset="0"/>
              </a:rPr>
              <a:t>centro</a:t>
            </a:r>
            <a:r>
              <a:rPr lang="es-ES_tradnl">
                <a:latin typeface="Arial" pitchFamily="34" charset="0"/>
              </a:rPr>
              <a:t> de la Tierra.</a:t>
            </a:r>
            <a:endParaRPr lang="es-ES">
              <a:latin typeface="Arial" pitchFamily="34" charset="0"/>
            </a:endParaRPr>
          </a:p>
        </p:txBody>
      </p:sp>
      <p:sp>
        <p:nvSpPr>
          <p:cNvPr id="211979" name="Text Box 11"/>
          <p:cNvSpPr txBox="1">
            <a:spLocks noChangeArrowheads="1"/>
          </p:cNvSpPr>
          <p:nvPr/>
        </p:nvSpPr>
        <p:spPr bwMode="auto">
          <a:xfrm>
            <a:off x="468313" y="5667375"/>
            <a:ext cx="8135937" cy="641350"/>
          </a:xfrm>
          <a:prstGeom prst="rect">
            <a:avLst/>
          </a:prstGeom>
          <a:noFill/>
          <a:ln w="9525">
            <a:noFill/>
            <a:miter lim="800000"/>
            <a:headEnd/>
            <a:tailEnd/>
          </a:ln>
        </p:spPr>
        <p:txBody>
          <a:bodyPr>
            <a:spAutoFit/>
          </a:bodyPr>
          <a:lstStyle/>
          <a:p>
            <a:pPr algn="just">
              <a:spcBef>
                <a:spcPct val="50000"/>
              </a:spcBef>
            </a:pPr>
            <a:r>
              <a:rPr lang="es-ES_tradnl">
                <a:latin typeface="Arial" pitchFamily="34" charset="0"/>
              </a:rPr>
              <a:t>Los métodos que mejores resultados han dado son los indirectos, y entre ellos destaca el </a:t>
            </a:r>
            <a:r>
              <a:rPr lang="es-ES_tradnl" b="1">
                <a:latin typeface="Arial" pitchFamily="34" charset="0"/>
              </a:rPr>
              <a:t>método sísmico</a:t>
            </a:r>
            <a:r>
              <a:rPr lang="es-ES_tradnl">
                <a:latin typeface="Arial" pitchFamily="34" charset="0"/>
              </a:rPr>
              <a:t>.</a:t>
            </a:r>
            <a:endParaRPr lang="es-ES">
              <a:latin typeface="Arial" pitchFamily="34" charset="0"/>
            </a:endParaRPr>
          </a:p>
        </p:txBody>
      </p:sp>
      <p:sp>
        <p:nvSpPr>
          <p:cNvPr id="211980" name="Text Box 12"/>
          <p:cNvSpPr txBox="1">
            <a:spLocks noChangeArrowheads="1"/>
          </p:cNvSpPr>
          <p:nvPr/>
        </p:nvSpPr>
        <p:spPr bwMode="auto">
          <a:xfrm>
            <a:off x="1476375" y="188913"/>
            <a:ext cx="6477000" cy="396875"/>
          </a:xfrm>
          <a:prstGeom prst="rect">
            <a:avLst/>
          </a:prstGeom>
          <a:noFill/>
          <a:ln w="9525">
            <a:noFill/>
            <a:miter lim="800000"/>
            <a:headEnd/>
            <a:tailEnd/>
          </a:ln>
          <a:effectLst/>
        </p:spPr>
        <p:txBody>
          <a:bodyPr>
            <a:spAutoFit/>
          </a:bodyPr>
          <a:lstStyle/>
          <a:p>
            <a:pPr algn="ctr">
              <a:spcBef>
                <a:spcPct val="50000"/>
              </a:spcBef>
              <a:defRPr/>
            </a:pPr>
            <a:r>
              <a:rPr lang="es-ES_tradnl" sz="2000" b="1">
                <a:solidFill>
                  <a:srgbClr val="FF9900"/>
                </a:solidFill>
                <a:effectLst>
                  <a:outerShdw blurRad="38100" dist="38100" dir="2700000" algn="tl">
                    <a:srgbClr val="000000"/>
                  </a:outerShdw>
                </a:effectLst>
                <a:latin typeface="Arial" pitchFamily="34" charset="0"/>
              </a:rPr>
              <a:t>ESTRUCTURA INTERNA DE LA TIERRA</a:t>
            </a:r>
            <a:endParaRPr lang="es-ES" sz="2000" b="1">
              <a:solidFill>
                <a:srgbClr val="FF9900"/>
              </a:solidFill>
              <a:effectLst>
                <a:outerShdw blurRad="38100" dist="38100" dir="2700000" algn="tl">
                  <a:srgbClr val="000000"/>
                </a:outerShdw>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11970"/>
                                        </p:tgtEl>
                                        <p:attrNameLst>
                                          <p:attrName>style.visibility</p:attrName>
                                        </p:attrNameLst>
                                      </p:cBhvr>
                                      <p:to>
                                        <p:strVal val="visible"/>
                                      </p:to>
                                    </p:set>
                                    <p:anim calcmode="lin" valueType="num">
                                      <p:cBhvr>
                                        <p:cTn id="7" dur="1000" fill="hold"/>
                                        <p:tgtEl>
                                          <p:spTgt spid="211970"/>
                                        </p:tgtEl>
                                        <p:attrNameLst>
                                          <p:attrName>ppt_w</p:attrName>
                                        </p:attrNameLst>
                                      </p:cBhvr>
                                      <p:tavLst>
                                        <p:tav tm="0">
                                          <p:val>
                                            <p:fltVal val="0"/>
                                          </p:val>
                                        </p:tav>
                                        <p:tav tm="100000">
                                          <p:val>
                                            <p:strVal val="#ppt_w"/>
                                          </p:val>
                                        </p:tav>
                                      </p:tavLst>
                                    </p:anim>
                                    <p:anim calcmode="lin" valueType="num">
                                      <p:cBhvr>
                                        <p:cTn id="8" dur="1000" fill="hold"/>
                                        <p:tgtEl>
                                          <p:spTgt spid="211970"/>
                                        </p:tgtEl>
                                        <p:attrNameLst>
                                          <p:attrName>ppt_h</p:attrName>
                                        </p:attrNameLst>
                                      </p:cBhvr>
                                      <p:tavLst>
                                        <p:tav tm="0">
                                          <p:val>
                                            <p:fltVal val="0"/>
                                          </p:val>
                                        </p:tav>
                                        <p:tav tm="100000">
                                          <p:val>
                                            <p:strVal val="#ppt_h"/>
                                          </p:val>
                                        </p:tav>
                                      </p:tavLst>
                                    </p:anim>
                                    <p:animEffect transition="in" filter="fade">
                                      <p:cBhvr>
                                        <p:cTn id="9" dur="1000"/>
                                        <p:tgtEl>
                                          <p:spTgt spid="21197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11971"/>
                                        </p:tgtEl>
                                        <p:attrNameLst>
                                          <p:attrName>style.visibility</p:attrName>
                                        </p:attrNameLst>
                                      </p:cBhvr>
                                      <p:to>
                                        <p:strVal val="visible"/>
                                      </p:to>
                                    </p:set>
                                    <p:animEffect transition="in" filter="fade">
                                      <p:cBhvr>
                                        <p:cTn id="14" dur="1000"/>
                                        <p:tgtEl>
                                          <p:spTgt spid="21197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11975"/>
                                        </p:tgtEl>
                                        <p:attrNameLst>
                                          <p:attrName>style.visibility</p:attrName>
                                        </p:attrNameLst>
                                      </p:cBhvr>
                                      <p:to>
                                        <p:strVal val="visible"/>
                                      </p:to>
                                    </p:set>
                                    <p:animEffect transition="in" filter="wipe(left)">
                                      <p:cBhvr>
                                        <p:cTn id="19" dur="500"/>
                                        <p:tgtEl>
                                          <p:spTgt spid="211975"/>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211972"/>
                                        </p:tgtEl>
                                        <p:attrNameLst>
                                          <p:attrName>style.visibility</p:attrName>
                                        </p:attrNameLst>
                                      </p:cBhvr>
                                      <p:to>
                                        <p:strVal val="visible"/>
                                      </p:to>
                                    </p:set>
                                    <p:animEffect transition="in" filter="wipe(left)">
                                      <p:cBhvr>
                                        <p:cTn id="23" dur="500"/>
                                        <p:tgtEl>
                                          <p:spTgt spid="21197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11976"/>
                                        </p:tgtEl>
                                        <p:attrNameLst>
                                          <p:attrName>style.visibility</p:attrName>
                                        </p:attrNameLst>
                                      </p:cBhvr>
                                      <p:to>
                                        <p:strVal val="visible"/>
                                      </p:to>
                                    </p:set>
                                    <p:animEffect transition="in" filter="wipe(left)">
                                      <p:cBhvr>
                                        <p:cTn id="28" dur="500"/>
                                        <p:tgtEl>
                                          <p:spTgt spid="211976"/>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11973"/>
                                        </p:tgtEl>
                                        <p:attrNameLst>
                                          <p:attrName>style.visibility</p:attrName>
                                        </p:attrNameLst>
                                      </p:cBhvr>
                                      <p:to>
                                        <p:strVal val="visible"/>
                                      </p:to>
                                    </p:set>
                                    <p:animEffect transition="in" filter="wipe(left)">
                                      <p:cBhvr>
                                        <p:cTn id="32" dur="500"/>
                                        <p:tgtEl>
                                          <p:spTgt spid="21197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11977"/>
                                        </p:tgtEl>
                                        <p:attrNameLst>
                                          <p:attrName>style.visibility</p:attrName>
                                        </p:attrNameLst>
                                      </p:cBhvr>
                                      <p:to>
                                        <p:strVal val="visible"/>
                                      </p:to>
                                    </p:set>
                                    <p:animEffect transition="in" filter="wipe(left)">
                                      <p:cBhvr>
                                        <p:cTn id="37" dur="500"/>
                                        <p:tgtEl>
                                          <p:spTgt spid="211977"/>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11974"/>
                                        </p:tgtEl>
                                        <p:attrNameLst>
                                          <p:attrName>style.visibility</p:attrName>
                                        </p:attrNameLst>
                                      </p:cBhvr>
                                      <p:to>
                                        <p:strVal val="visible"/>
                                      </p:to>
                                    </p:set>
                                    <p:animEffect transition="in" filter="wipe(left)">
                                      <p:cBhvr>
                                        <p:cTn id="41" dur="500"/>
                                        <p:tgtEl>
                                          <p:spTgt spid="211974"/>
                                        </p:tgtEl>
                                      </p:cBhvr>
                                    </p:animEffect>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211978"/>
                                        </p:tgtEl>
                                        <p:attrNameLst>
                                          <p:attrName>style.visibility</p:attrName>
                                        </p:attrNameLst>
                                      </p:cBhvr>
                                      <p:to>
                                        <p:strVal val="visible"/>
                                      </p:to>
                                    </p:set>
                                    <p:animEffect transition="in" filter="fade">
                                      <p:cBhvr>
                                        <p:cTn id="46" dur="1000"/>
                                        <p:tgtEl>
                                          <p:spTgt spid="211978"/>
                                        </p:tgtEl>
                                      </p:cBhvr>
                                    </p:animEffect>
                                    <p:anim calcmode="lin" valueType="num">
                                      <p:cBhvr>
                                        <p:cTn id="47" dur="1000" fill="hold"/>
                                        <p:tgtEl>
                                          <p:spTgt spid="211978"/>
                                        </p:tgtEl>
                                        <p:attrNameLst>
                                          <p:attrName>ppt_x</p:attrName>
                                        </p:attrNameLst>
                                      </p:cBhvr>
                                      <p:tavLst>
                                        <p:tav tm="0">
                                          <p:val>
                                            <p:strVal val="#ppt_x"/>
                                          </p:val>
                                        </p:tav>
                                        <p:tav tm="100000">
                                          <p:val>
                                            <p:strVal val="#ppt_x"/>
                                          </p:val>
                                        </p:tav>
                                      </p:tavLst>
                                    </p:anim>
                                    <p:anim calcmode="lin" valueType="num">
                                      <p:cBhvr>
                                        <p:cTn id="48" dur="1000" fill="hold"/>
                                        <p:tgtEl>
                                          <p:spTgt spid="21197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211979"/>
                                        </p:tgtEl>
                                        <p:attrNameLst>
                                          <p:attrName>style.visibility</p:attrName>
                                        </p:attrNameLst>
                                      </p:cBhvr>
                                      <p:to>
                                        <p:strVal val="visible"/>
                                      </p:to>
                                    </p:set>
                                    <p:animEffect transition="in" filter="fade">
                                      <p:cBhvr>
                                        <p:cTn id="53" dur="1000"/>
                                        <p:tgtEl>
                                          <p:spTgt spid="211979"/>
                                        </p:tgtEl>
                                      </p:cBhvr>
                                    </p:animEffect>
                                    <p:anim calcmode="lin" valueType="num">
                                      <p:cBhvr>
                                        <p:cTn id="54" dur="1000" fill="hold"/>
                                        <p:tgtEl>
                                          <p:spTgt spid="211979"/>
                                        </p:tgtEl>
                                        <p:attrNameLst>
                                          <p:attrName>ppt_x</p:attrName>
                                        </p:attrNameLst>
                                      </p:cBhvr>
                                      <p:tavLst>
                                        <p:tav tm="0">
                                          <p:val>
                                            <p:strVal val="#ppt_x"/>
                                          </p:val>
                                        </p:tav>
                                        <p:tav tm="100000">
                                          <p:val>
                                            <p:strVal val="#ppt_x"/>
                                          </p:val>
                                        </p:tav>
                                      </p:tavLst>
                                    </p:anim>
                                    <p:anim calcmode="lin" valueType="num">
                                      <p:cBhvr>
                                        <p:cTn id="55" dur="1000" fill="hold"/>
                                        <p:tgtEl>
                                          <p:spTgt spid="2119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2" grpId="0"/>
      <p:bldP spid="211973" grpId="0"/>
      <p:bldP spid="211974" grpId="0"/>
      <p:bldP spid="211975" grpId="0" animBg="1"/>
      <p:bldP spid="211976" grpId="0" animBg="1"/>
      <p:bldP spid="211977" grpId="0" animBg="1"/>
      <p:bldP spid="211978" grpId="0"/>
      <p:bldP spid="21197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250825" y="1052513"/>
            <a:ext cx="8439150" cy="641350"/>
          </a:xfrm>
          <a:prstGeom prst="rect">
            <a:avLst/>
          </a:prstGeom>
          <a:noFill/>
          <a:ln w="9525">
            <a:noFill/>
            <a:miter lim="800000"/>
            <a:headEnd/>
            <a:tailEnd/>
          </a:ln>
        </p:spPr>
        <p:txBody>
          <a:bodyPr>
            <a:spAutoFit/>
          </a:bodyPr>
          <a:lstStyle/>
          <a:p>
            <a:pPr eaLnBrk="0" hangingPunct="0"/>
            <a:r>
              <a:rPr lang="es-MX" b="1"/>
              <a:t>Las rocas se deforman y se fracturan como resultado de los esfuerzos a los que está sometida la corteza, formando pliegues y fallas</a:t>
            </a:r>
            <a:endParaRPr lang="es-CO" b="1"/>
          </a:p>
        </p:txBody>
      </p:sp>
      <p:sp>
        <p:nvSpPr>
          <p:cNvPr id="246788" name="Rectangle 4"/>
          <p:cNvSpPr>
            <a:spLocks noChangeArrowheads="1"/>
          </p:cNvSpPr>
          <p:nvPr/>
        </p:nvSpPr>
        <p:spPr bwMode="auto">
          <a:xfrm>
            <a:off x="2268538" y="268288"/>
            <a:ext cx="4056062" cy="493712"/>
          </a:xfrm>
          <a:prstGeom prst="rect">
            <a:avLst/>
          </a:prstGeom>
          <a:noFill/>
          <a:ln w="38100">
            <a:noFill/>
            <a:miter lim="800000"/>
            <a:headEnd/>
            <a:tailEnd/>
          </a:ln>
          <a:effectLst/>
        </p:spPr>
        <p:txBody>
          <a:bodyPr anchor="ctr">
            <a:spAutoFit/>
          </a:bodyPr>
          <a:lstStyle/>
          <a:p>
            <a:pPr defTabSz="762000" eaLnBrk="0" hangingPunct="0">
              <a:lnSpc>
                <a:spcPct val="110000"/>
              </a:lnSpc>
              <a:defRPr/>
            </a:pPr>
            <a:r>
              <a:rPr lang="es-ES_tradnl" sz="2400" b="1">
                <a:effectLst>
                  <a:outerShdw blurRad="38100" dist="38100" dir="2700000" algn="tl">
                    <a:srgbClr val="000000"/>
                  </a:outerShdw>
                </a:effectLst>
              </a:rPr>
              <a:t>Rocas Sedimentarias</a:t>
            </a:r>
            <a:endParaRPr lang="es-ES_tradnl" sz="2400">
              <a:effectLst>
                <a:outerShdw blurRad="38100" dist="38100" dir="2700000" algn="tl">
                  <a:srgbClr val="000000"/>
                </a:outerShdw>
              </a:effectLst>
            </a:endParaRPr>
          </a:p>
        </p:txBody>
      </p:sp>
      <p:pic>
        <p:nvPicPr>
          <p:cNvPr id="34820" name="Picture 5"/>
          <p:cNvPicPr>
            <a:picLocks noChangeAspect="1" noChangeArrowheads="1"/>
          </p:cNvPicPr>
          <p:nvPr/>
        </p:nvPicPr>
        <p:blipFill>
          <a:blip r:embed="rId2"/>
          <a:srcRect/>
          <a:stretch>
            <a:fillRect/>
          </a:stretch>
        </p:blipFill>
        <p:spPr bwMode="auto">
          <a:xfrm>
            <a:off x="862013" y="1970088"/>
            <a:ext cx="7505700" cy="435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ChangeArrowheads="1"/>
          </p:cNvSpPr>
          <p:nvPr/>
        </p:nvSpPr>
        <p:spPr bwMode="auto">
          <a:xfrm>
            <a:off x="496888" y="223838"/>
            <a:ext cx="8483600" cy="595312"/>
          </a:xfrm>
          <a:prstGeom prst="rect">
            <a:avLst/>
          </a:prstGeom>
          <a:noFill/>
          <a:ln w="38100">
            <a:noFill/>
            <a:miter lim="800000"/>
            <a:headEnd/>
            <a:tailEnd/>
          </a:ln>
          <a:effectLst/>
        </p:spPr>
        <p:txBody>
          <a:bodyPr wrap="none" anchor="ctr">
            <a:spAutoFit/>
          </a:bodyPr>
          <a:lstStyle/>
          <a:p>
            <a:pPr algn="ctr" defTabSz="762000" eaLnBrk="0" hangingPunct="0">
              <a:defRPr/>
            </a:pPr>
            <a:r>
              <a:rPr lang="es-ES_tradnl" sz="3300" b="1" i="1">
                <a:solidFill>
                  <a:srgbClr val="FFFF00"/>
                </a:solidFill>
                <a:effectLst>
                  <a:outerShdw blurRad="38100" dist="38100" dir="2700000" algn="tl">
                    <a:srgbClr val="000000"/>
                  </a:outerShdw>
                </a:effectLst>
                <a:latin typeface="Times New Roman" pitchFamily="18" charset="0"/>
              </a:rPr>
              <a:t>Conceptos básicos sobre cuencas sedimentarias </a:t>
            </a:r>
          </a:p>
        </p:txBody>
      </p:sp>
      <p:sp>
        <p:nvSpPr>
          <p:cNvPr id="247811" name="Rectangle 3"/>
          <p:cNvSpPr>
            <a:spLocks noChangeArrowheads="1"/>
          </p:cNvSpPr>
          <p:nvPr/>
        </p:nvSpPr>
        <p:spPr bwMode="auto">
          <a:xfrm>
            <a:off x="466725" y="1108075"/>
            <a:ext cx="8258175" cy="2100263"/>
          </a:xfrm>
          <a:prstGeom prst="rect">
            <a:avLst/>
          </a:prstGeom>
          <a:noFill/>
          <a:ln w="38100">
            <a:noFill/>
            <a:miter lim="800000"/>
            <a:headEnd/>
            <a:tailEnd/>
          </a:ln>
          <a:effectLst/>
        </p:spPr>
        <p:txBody>
          <a:bodyPr anchor="ctr">
            <a:spAutoFit/>
          </a:bodyPr>
          <a:lstStyle/>
          <a:p>
            <a:pPr defTabSz="762000" eaLnBrk="0" hangingPunct="0">
              <a:lnSpc>
                <a:spcPct val="110000"/>
              </a:lnSpc>
              <a:defRPr/>
            </a:pPr>
            <a:r>
              <a:rPr lang="es-ES_tradnl" sz="2400">
                <a:solidFill>
                  <a:srgbClr val="FFFF00"/>
                </a:solidFill>
                <a:effectLst>
                  <a:outerShdw blurRad="38100" dist="38100" dir="2700000" algn="tl">
                    <a:srgbClr val="000000"/>
                  </a:outerShdw>
                </a:effectLst>
                <a:latin typeface="Arial" pitchFamily="34" charset="0"/>
              </a:rPr>
              <a:t>Cuencas sedimentarias son áreas donde </a:t>
            </a:r>
            <a:r>
              <a:rPr lang="es-ES_tradnl" sz="2400" u="sng">
                <a:solidFill>
                  <a:srgbClr val="FFFF00"/>
                </a:solidFill>
                <a:effectLst>
                  <a:outerShdw blurRad="38100" dist="38100" dir="2700000" algn="tl">
                    <a:srgbClr val="000000"/>
                  </a:outerShdw>
                </a:effectLst>
                <a:latin typeface="Arial" pitchFamily="34" charset="0"/>
              </a:rPr>
              <a:t>se depositan sedimentos</a:t>
            </a:r>
            <a:r>
              <a:rPr lang="es-ES_tradnl" sz="2400">
                <a:solidFill>
                  <a:srgbClr val="FFFF00"/>
                </a:solidFill>
                <a:effectLst>
                  <a:outerShdw blurRad="38100" dist="38100" dir="2700000" algn="tl">
                    <a:srgbClr val="000000"/>
                  </a:outerShdw>
                </a:effectLst>
                <a:latin typeface="Arial" pitchFamily="34" charset="0"/>
              </a:rPr>
              <a:t> a ratas considerablemente más altas que en áreas vecinas y por lo tanto se </a:t>
            </a:r>
            <a:r>
              <a:rPr lang="es-ES_tradnl" sz="2400" u="sng">
                <a:solidFill>
                  <a:srgbClr val="FFFF00"/>
                </a:solidFill>
                <a:effectLst>
                  <a:outerShdw blurRad="38100" dist="38100" dir="2700000" algn="tl">
                    <a:srgbClr val="000000"/>
                  </a:outerShdw>
                </a:effectLst>
                <a:latin typeface="Arial" pitchFamily="34" charset="0"/>
              </a:rPr>
              <a:t>acumulan mayores espesores</a:t>
            </a:r>
            <a:r>
              <a:rPr lang="es-ES_tradnl" sz="2400">
                <a:solidFill>
                  <a:srgbClr val="FFFF00"/>
                </a:solidFill>
                <a:effectLst>
                  <a:outerShdw blurRad="38100" dist="38100" dir="2700000" algn="tl">
                    <a:srgbClr val="000000"/>
                  </a:outerShdw>
                </a:effectLst>
                <a:latin typeface="Arial" pitchFamily="34" charset="0"/>
              </a:rPr>
              <a:t>. Los sedimentos se acumulan en virtud de la </a:t>
            </a:r>
            <a:r>
              <a:rPr lang="es-ES_tradnl" sz="2400" u="sng">
                <a:solidFill>
                  <a:srgbClr val="FFFF00"/>
                </a:solidFill>
                <a:effectLst>
                  <a:outerShdw blurRad="38100" dist="38100" dir="2700000" algn="tl">
                    <a:srgbClr val="000000"/>
                  </a:outerShdw>
                </a:effectLst>
                <a:latin typeface="Arial" pitchFamily="34" charset="0"/>
              </a:rPr>
              <a:t>subsidencia.</a:t>
            </a:r>
            <a:r>
              <a:rPr lang="es-ES_tradnl" sz="2400">
                <a:solidFill>
                  <a:srgbClr val="FFFF00"/>
                </a:solidFill>
                <a:effectLst>
                  <a:outerShdw blurRad="38100" dist="38100" dir="2700000" algn="tl">
                    <a:srgbClr val="000000"/>
                  </a:outerShdw>
                </a:effectLst>
                <a:latin typeface="Arial" pitchFamily="34" charset="0"/>
              </a:rPr>
              <a:t> </a:t>
            </a:r>
          </a:p>
        </p:txBody>
      </p:sp>
      <p:graphicFrame>
        <p:nvGraphicFramePr>
          <p:cNvPr id="2050" name="Object 4"/>
          <p:cNvGraphicFramePr>
            <a:graphicFrameLocks noChangeAspect="1"/>
          </p:cNvGraphicFramePr>
          <p:nvPr/>
        </p:nvGraphicFramePr>
        <p:xfrm>
          <a:off x="438150" y="4337050"/>
          <a:ext cx="8324850" cy="1403350"/>
        </p:xfrm>
        <a:graphic>
          <a:graphicData uri="http://schemas.openxmlformats.org/presentationml/2006/ole">
            <p:oleObj spid="_x0000_s2050" name="Canvas Drawing" r:id="rId3" imgW="6400800" imgH="1079640" progId="Canvas">
              <p:embed/>
            </p:oleObj>
          </a:graphicData>
        </a:graphic>
      </p:graphicFrame>
      <p:sp>
        <p:nvSpPr>
          <p:cNvPr id="2053" name="AutoShape 5"/>
          <p:cNvSpPr>
            <a:spLocks noChangeArrowheads="1"/>
          </p:cNvSpPr>
          <p:nvPr/>
        </p:nvSpPr>
        <p:spPr bwMode="auto">
          <a:xfrm>
            <a:off x="3962400" y="3905250"/>
            <a:ext cx="1104900" cy="590550"/>
          </a:xfrm>
          <a:prstGeom prst="downArrow">
            <a:avLst>
              <a:gd name="adj1" fmla="val 50000"/>
              <a:gd name="adj2" fmla="val 25000"/>
            </a:avLst>
          </a:prstGeom>
          <a:solidFill>
            <a:schemeClr val="tx1"/>
          </a:solidFill>
          <a:ln w="9525">
            <a:solidFill>
              <a:schemeClr val="tx1"/>
            </a:solidFill>
            <a:miter lim="800000"/>
            <a:headEnd/>
            <a:tailEnd/>
          </a:ln>
        </p:spPr>
        <p:txBody>
          <a:bodyPr wrap="none" anchor="ctr"/>
          <a:lstStyle/>
          <a:p>
            <a:endParaRPr lang="es-CO"/>
          </a:p>
        </p:txBody>
      </p:sp>
      <p:sp>
        <p:nvSpPr>
          <p:cNvPr id="247814" name="Text Box 6"/>
          <p:cNvSpPr txBox="1">
            <a:spLocks noChangeArrowheads="1"/>
          </p:cNvSpPr>
          <p:nvPr/>
        </p:nvSpPr>
        <p:spPr bwMode="auto">
          <a:xfrm>
            <a:off x="4025900" y="3478213"/>
            <a:ext cx="904875" cy="396875"/>
          </a:xfrm>
          <a:prstGeom prst="rect">
            <a:avLst/>
          </a:prstGeom>
          <a:noFill/>
          <a:ln w="9525">
            <a:noFill/>
            <a:miter lim="800000"/>
            <a:headEnd/>
            <a:tailEnd/>
          </a:ln>
          <a:effectLst/>
        </p:spPr>
        <p:txBody>
          <a:bodyPr wrap="none">
            <a:spAutoFit/>
          </a:bodyPr>
          <a:lstStyle/>
          <a:p>
            <a:pPr algn="ctr" defTabSz="762000" eaLnBrk="0" hangingPunct="0">
              <a:defRPr/>
            </a:pPr>
            <a:r>
              <a:rPr lang="es-ES_tradnl" sz="2000" b="1">
                <a:effectLst>
                  <a:outerShdw blurRad="38100" dist="38100" dir="2700000" algn="tl">
                    <a:srgbClr val="000000"/>
                  </a:outerShdw>
                </a:effectLst>
                <a:latin typeface="Arial" pitchFamily="34" charset="0"/>
              </a:rPr>
              <a:t>Carga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ChangeArrowheads="1"/>
          </p:cNvSpPr>
          <p:nvPr/>
        </p:nvSpPr>
        <p:spPr bwMode="auto">
          <a:xfrm>
            <a:off x="496888" y="223838"/>
            <a:ext cx="8483600" cy="595312"/>
          </a:xfrm>
          <a:prstGeom prst="rect">
            <a:avLst/>
          </a:prstGeom>
          <a:noFill/>
          <a:ln w="38100">
            <a:noFill/>
            <a:miter lim="800000"/>
            <a:headEnd/>
            <a:tailEnd/>
          </a:ln>
          <a:effectLst/>
        </p:spPr>
        <p:txBody>
          <a:bodyPr wrap="none" anchor="ctr">
            <a:spAutoFit/>
          </a:bodyPr>
          <a:lstStyle/>
          <a:p>
            <a:pPr algn="ctr" defTabSz="762000" eaLnBrk="0" hangingPunct="0">
              <a:defRPr/>
            </a:pPr>
            <a:r>
              <a:rPr lang="es-ES_tradnl" sz="3300" b="1" i="1">
                <a:solidFill>
                  <a:srgbClr val="FFFF00"/>
                </a:solidFill>
                <a:effectLst>
                  <a:outerShdw blurRad="38100" dist="38100" dir="2700000" algn="tl">
                    <a:srgbClr val="000000"/>
                  </a:outerShdw>
                </a:effectLst>
                <a:latin typeface="Times New Roman" pitchFamily="18" charset="0"/>
              </a:rPr>
              <a:t>Conceptos básicos sobre cuencas sedimentarias </a:t>
            </a:r>
          </a:p>
        </p:txBody>
      </p:sp>
      <p:sp>
        <p:nvSpPr>
          <p:cNvPr id="248835" name="Rectangle 3"/>
          <p:cNvSpPr>
            <a:spLocks noChangeArrowheads="1"/>
          </p:cNvSpPr>
          <p:nvPr/>
        </p:nvSpPr>
        <p:spPr bwMode="auto">
          <a:xfrm>
            <a:off x="485775" y="1076325"/>
            <a:ext cx="8258175" cy="1296988"/>
          </a:xfrm>
          <a:prstGeom prst="rect">
            <a:avLst/>
          </a:prstGeom>
          <a:noFill/>
          <a:ln w="38100">
            <a:noFill/>
            <a:miter lim="800000"/>
            <a:headEnd/>
            <a:tailEnd/>
          </a:ln>
          <a:effectLst/>
        </p:spPr>
        <p:txBody>
          <a:bodyPr anchor="ctr">
            <a:spAutoFit/>
          </a:bodyPr>
          <a:lstStyle/>
          <a:p>
            <a:pPr defTabSz="762000" eaLnBrk="0" hangingPunct="0">
              <a:lnSpc>
                <a:spcPct val="110000"/>
              </a:lnSpc>
              <a:defRPr/>
            </a:pPr>
            <a:r>
              <a:rPr lang="es-ES_tradnl" sz="2400">
                <a:solidFill>
                  <a:srgbClr val="FFFF00"/>
                </a:solidFill>
                <a:effectLst>
                  <a:outerShdw blurRad="38100" dist="38100" dir="2700000" algn="tl">
                    <a:srgbClr val="000000"/>
                  </a:outerShdw>
                </a:effectLst>
                <a:latin typeface="Arial" pitchFamily="34" charset="0"/>
              </a:rPr>
              <a:t>Las cuencas sedimentarias tienen historias evolutivas complejas que dependen de la variación del </a:t>
            </a:r>
            <a:r>
              <a:rPr lang="es-ES_tradnl" sz="2400" u="sng">
                <a:solidFill>
                  <a:srgbClr val="FFFF00"/>
                </a:solidFill>
                <a:effectLst>
                  <a:outerShdw blurRad="38100" dist="38100" dir="2700000" algn="tl">
                    <a:srgbClr val="000000"/>
                  </a:outerShdw>
                </a:effectLst>
                <a:latin typeface="Arial" pitchFamily="34" charset="0"/>
              </a:rPr>
              <a:t>nivel del mar</a:t>
            </a:r>
            <a:r>
              <a:rPr lang="es-ES_tradnl" sz="2400">
                <a:solidFill>
                  <a:srgbClr val="FFFF00"/>
                </a:solidFill>
                <a:effectLst>
                  <a:outerShdw blurRad="38100" dist="38100" dir="2700000" algn="tl">
                    <a:srgbClr val="000000"/>
                  </a:outerShdw>
                </a:effectLst>
                <a:latin typeface="Arial" pitchFamily="34" charset="0"/>
              </a:rPr>
              <a:t> y los </a:t>
            </a:r>
            <a:r>
              <a:rPr lang="es-ES_tradnl" sz="2400" u="sng">
                <a:solidFill>
                  <a:srgbClr val="FFFF00"/>
                </a:solidFill>
                <a:effectLst>
                  <a:outerShdw blurRad="38100" dist="38100" dir="2700000" algn="tl">
                    <a:srgbClr val="000000"/>
                  </a:outerShdw>
                </a:effectLst>
                <a:latin typeface="Arial" pitchFamily="34" charset="0"/>
              </a:rPr>
              <a:t>eventos tectónicos</a:t>
            </a:r>
            <a:r>
              <a:rPr lang="es-ES_tradnl" sz="2400">
                <a:solidFill>
                  <a:srgbClr val="FFFF00"/>
                </a:solidFill>
                <a:effectLst>
                  <a:outerShdw blurRad="38100" dist="38100" dir="2700000" algn="tl">
                    <a:srgbClr val="000000"/>
                  </a:outerShdw>
                </a:effectLst>
                <a:latin typeface="Arial" pitchFamily="34" charset="0"/>
              </a:rPr>
              <a:t> a lo largo de la historia geológica</a:t>
            </a:r>
          </a:p>
        </p:txBody>
      </p:sp>
      <p:grpSp>
        <p:nvGrpSpPr>
          <p:cNvPr id="3077" name="Group 4"/>
          <p:cNvGrpSpPr>
            <a:grpSpLocks/>
          </p:cNvGrpSpPr>
          <p:nvPr/>
        </p:nvGrpSpPr>
        <p:grpSpPr bwMode="auto">
          <a:xfrm>
            <a:off x="990600" y="2571750"/>
            <a:ext cx="7162800" cy="4038600"/>
            <a:chOff x="420" y="1620"/>
            <a:chExt cx="4512" cy="2544"/>
          </a:xfrm>
        </p:grpSpPr>
        <p:sp>
          <p:nvSpPr>
            <p:cNvPr id="3078" name="Rectangle 5"/>
            <p:cNvSpPr>
              <a:spLocks noChangeArrowheads="1"/>
            </p:cNvSpPr>
            <p:nvPr/>
          </p:nvSpPr>
          <p:spPr bwMode="auto">
            <a:xfrm>
              <a:off x="432" y="1620"/>
              <a:ext cx="4500" cy="2544"/>
            </a:xfrm>
            <a:prstGeom prst="rect">
              <a:avLst/>
            </a:prstGeom>
            <a:solidFill>
              <a:srgbClr val="DDDDDD"/>
            </a:solidFill>
            <a:ln w="9525">
              <a:noFill/>
              <a:miter lim="800000"/>
              <a:headEnd/>
              <a:tailEnd/>
            </a:ln>
          </p:spPr>
          <p:txBody>
            <a:bodyPr wrap="none" anchor="ctr"/>
            <a:lstStyle/>
            <a:p>
              <a:endParaRPr lang="es-CO"/>
            </a:p>
          </p:txBody>
        </p:sp>
        <p:graphicFrame>
          <p:nvGraphicFramePr>
            <p:cNvPr id="3074" name="Object 6"/>
            <p:cNvGraphicFramePr>
              <a:graphicFrameLocks noChangeAspect="1"/>
            </p:cNvGraphicFramePr>
            <p:nvPr/>
          </p:nvGraphicFramePr>
          <p:xfrm>
            <a:off x="1620" y="1682"/>
            <a:ext cx="3119" cy="2276"/>
          </p:xfrm>
          <a:graphic>
            <a:graphicData uri="http://schemas.openxmlformats.org/presentationml/2006/ole">
              <p:oleObj spid="_x0000_s3074" name="Canvas Drawing" r:id="rId3" imgW="4950000" imgH="3613320" progId="Canvas">
                <p:embed/>
              </p:oleObj>
            </a:graphicData>
          </a:graphic>
        </p:graphicFrame>
        <p:sp>
          <p:nvSpPr>
            <p:cNvPr id="3079" name="Line 7"/>
            <p:cNvSpPr>
              <a:spLocks noChangeShapeType="1"/>
            </p:cNvSpPr>
            <p:nvPr/>
          </p:nvSpPr>
          <p:spPr bwMode="auto">
            <a:xfrm>
              <a:off x="420" y="2868"/>
              <a:ext cx="4512" cy="0"/>
            </a:xfrm>
            <a:prstGeom prst="line">
              <a:avLst/>
            </a:prstGeom>
            <a:noFill/>
            <a:ln w="9525">
              <a:solidFill>
                <a:schemeClr val="tx1"/>
              </a:solidFill>
              <a:round/>
              <a:headEnd/>
              <a:tailEnd/>
            </a:ln>
          </p:spPr>
          <p:txBody>
            <a:bodyPr wrap="none" anchor="ctr"/>
            <a:lstStyle/>
            <a:p>
              <a:endParaRPr lang="es-CO"/>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ChangeArrowheads="1"/>
          </p:cNvSpPr>
          <p:nvPr/>
        </p:nvSpPr>
        <p:spPr bwMode="auto">
          <a:xfrm>
            <a:off x="477838" y="204788"/>
            <a:ext cx="8521700" cy="633412"/>
          </a:xfrm>
          <a:prstGeom prst="rect">
            <a:avLst/>
          </a:prstGeom>
          <a:noFill/>
          <a:ln w="38100">
            <a:solidFill>
              <a:schemeClr val="tx1"/>
            </a:solidFill>
            <a:miter lim="800000"/>
            <a:headEnd/>
            <a:tailEnd/>
          </a:ln>
          <a:effectLst/>
        </p:spPr>
        <p:txBody>
          <a:bodyPr wrap="none" anchor="ctr">
            <a:spAutoFit/>
          </a:bodyPr>
          <a:lstStyle/>
          <a:p>
            <a:pPr algn="ctr" defTabSz="762000" eaLnBrk="0" hangingPunct="0">
              <a:defRPr/>
            </a:pPr>
            <a:r>
              <a:rPr lang="es-ES_tradnl" sz="3300" b="1" i="1">
                <a:effectLst>
                  <a:outerShdw blurRad="38100" dist="38100" dir="2700000" algn="tl">
                    <a:srgbClr val="000000"/>
                  </a:outerShdw>
                </a:effectLst>
                <a:latin typeface="Times New Roman" pitchFamily="18" charset="0"/>
              </a:rPr>
              <a:t>Conceptos básicos sobre cuencas sedimentarias </a:t>
            </a:r>
          </a:p>
        </p:txBody>
      </p:sp>
      <p:sp>
        <p:nvSpPr>
          <p:cNvPr id="249859" name="Rectangle 3"/>
          <p:cNvSpPr>
            <a:spLocks noChangeArrowheads="1"/>
          </p:cNvSpPr>
          <p:nvPr/>
        </p:nvSpPr>
        <p:spPr bwMode="auto">
          <a:xfrm>
            <a:off x="485775" y="1192213"/>
            <a:ext cx="8258175" cy="1335087"/>
          </a:xfrm>
          <a:prstGeom prst="rect">
            <a:avLst/>
          </a:prstGeom>
          <a:noFill/>
          <a:ln w="38100">
            <a:solidFill>
              <a:schemeClr val="tx1"/>
            </a:solidFill>
            <a:miter lim="800000"/>
            <a:headEnd/>
            <a:tailEnd/>
          </a:ln>
          <a:effectLst/>
        </p:spPr>
        <p:txBody>
          <a:bodyPr anchor="ctr">
            <a:spAutoFit/>
          </a:bodyPr>
          <a:lstStyle/>
          <a:p>
            <a:pPr defTabSz="762000" eaLnBrk="0" hangingPunct="0">
              <a:lnSpc>
                <a:spcPct val="110000"/>
              </a:lnSpc>
              <a:defRPr/>
            </a:pPr>
            <a:r>
              <a:rPr lang="es-ES_tradnl" sz="2400" b="1">
                <a:effectLst>
                  <a:outerShdw blurRad="38100" dist="38100" dir="2700000" algn="tl">
                    <a:srgbClr val="000000"/>
                  </a:outerShdw>
                </a:effectLst>
                <a:latin typeface="Arial" pitchFamily="34" charset="0"/>
              </a:rPr>
              <a:t>4.</a:t>
            </a:r>
            <a:r>
              <a:rPr lang="es-ES_tradnl" sz="2400">
                <a:effectLst>
                  <a:outerShdw blurRad="38100" dist="38100" dir="2700000" algn="tl">
                    <a:srgbClr val="000000"/>
                  </a:outerShdw>
                </a:effectLst>
                <a:latin typeface="Arial" pitchFamily="34" charset="0"/>
              </a:rPr>
              <a:t> Las mayoría de cuencas sedimentarias aun son activas (en Colombia todas). La columna sedimentaria sigue subsidiendo y la fallas siguen actuando </a:t>
            </a:r>
          </a:p>
        </p:txBody>
      </p:sp>
      <p:sp>
        <p:nvSpPr>
          <p:cNvPr id="35844" name="Line 5"/>
          <p:cNvSpPr>
            <a:spLocks noChangeShapeType="1"/>
          </p:cNvSpPr>
          <p:nvPr/>
        </p:nvSpPr>
        <p:spPr bwMode="auto">
          <a:xfrm>
            <a:off x="571500" y="5295900"/>
            <a:ext cx="4343400" cy="0"/>
          </a:xfrm>
          <a:prstGeom prst="line">
            <a:avLst/>
          </a:prstGeom>
          <a:noFill/>
          <a:ln w="9525">
            <a:solidFill>
              <a:schemeClr val="tx1"/>
            </a:solidFill>
            <a:round/>
            <a:headEnd type="triangle" w="med" len="med"/>
            <a:tailEnd type="triangle" w="med" len="med"/>
          </a:ln>
        </p:spPr>
        <p:txBody>
          <a:bodyPr wrap="none" anchor="ctr"/>
          <a:lstStyle/>
          <a:p>
            <a:endParaRPr lang="es-CO"/>
          </a:p>
        </p:txBody>
      </p:sp>
      <p:sp>
        <p:nvSpPr>
          <p:cNvPr id="35845" name="Line 6"/>
          <p:cNvSpPr>
            <a:spLocks noChangeShapeType="1"/>
          </p:cNvSpPr>
          <p:nvPr/>
        </p:nvSpPr>
        <p:spPr bwMode="auto">
          <a:xfrm>
            <a:off x="5029200" y="5295900"/>
            <a:ext cx="3581400" cy="0"/>
          </a:xfrm>
          <a:prstGeom prst="line">
            <a:avLst/>
          </a:prstGeom>
          <a:noFill/>
          <a:ln w="9525">
            <a:solidFill>
              <a:schemeClr val="tx1"/>
            </a:solidFill>
            <a:round/>
            <a:headEnd type="triangle" w="med" len="med"/>
            <a:tailEnd type="triangle" w="med" len="med"/>
          </a:ln>
        </p:spPr>
        <p:txBody>
          <a:bodyPr wrap="none" anchor="ctr"/>
          <a:lstStyle/>
          <a:p>
            <a:endParaRPr lang="es-CO"/>
          </a:p>
        </p:txBody>
      </p:sp>
      <p:sp>
        <p:nvSpPr>
          <p:cNvPr id="249863" name="Rectangle 7"/>
          <p:cNvSpPr>
            <a:spLocks noChangeArrowheads="1"/>
          </p:cNvSpPr>
          <p:nvPr/>
        </p:nvSpPr>
        <p:spPr bwMode="auto">
          <a:xfrm>
            <a:off x="1576388" y="5435600"/>
            <a:ext cx="2292350" cy="831850"/>
          </a:xfrm>
          <a:prstGeom prst="rect">
            <a:avLst/>
          </a:prstGeom>
          <a:noFill/>
          <a:ln w="9525">
            <a:solidFill>
              <a:schemeClr val="tx1"/>
            </a:solidFill>
            <a:miter lim="800000"/>
            <a:headEnd/>
            <a:tailEnd/>
          </a:ln>
          <a:effectLst/>
        </p:spPr>
        <p:txBody>
          <a:bodyPr wrap="none">
            <a:spAutoFit/>
          </a:bodyPr>
          <a:lstStyle/>
          <a:p>
            <a:pPr algn="ctr" defTabSz="762000" eaLnBrk="0" hangingPunct="0">
              <a:defRPr/>
            </a:pPr>
            <a:r>
              <a:rPr lang="es-ES_tradnl" sz="2400" b="1">
                <a:effectLst>
                  <a:outerShdw blurRad="38100" dist="38100" dir="2700000" algn="tl">
                    <a:srgbClr val="000000"/>
                  </a:outerShdw>
                </a:effectLst>
                <a:latin typeface="Arial" pitchFamily="34" charset="0"/>
              </a:rPr>
              <a:t>Valle Medio</a:t>
            </a:r>
          </a:p>
          <a:p>
            <a:pPr algn="ctr" defTabSz="762000" eaLnBrk="0" hangingPunct="0">
              <a:defRPr/>
            </a:pPr>
            <a:r>
              <a:rPr lang="es-ES_tradnl" sz="2400" b="1">
                <a:effectLst>
                  <a:outerShdw blurRad="38100" dist="38100" dir="2700000" algn="tl">
                    <a:srgbClr val="000000"/>
                  </a:outerShdw>
                </a:effectLst>
                <a:latin typeface="Arial" pitchFamily="34" charset="0"/>
              </a:rPr>
              <a:t>del Magdalena</a:t>
            </a:r>
          </a:p>
        </p:txBody>
      </p:sp>
      <p:sp>
        <p:nvSpPr>
          <p:cNvPr id="249864" name="Rectangle 8"/>
          <p:cNvSpPr>
            <a:spLocks noChangeArrowheads="1"/>
          </p:cNvSpPr>
          <p:nvPr/>
        </p:nvSpPr>
        <p:spPr bwMode="auto">
          <a:xfrm>
            <a:off x="5988050" y="5492750"/>
            <a:ext cx="1616075" cy="466725"/>
          </a:xfrm>
          <a:prstGeom prst="rect">
            <a:avLst/>
          </a:prstGeom>
          <a:noFill/>
          <a:ln w="9525">
            <a:solidFill>
              <a:schemeClr val="tx1"/>
            </a:solidFill>
            <a:miter lim="800000"/>
            <a:headEnd/>
            <a:tailEnd/>
          </a:ln>
          <a:effectLst/>
        </p:spPr>
        <p:txBody>
          <a:bodyPr wrap="none">
            <a:spAutoFit/>
          </a:bodyPr>
          <a:lstStyle/>
          <a:p>
            <a:pPr algn="ctr" defTabSz="762000" eaLnBrk="0" hangingPunct="0">
              <a:defRPr/>
            </a:pPr>
            <a:r>
              <a:rPr lang="es-ES_tradnl" sz="2400" b="1">
                <a:effectLst>
                  <a:outerShdw blurRad="38100" dist="38100" dir="2700000" algn="tl">
                    <a:srgbClr val="000000"/>
                  </a:outerShdw>
                </a:effectLst>
                <a:latin typeface="Arial" pitchFamily="34" charset="0"/>
              </a:rPr>
              <a:t>Cordillera</a:t>
            </a:r>
          </a:p>
        </p:txBody>
      </p:sp>
      <p:pic>
        <p:nvPicPr>
          <p:cNvPr id="35848" name="Picture 13"/>
          <p:cNvPicPr>
            <a:picLocks noChangeAspect="1" noChangeArrowheads="1"/>
          </p:cNvPicPr>
          <p:nvPr/>
        </p:nvPicPr>
        <p:blipFill>
          <a:blip r:embed="rId2"/>
          <a:srcRect/>
          <a:stretch>
            <a:fillRect/>
          </a:stretch>
        </p:blipFill>
        <p:spPr bwMode="auto">
          <a:xfrm>
            <a:off x="611188" y="2924175"/>
            <a:ext cx="8096250" cy="2081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ChangeArrowheads="1"/>
          </p:cNvSpPr>
          <p:nvPr/>
        </p:nvSpPr>
        <p:spPr bwMode="auto">
          <a:xfrm>
            <a:off x="496888" y="223838"/>
            <a:ext cx="8483600" cy="595312"/>
          </a:xfrm>
          <a:prstGeom prst="rect">
            <a:avLst/>
          </a:prstGeom>
          <a:noFill/>
          <a:ln w="38100">
            <a:noFill/>
            <a:miter lim="800000"/>
            <a:headEnd/>
            <a:tailEnd/>
          </a:ln>
          <a:effectLst/>
        </p:spPr>
        <p:txBody>
          <a:bodyPr wrap="none" anchor="ctr">
            <a:spAutoFit/>
          </a:bodyPr>
          <a:lstStyle/>
          <a:p>
            <a:pPr algn="ctr" defTabSz="762000" eaLnBrk="0" hangingPunct="0">
              <a:defRPr/>
            </a:pPr>
            <a:r>
              <a:rPr lang="es-ES_tradnl" sz="3300" b="1" i="1">
                <a:effectLst>
                  <a:outerShdw blurRad="38100" dist="38100" dir="2700000" algn="tl">
                    <a:srgbClr val="000000"/>
                  </a:outerShdw>
                </a:effectLst>
                <a:latin typeface="Times New Roman" pitchFamily="18" charset="0"/>
              </a:rPr>
              <a:t>Conceptos básicos sobre cuencas sedimentarias </a:t>
            </a:r>
          </a:p>
        </p:txBody>
      </p:sp>
      <p:sp>
        <p:nvSpPr>
          <p:cNvPr id="250883" name="Rectangle 3"/>
          <p:cNvSpPr>
            <a:spLocks noChangeArrowheads="1"/>
          </p:cNvSpPr>
          <p:nvPr/>
        </p:nvSpPr>
        <p:spPr bwMode="auto">
          <a:xfrm>
            <a:off x="485775" y="1412875"/>
            <a:ext cx="8258175" cy="895350"/>
          </a:xfrm>
          <a:prstGeom prst="rect">
            <a:avLst/>
          </a:prstGeom>
          <a:noFill/>
          <a:ln w="38100">
            <a:noFill/>
            <a:miter lim="800000"/>
            <a:headEnd/>
            <a:tailEnd/>
          </a:ln>
          <a:effectLst/>
        </p:spPr>
        <p:txBody>
          <a:bodyPr anchor="ctr">
            <a:spAutoFit/>
          </a:bodyPr>
          <a:lstStyle/>
          <a:p>
            <a:pPr defTabSz="762000" eaLnBrk="0" hangingPunct="0">
              <a:lnSpc>
                <a:spcPct val="110000"/>
              </a:lnSpc>
              <a:defRPr/>
            </a:pPr>
            <a:r>
              <a:rPr lang="es-ES_tradnl" sz="2400">
                <a:effectLst>
                  <a:outerShdw blurRad="38100" dist="38100" dir="2700000" algn="tl">
                    <a:srgbClr val="000000"/>
                  </a:outerShdw>
                </a:effectLst>
                <a:latin typeface="Arial" pitchFamily="34" charset="0"/>
              </a:rPr>
              <a:t>Actualmente las cuencas se estudian bajo el concepto de </a:t>
            </a:r>
            <a:r>
              <a:rPr lang="es-ES_tradnl" sz="2400" u="sng">
                <a:effectLst>
                  <a:outerShdw blurRad="38100" dist="38100" dir="2700000" algn="tl">
                    <a:srgbClr val="000000"/>
                  </a:outerShdw>
                </a:effectLst>
                <a:latin typeface="Arial" pitchFamily="34" charset="0"/>
              </a:rPr>
              <a:t>placas tectónicas</a:t>
            </a:r>
            <a:r>
              <a:rPr lang="es-ES_tradnl" sz="2400">
                <a:effectLst>
                  <a:outerShdw blurRad="38100" dist="38100" dir="2700000" algn="tl">
                    <a:srgbClr val="000000"/>
                  </a:outerShdw>
                </a:effectLst>
                <a:latin typeface="Arial" pitchFamily="34" charset="0"/>
              </a:rPr>
              <a:t>. Estas controlan su origen y evolución</a:t>
            </a:r>
          </a:p>
        </p:txBody>
      </p:sp>
      <p:sp>
        <p:nvSpPr>
          <p:cNvPr id="36868" name="AutoShape 5"/>
          <p:cNvSpPr>
            <a:spLocks noChangeAspect="1" noChangeArrowheads="1" noTextEdit="1"/>
          </p:cNvSpPr>
          <p:nvPr/>
        </p:nvSpPr>
        <p:spPr bwMode="auto">
          <a:xfrm>
            <a:off x="1835150" y="2708275"/>
            <a:ext cx="5110163" cy="3375025"/>
          </a:xfrm>
          <a:prstGeom prst="rect">
            <a:avLst/>
          </a:prstGeom>
          <a:noFill/>
          <a:ln w="9525">
            <a:noFill/>
            <a:miter lim="800000"/>
            <a:headEnd/>
            <a:tailEnd/>
          </a:ln>
        </p:spPr>
        <p:txBody>
          <a:bodyPr/>
          <a:lstStyle/>
          <a:p>
            <a:endParaRPr lang="es-CO"/>
          </a:p>
        </p:txBody>
      </p:sp>
      <p:sp>
        <p:nvSpPr>
          <p:cNvPr id="36869" name="Freeform 7"/>
          <p:cNvSpPr>
            <a:spLocks/>
          </p:cNvSpPr>
          <p:nvPr/>
        </p:nvSpPr>
        <p:spPr bwMode="auto">
          <a:xfrm>
            <a:off x="1844675" y="3265488"/>
            <a:ext cx="723900" cy="892175"/>
          </a:xfrm>
          <a:custGeom>
            <a:avLst/>
            <a:gdLst>
              <a:gd name="T0" fmla="*/ 2147483647 w 456"/>
              <a:gd name="T1" fmla="*/ 2147483647 h 562"/>
              <a:gd name="T2" fmla="*/ 2147483647 w 456"/>
              <a:gd name="T3" fmla="*/ 2147483647 h 562"/>
              <a:gd name="T4" fmla="*/ 2147483647 w 456"/>
              <a:gd name="T5" fmla="*/ 0 h 562"/>
              <a:gd name="T6" fmla="*/ 0 w 456"/>
              <a:gd name="T7" fmla="*/ 2147483647 h 562"/>
              <a:gd name="T8" fmla="*/ 0 w 456"/>
              <a:gd name="T9" fmla="*/ 2147483647 h 562"/>
              <a:gd name="T10" fmla="*/ 2147483647 w 456"/>
              <a:gd name="T11" fmla="*/ 2147483647 h 562"/>
              <a:gd name="T12" fmla="*/ 2147483647 w 456"/>
              <a:gd name="T13" fmla="*/ 2147483647 h 562"/>
              <a:gd name="T14" fmla="*/ 2147483647 w 456"/>
              <a:gd name="T15" fmla="*/ 2147483647 h 562"/>
              <a:gd name="T16" fmla="*/ 2147483647 w 456"/>
              <a:gd name="T17" fmla="*/ 2147483647 h 562"/>
              <a:gd name="T18" fmla="*/ 2147483647 w 456"/>
              <a:gd name="T19" fmla="*/ 2147483647 h 562"/>
              <a:gd name="T20" fmla="*/ 2147483647 w 456"/>
              <a:gd name="T21" fmla="*/ 2147483647 h 562"/>
              <a:gd name="T22" fmla="*/ 2147483647 w 456"/>
              <a:gd name="T23" fmla="*/ 2147483647 h 562"/>
              <a:gd name="T24" fmla="*/ 2147483647 w 456"/>
              <a:gd name="T25" fmla="*/ 2147483647 h 562"/>
              <a:gd name="T26" fmla="*/ 2147483647 w 456"/>
              <a:gd name="T27" fmla="*/ 2147483647 h 562"/>
              <a:gd name="T28" fmla="*/ 2147483647 w 456"/>
              <a:gd name="T29" fmla="*/ 2147483647 h 562"/>
              <a:gd name="T30" fmla="*/ 2147483647 w 456"/>
              <a:gd name="T31" fmla="*/ 2147483647 h 562"/>
              <a:gd name="T32" fmla="*/ 2147483647 w 456"/>
              <a:gd name="T33" fmla="*/ 2147483647 h 562"/>
              <a:gd name="T34" fmla="*/ 2147483647 w 456"/>
              <a:gd name="T35" fmla="*/ 2147483647 h 562"/>
              <a:gd name="T36" fmla="*/ 2147483647 w 456"/>
              <a:gd name="T37" fmla="*/ 2147483647 h 562"/>
              <a:gd name="T38" fmla="*/ 2147483647 w 456"/>
              <a:gd name="T39" fmla="*/ 2147483647 h 562"/>
              <a:gd name="T40" fmla="*/ 2147483647 w 456"/>
              <a:gd name="T41" fmla="*/ 2147483647 h 562"/>
              <a:gd name="T42" fmla="*/ 2147483647 w 456"/>
              <a:gd name="T43" fmla="*/ 2147483647 h 562"/>
              <a:gd name="T44" fmla="*/ 2147483647 w 456"/>
              <a:gd name="T45" fmla="*/ 2147483647 h 562"/>
              <a:gd name="T46" fmla="*/ 2147483647 w 456"/>
              <a:gd name="T47" fmla="*/ 2147483647 h 562"/>
              <a:gd name="T48" fmla="*/ 2147483647 w 456"/>
              <a:gd name="T49" fmla="*/ 2147483647 h 562"/>
              <a:gd name="T50" fmla="*/ 2147483647 w 456"/>
              <a:gd name="T51" fmla="*/ 2147483647 h 562"/>
              <a:gd name="T52" fmla="*/ 2147483647 w 456"/>
              <a:gd name="T53" fmla="*/ 2147483647 h 562"/>
              <a:gd name="T54" fmla="*/ 2147483647 w 456"/>
              <a:gd name="T55" fmla="*/ 2147483647 h 562"/>
              <a:gd name="T56" fmla="*/ 2147483647 w 456"/>
              <a:gd name="T57" fmla="*/ 2147483647 h 562"/>
              <a:gd name="T58" fmla="*/ 2147483647 w 456"/>
              <a:gd name="T59" fmla="*/ 2147483647 h 562"/>
              <a:gd name="T60" fmla="*/ 2147483647 w 456"/>
              <a:gd name="T61" fmla="*/ 2147483647 h 562"/>
              <a:gd name="T62" fmla="*/ 2147483647 w 456"/>
              <a:gd name="T63" fmla="*/ 2147483647 h 562"/>
              <a:gd name="T64" fmla="*/ 2147483647 w 456"/>
              <a:gd name="T65" fmla="*/ 2147483647 h 562"/>
              <a:gd name="T66" fmla="*/ 2147483647 w 456"/>
              <a:gd name="T67" fmla="*/ 2147483647 h 562"/>
              <a:gd name="T68" fmla="*/ 2147483647 w 456"/>
              <a:gd name="T69" fmla="*/ 2147483647 h 562"/>
              <a:gd name="T70" fmla="*/ 2147483647 w 456"/>
              <a:gd name="T71" fmla="*/ 2147483647 h 562"/>
              <a:gd name="T72" fmla="*/ 2147483647 w 456"/>
              <a:gd name="T73" fmla="*/ 2147483647 h 562"/>
              <a:gd name="T74" fmla="*/ 2147483647 w 456"/>
              <a:gd name="T75" fmla="*/ 2147483647 h 562"/>
              <a:gd name="T76" fmla="*/ 2147483647 w 456"/>
              <a:gd name="T77" fmla="*/ 2147483647 h 562"/>
              <a:gd name="T78" fmla="*/ 2147483647 w 456"/>
              <a:gd name="T79" fmla="*/ 2147483647 h 562"/>
              <a:gd name="T80" fmla="*/ 2147483647 w 456"/>
              <a:gd name="T81" fmla="*/ 2147483647 h 562"/>
              <a:gd name="T82" fmla="*/ 2147483647 w 456"/>
              <a:gd name="T83" fmla="*/ 2147483647 h 562"/>
              <a:gd name="T84" fmla="*/ 2147483647 w 456"/>
              <a:gd name="T85" fmla="*/ 2147483647 h 562"/>
              <a:gd name="T86" fmla="*/ 2147483647 w 456"/>
              <a:gd name="T87" fmla="*/ 2147483647 h 562"/>
              <a:gd name="T88" fmla="*/ 2147483647 w 456"/>
              <a:gd name="T89" fmla="*/ 2147483647 h 562"/>
              <a:gd name="T90" fmla="*/ 2147483647 w 456"/>
              <a:gd name="T91" fmla="*/ 2147483647 h 562"/>
              <a:gd name="T92" fmla="*/ 2147483647 w 456"/>
              <a:gd name="T93" fmla="*/ 2147483647 h 562"/>
              <a:gd name="T94" fmla="*/ 2147483647 w 456"/>
              <a:gd name="T95" fmla="*/ 2147483647 h 5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6"/>
              <a:gd name="T145" fmla="*/ 0 h 562"/>
              <a:gd name="T146" fmla="*/ 456 w 456"/>
              <a:gd name="T147" fmla="*/ 562 h 5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6" h="562">
                <a:moveTo>
                  <a:pt x="438" y="84"/>
                </a:moveTo>
                <a:lnTo>
                  <a:pt x="414" y="78"/>
                </a:lnTo>
                <a:lnTo>
                  <a:pt x="42" y="0"/>
                </a:lnTo>
                <a:lnTo>
                  <a:pt x="0" y="394"/>
                </a:lnTo>
                <a:lnTo>
                  <a:pt x="0" y="418"/>
                </a:lnTo>
                <a:lnTo>
                  <a:pt x="3" y="436"/>
                </a:lnTo>
                <a:lnTo>
                  <a:pt x="6" y="457"/>
                </a:lnTo>
                <a:lnTo>
                  <a:pt x="12" y="475"/>
                </a:lnTo>
                <a:lnTo>
                  <a:pt x="21" y="493"/>
                </a:lnTo>
                <a:lnTo>
                  <a:pt x="36" y="511"/>
                </a:lnTo>
                <a:lnTo>
                  <a:pt x="48" y="526"/>
                </a:lnTo>
                <a:lnTo>
                  <a:pt x="63" y="538"/>
                </a:lnTo>
                <a:lnTo>
                  <a:pt x="87" y="553"/>
                </a:lnTo>
                <a:lnTo>
                  <a:pt x="99" y="556"/>
                </a:lnTo>
                <a:lnTo>
                  <a:pt x="120" y="562"/>
                </a:lnTo>
                <a:lnTo>
                  <a:pt x="162" y="562"/>
                </a:lnTo>
                <a:lnTo>
                  <a:pt x="183" y="559"/>
                </a:lnTo>
                <a:lnTo>
                  <a:pt x="201" y="556"/>
                </a:lnTo>
                <a:lnTo>
                  <a:pt x="210" y="553"/>
                </a:lnTo>
                <a:lnTo>
                  <a:pt x="231" y="544"/>
                </a:lnTo>
                <a:lnTo>
                  <a:pt x="264" y="529"/>
                </a:lnTo>
                <a:lnTo>
                  <a:pt x="294" y="520"/>
                </a:lnTo>
                <a:lnTo>
                  <a:pt x="333" y="511"/>
                </a:lnTo>
                <a:lnTo>
                  <a:pt x="369" y="505"/>
                </a:lnTo>
                <a:lnTo>
                  <a:pt x="375" y="505"/>
                </a:lnTo>
                <a:lnTo>
                  <a:pt x="390" y="508"/>
                </a:lnTo>
                <a:lnTo>
                  <a:pt x="408" y="514"/>
                </a:lnTo>
                <a:lnTo>
                  <a:pt x="423" y="520"/>
                </a:lnTo>
                <a:lnTo>
                  <a:pt x="432" y="529"/>
                </a:lnTo>
                <a:lnTo>
                  <a:pt x="444" y="538"/>
                </a:lnTo>
                <a:lnTo>
                  <a:pt x="456" y="553"/>
                </a:lnTo>
                <a:lnTo>
                  <a:pt x="435" y="520"/>
                </a:lnTo>
                <a:lnTo>
                  <a:pt x="369" y="412"/>
                </a:lnTo>
                <a:lnTo>
                  <a:pt x="360" y="301"/>
                </a:lnTo>
                <a:lnTo>
                  <a:pt x="339" y="187"/>
                </a:lnTo>
                <a:lnTo>
                  <a:pt x="243" y="162"/>
                </a:lnTo>
                <a:lnTo>
                  <a:pt x="195" y="205"/>
                </a:lnTo>
                <a:lnTo>
                  <a:pt x="132" y="220"/>
                </a:lnTo>
                <a:lnTo>
                  <a:pt x="183" y="184"/>
                </a:lnTo>
                <a:lnTo>
                  <a:pt x="171" y="159"/>
                </a:lnTo>
                <a:lnTo>
                  <a:pt x="201" y="144"/>
                </a:lnTo>
                <a:lnTo>
                  <a:pt x="204" y="132"/>
                </a:lnTo>
                <a:lnTo>
                  <a:pt x="246" y="117"/>
                </a:lnTo>
                <a:lnTo>
                  <a:pt x="249" y="108"/>
                </a:lnTo>
                <a:lnTo>
                  <a:pt x="321" y="93"/>
                </a:lnTo>
                <a:lnTo>
                  <a:pt x="390" y="108"/>
                </a:lnTo>
                <a:lnTo>
                  <a:pt x="438" y="84"/>
                </a:lnTo>
                <a:close/>
              </a:path>
            </a:pathLst>
          </a:custGeom>
          <a:solidFill>
            <a:srgbClr val="C2FFFF"/>
          </a:solidFill>
          <a:ln w="19050">
            <a:solidFill>
              <a:srgbClr val="0000FF"/>
            </a:solidFill>
            <a:round/>
            <a:headEnd/>
            <a:tailEnd/>
          </a:ln>
        </p:spPr>
        <p:txBody>
          <a:bodyPr/>
          <a:lstStyle/>
          <a:p>
            <a:endParaRPr lang="es-CO"/>
          </a:p>
        </p:txBody>
      </p:sp>
      <p:sp>
        <p:nvSpPr>
          <p:cNvPr id="250888" name="Freeform 8"/>
          <p:cNvSpPr>
            <a:spLocks/>
          </p:cNvSpPr>
          <p:nvPr/>
        </p:nvSpPr>
        <p:spPr bwMode="auto">
          <a:xfrm>
            <a:off x="2540000" y="2717800"/>
            <a:ext cx="1778000" cy="1687513"/>
          </a:xfrm>
          <a:custGeom>
            <a:avLst/>
            <a:gdLst>
              <a:gd name="T0" fmla="*/ 2147483647 w 1120"/>
              <a:gd name="T1" fmla="*/ 2147483647 h 1063"/>
              <a:gd name="T2" fmla="*/ 2147483647 w 1120"/>
              <a:gd name="T3" fmla="*/ 2147483647 h 1063"/>
              <a:gd name="T4" fmla="*/ 2147483647 w 1120"/>
              <a:gd name="T5" fmla="*/ 2147483647 h 1063"/>
              <a:gd name="T6" fmla="*/ 2147483647 w 1120"/>
              <a:gd name="T7" fmla="*/ 2147483647 h 1063"/>
              <a:gd name="T8" fmla="*/ 2147483647 w 1120"/>
              <a:gd name="T9" fmla="*/ 2147483647 h 1063"/>
              <a:gd name="T10" fmla="*/ 2147483647 w 1120"/>
              <a:gd name="T11" fmla="*/ 2147483647 h 1063"/>
              <a:gd name="T12" fmla="*/ 2147483647 w 1120"/>
              <a:gd name="T13" fmla="*/ 2147483647 h 1063"/>
              <a:gd name="T14" fmla="*/ 2147483647 w 1120"/>
              <a:gd name="T15" fmla="*/ 2147483647 h 1063"/>
              <a:gd name="T16" fmla="*/ 2147483647 w 1120"/>
              <a:gd name="T17" fmla="*/ 2147483647 h 1063"/>
              <a:gd name="T18" fmla="*/ 2147483647 w 1120"/>
              <a:gd name="T19" fmla="*/ 2147483647 h 1063"/>
              <a:gd name="T20" fmla="*/ 2147483647 w 1120"/>
              <a:gd name="T21" fmla="*/ 2147483647 h 1063"/>
              <a:gd name="T22" fmla="*/ 2147483647 w 1120"/>
              <a:gd name="T23" fmla="*/ 2147483647 h 1063"/>
              <a:gd name="T24" fmla="*/ 2147483647 w 1120"/>
              <a:gd name="T25" fmla="*/ 2147483647 h 1063"/>
              <a:gd name="T26" fmla="*/ 2147483647 w 1120"/>
              <a:gd name="T27" fmla="*/ 2147483647 h 1063"/>
              <a:gd name="T28" fmla="*/ 2147483647 w 1120"/>
              <a:gd name="T29" fmla="*/ 2147483647 h 1063"/>
              <a:gd name="T30" fmla="*/ 0 w 1120"/>
              <a:gd name="T31" fmla="*/ 2147483647 h 1063"/>
              <a:gd name="T32" fmla="*/ 2147483647 w 1120"/>
              <a:gd name="T33" fmla="*/ 2147483647 h 1063"/>
              <a:gd name="T34" fmla="*/ 2147483647 w 1120"/>
              <a:gd name="T35" fmla="*/ 2147483647 h 1063"/>
              <a:gd name="T36" fmla="*/ 2147483647 w 1120"/>
              <a:gd name="T37" fmla="*/ 2147483647 h 1063"/>
              <a:gd name="T38" fmla="*/ 2147483647 w 1120"/>
              <a:gd name="T39" fmla="*/ 2147483647 h 1063"/>
              <a:gd name="T40" fmla="*/ 2147483647 w 1120"/>
              <a:gd name="T41" fmla="*/ 2147483647 h 1063"/>
              <a:gd name="T42" fmla="*/ 2147483647 w 1120"/>
              <a:gd name="T43" fmla="*/ 2147483647 h 1063"/>
              <a:gd name="T44" fmla="*/ 2147483647 w 1120"/>
              <a:gd name="T45" fmla="*/ 2147483647 h 1063"/>
              <a:gd name="T46" fmla="*/ 2147483647 w 1120"/>
              <a:gd name="T47" fmla="*/ 2147483647 h 1063"/>
              <a:gd name="T48" fmla="*/ 2147483647 w 1120"/>
              <a:gd name="T49" fmla="*/ 2147483647 h 1063"/>
              <a:gd name="T50" fmla="*/ 2147483647 w 1120"/>
              <a:gd name="T51" fmla="*/ 2147483647 h 1063"/>
              <a:gd name="T52" fmla="*/ 2147483647 w 1120"/>
              <a:gd name="T53" fmla="*/ 0 h 1063"/>
              <a:gd name="T54" fmla="*/ 2147483647 w 1120"/>
              <a:gd name="T55" fmla="*/ 2147483647 h 1063"/>
              <a:gd name="T56" fmla="*/ 2147483647 w 1120"/>
              <a:gd name="T57" fmla="*/ 2147483647 h 1063"/>
              <a:gd name="T58" fmla="*/ 2147483647 w 1120"/>
              <a:gd name="T59" fmla="*/ 2147483647 h 1063"/>
              <a:gd name="T60" fmla="*/ 2147483647 w 1120"/>
              <a:gd name="T61" fmla="*/ 2147483647 h 1063"/>
              <a:gd name="T62" fmla="*/ 2147483647 w 1120"/>
              <a:gd name="T63" fmla="*/ 2147483647 h 1063"/>
              <a:gd name="T64" fmla="*/ 2147483647 w 1120"/>
              <a:gd name="T65" fmla="*/ 2147483647 h 1063"/>
              <a:gd name="T66" fmla="*/ 2147483647 w 1120"/>
              <a:gd name="T67" fmla="*/ 2147483647 h 1063"/>
              <a:gd name="T68" fmla="*/ 2147483647 w 1120"/>
              <a:gd name="T69" fmla="*/ 2147483647 h 1063"/>
              <a:gd name="T70" fmla="*/ 2147483647 w 1120"/>
              <a:gd name="T71" fmla="*/ 2147483647 h 1063"/>
              <a:gd name="T72" fmla="*/ 2147483647 w 1120"/>
              <a:gd name="T73" fmla="*/ 2147483647 h 1063"/>
              <a:gd name="T74" fmla="*/ 2147483647 w 1120"/>
              <a:gd name="T75" fmla="*/ 2147483647 h 1063"/>
              <a:gd name="T76" fmla="*/ 2147483647 w 1120"/>
              <a:gd name="T77" fmla="*/ 2147483647 h 1063"/>
              <a:gd name="T78" fmla="*/ 2147483647 w 1120"/>
              <a:gd name="T79" fmla="*/ 2147483647 h 1063"/>
              <a:gd name="T80" fmla="*/ 2147483647 w 1120"/>
              <a:gd name="T81" fmla="*/ 2147483647 h 1063"/>
              <a:gd name="T82" fmla="*/ 2147483647 w 1120"/>
              <a:gd name="T83" fmla="*/ 2147483647 h 1063"/>
              <a:gd name="T84" fmla="*/ 2147483647 w 1120"/>
              <a:gd name="T85" fmla="*/ 2147483647 h 1063"/>
              <a:gd name="T86" fmla="*/ 2147483647 w 1120"/>
              <a:gd name="T87" fmla="*/ 2147483647 h 1063"/>
              <a:gd name="T88" fmla="*/ 2147483647 w 1120"/>
              <a:gd name="T89" fmla="*/ 2147483647 h 1063"/>
              <a:gd name="T90" fmla="*/ 2147483647 w 1120"/>
              <a:gd name="T91" fmla="*/ 2147483647 h 1063"/>
              <a:gd name="T92" fmla="*/ 2147483647 w 1120"/>
              <a:gd name="T93" fmla="*/ 2147483647 h 1063"/>
              <a:gd name="T94" fmla="*/ 2147483647 w 1120"/>
              <a:gd name="T95" fmla="*/ 2147483647 h 1063"/>
              <a:gd name="T96" fmla="*/ 2147483647 w 1120"/>
              <a:gd name="T97" fmla="*/ 2147483647 h 1063"/>
              <a:gd name="T98" fmla="*/ 2147483647 w 1120"/>
              <a:gd name="T99" fmla="*/ 2147483647 h 1063"/>
              <a:gd name="T100" fmla="*/ 2147483647 w 1120"/>
              <a:gd name="T101" fmla="*/ 2147483647 h 1063"/>
              <a:gd name="T102" fmla="*/ 2147483647 w 1120"/>
              <a:gd name="T103" fmla="*/ 2147483647 h 1063"/>
              <a:gd name="T104" fmla="*/ 2147483647 w 1120"/>
              <a:gd name="T105" fmla="*/ 2147483647 h 1063"/>
              <a:gd name="T106" fmla="*/ 2147483647 w 1120"/>
              <a:gd name="T107" fmla="*/ 2147483647 h 10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20"/>
              <a:gd name="T163" fmla="*/ 0 h 1063"/>
              <a:gd name="T164" fmla="*/ 1120 w 1120"/>
              <a:gd name="T165" fmla="*/ 1063 h 106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20" h="1063">
                <a:moveTo>
                  <a:pt x="637" y="1054"/>
                </a:moveTo>
                <a:lnTo>
                  <a:pt x="562" y="1042"/>
                </a:lnTo>
                <a:lnTo>
                  <a:pt x="547" y="1009"/>
                </a:lnTo>
                <a:lnTo>
                  <a:pt x="439" y="997"/>
                </a:lnTo>
                <a:lnTo>
                  <a:pt x="403" y="1027"/>
                </a:lnTo>
                <a:lnTo>
                  <a:pt x="349" y="1012"/>
                </a:lnTo>
                <a:lnTo>
                  <a:pt x="331" y="967"/>
                </a:lnTo>
                <a:lnTo>
                  <a:pt x="316" y="943"/>
                </a:lnTo>
                <a:lnTo>
                  <a:pt x="259" y="943"/>
                </a:lnTo>
                <a:lnTo>
                  <a:pt x="268" y="898"/>
                </a:lnTo>
                <a:lnTo>
                  <a:pt x="259" y="898"/>
                </a:lnTo>
                <a:lnTo>
                  <a:pt x="235" y="928"/>
                </a:lnTo>
                <a:lnTo>
                  <a:pt x="181" y="919"/>
                </a:lnTo>
                <a:lnTo>
                  <a:pt x="172" y="835"/>
                </a:lnTo>
                <a:lnTo>
                  <a:pt x="241" y="826"/>
                </a:lnTo>
                <a:lnTo>
                  <a:pt x="232" y="811"/>
                </a:lnTo>
                <a:lnTo>
                  <a:pt x="286" y="817"/>
                </a:lnTo>
                <a:lnTo>
                  <a:pt x="343" y="865"/>
                </a:lnTo>
                <a:lnTo>
                  <a:pt x="349" y="859"/>
                </a:lnTo>
                <a:lnTo>
                  <a:pt x="343" y="832"/>
                </a:lnTo>
                <a:lnTo>
                  <a:pt x="328" y="817"/>
                </a:lnTo>
                <a:lnTo>
                  <a:pt x="310" y="796"/>
                </a:lnTo>
                <a:lnTo>
                  <a:pt x="343" y="763"/>
                </a:lnTo>
                <a:lnTo>
                  <a:pt x="343" y="715"/>
                </a:lnTo>
                <a:lnTo>
                  <a:pt x="379" y="649"/>
                </a:lnTo>
                <a:lnTo>
                  <a:pt x="409" y="652"/>
                </a:lnTo>
                <a:lnTo>
                  <a:pt x="430" y="631"/>
                </a:lnTo>
                <a:lnTo>
                  <a:pt x="367" y="607"/>
                </a:lnTo>
                <a:lnTo>
                  <a:pt x="424" y="586"/>
                </a:lnTo>
                <a:lnTo>
                  <a:pt x="439" y="589"/>
                </a:lnTo>
                <a:lnTo>
                  <a:pt x="454" y="622"/>
                </a:lnTo>
                <a:lnTo>
                  <a:pt x="490" y="625"/>
                </a:lnTo>
                <a:lnTo>
                  <a:pt x="478" y="607"/>
                </a:lnTo>
                <a:lnTo>
                  <a:pt x="379" y="507"/>
                </a:lnTo>
                <a:lnTo>
                  <a:pt x="325" y="510"/>
                </a:lnTo>
                <a:lnTo>
                  <a:pt x="271" y="492"/>
                </a:lnTo>
                <a:lnTo>
                  <a:pt x="274" y="568"/>
                </a:lnTo>
                <a:lnTo>
                  <a:pt x="235" y="538"/>
                </a:lnTo>
                <a:lnTo>
                  <a:pt x="163" y="516"/>
                </a:lnTo>
                <a:lnTo>
                  <a:pt x="184" y="456"/>
                </a:lnTo>
                <a:lnTo>
                  <a:pt x="262" y="447"/>
                </a:lnTo>
                <a:lnTo>
                  <a:pt x="235" y="432"/>
                </a:lnTo>
                <a:lnTo>
                  <a:pt x="211" y="441"/>
                </a:lnTo>
                <a:lnTo>
                  <a:pt x="157" y="429"/>
                </a:lnTo>
                <a:lnTo>
                  <a:pt x="139" y="459"/>
                </a:lnTo>
                <a:lnTo>
                  <a:pt x="87" y="444"/>
                </a:lnTo>
                <a:lnTo>
                  <a:pt x="45" y="453"/>
                </a:lnTo>
                <a:lnTo>
                  <a:pt x="0" y="429"/>
                </a:lnTo>
                <a:lnTo>
                  <a:pt x="103" y="429"/>
                </a:lnTo>
                <a:lnTo>
                  <a:pt x="118" y="423"/>
                </a:lnTo>
                <a:lnTo>
                  <a:pt x="130" y="414"/>
                </a:lnTo>
                <a:lnTo>
                  <a:pt x="142" y="405"/>
                </a:lnTo>
                <a:lnTo>
                  <a:pt x="157" y="396"/>
                </a:lnTo>
                <a:lnTo>
                  <a:pt x="163" y="390"/>
                </a:lnTo>
                <a:lnTo>
                  <a:pt x="172" y="378"/>
                </a:lnTo>
                <a:lnTo>
                  <a:pt x="181" y="363"/>
                </a:lnTo>
                <a:lnTo>
                  <a:pt x="190" y="348"/>
                </a:lnTo>
                <a:lnTo>
                  <a:pt x="196" y="336"/>
                </a:lnTo>
                <a:lnTo>
                  <a:pt x="202" y="318"/>
                </a:lnTo>
                <a:lnTo>
                  <a:pt x="205" y="303"/>
                </a:lnTo>
                <a:lnTo>
                  <a:pt x="205" y="267"/>
                </a:lnTo>
                <a:lnTo>
                  <a:pt x="202" y="252"/>
                </a:lnTo>
                <a:lnTo>
                  <a:pt x="196" y="237"/>
                </a:lnTo>
                <a:lnTo>
                  <a:pt x="190" y="219"/>
                </a:lnTo>
                <a:lnTo>
                  <a:pt x="187" y="204"/>
                </a:lnTo>
                <a:lnTo>
                  <a:pt x="181" y="186"/>
                </a:lnTo>
                <a:lnTo>
                  <a:pt x="181" y="150"/>
                </a:lnTo>
                <a:lnTo>
                  <a:pt x="187" y="132"/>
                </a:lnTo>
                <a:lnTo>
                  <a:pt x="193" y="114"/>
                </a:lnTo>
                <a:lnTo>
                  <a:pt x="196" y="99"/>
                </a:lnTo>
                <a:lnTo>
                  <a:pt x="211" y="81"/>
                </a:lnTo>
                <a:lnTo>
                  <a:pt x="220" y="69"/>
                </a:lnTo>
                <a:lnTo>
                  <a:pt x="229" y="54"/>
                </a:lnTo>
                <a:lnTo>
                  <a:pt x="241" y="45"/>
                </a:lnTo>
                <a:lnTo>
                  <a:pt x="259" y="33"/>
                </a:lnTo>
                <a:lnTo>
                  <a:pt x="274" y="24"/>
                </a:lnTo>
                <a:lnTo>
                  <a:pt x="289" y="15"/>
                </a:lnTo>
                <a:lnTo>
                  <a:pt x="310" y="9"/>
                </a:lnTo>
                <a:lnTo>
                  <a:pt x="331" y="3"/>
                </a:lnTo>
                <a:lnTo>
                  <a:pt x="352" y="3"/>
                </a:lnTo>
                <a:lnTo>
                  <a:pt x="373" y="0"/>
                </a:lnTo>
                <a:lnTo>
                  <a:pt x="394" y="0"/>
                </a:lnTo>
                <a:lnTo>
                  <a:pt x="412" y="3"/>
                </a:lnTo>
                <a:lnTo>
                  <a:pt x="433" y="3"/>
                </a:lnTo>
                <a:lnTo>
                  <a:pt x="454" y="9"/>
                </a:lnTo>
                <a:lnTo>
                  <a:pt x="472" y="18"/>
                </a:lnTo>
                <a:lnTo>
                  <a:pt x="493" y="24"/>
                </a:lnTo>
                <a:lnTo>
                  <a:pt x="502" y="30"/>
                </a:lnTo>
                <a:lnTo>
                  <a:pt x="514" y="36"/>
                </a:lnTo>
                <a:lnTo>
                  <a:pt x="526" y="48"/>
                </a:lnTo>
                <a:lnTo>
                  <a:pt x="541" y="60"/>
                </a:lnTo>
                <a:lnTo>
                  <a:pt x="547" y="69"/>
                </a:lnTo>
                <a:lnTo>
                  <a:pt x="556" y="84"/>
                </a:lnTo>
                <a:lnTo>
                  <a:pt x="559" y="93"/>
                </a:lnTo>
                <a:lnTo>
                  <a:pt x="565" y="108"/>
                </a:lnTo>
                <a:lnTo>
                  <a:pt x="574" y="129"/>
                </a:lnTo>
                <a:lnTo>
                  <a:pt x="574" y="189"/>
                </a:lnTo>
                <a:lnTo>
                  <a:pt x="571" y="210"/>
                </a:lnTo>
                <a:lnTo>
                  <a:pt x="559" y="237"/>
                </a:lnTo>
                <a:lnTo>
                  <a:pt x="550" y="261"/>
                </a:lnTo>
                <a:lnTo>
                  <a:pt x="544" y="291"/>
                </a:lnTo>
                <a:lnTo>
                  <a:pt x="541" y="312"/>
                </a:lnTo>
                <a:lnTo>
                  <a:pt x="541" y="342"/>
                </a:lnTo>
                <a:lnTo>
                  <a:pt x="544" y="357"/>
                </a:lnTo>
                <a:lnTo>
                  <a:pt x="550" y="369"/>
                </a:lnTo>
                <a:lnTo>
                  <a:pt x="559" y="384"/>
                </a:lnTo>
                <a:lnTo>
                  <a:pt x="568" y="396"/>
                </a:lnTo>
                <a:lnTo>
                  <a:pt x="580" y="408"/>
                </a:lnTo>
                <a:lnTo>
                  <a:pt x="592" y="414"/>
                </a:lnTo>
                <a:lnTo>
                  <a:pt x="604" y="426"/>
                </a:lnTo>
                <a:lnTo>
                  <a:pt x="619" y="429"/>
                </a:lnTo>
                <a:lnTo>
                  <a:pt x="628" y="432"/>
                </a:lnTo>
                <a:lnTo>
                  <a:pt x="712" y="432"/>
                </a:lnTo>
                <a:lnTo>
                  <a:pt x="751" y="429"/>
                </a:lnTo>
                <a:lnTo>
                  <a:pt x="1072" y="384"/>
                </a:lnTo>
                <a:lnTo>
                  <a:pt x="1120" y="661"/>
                </a:lnTo>
                <a:lnTo>
                  <a:pt x="1105" y="658"/>
                </a:lnTo>
                <a:lnTo>
                  <a:pt x="1090" y="652"/>
                </a:lnTo>
                <a:lnTo>
                  <a:pt x="1075" y="649"/>
                </a:lnTo>
                <a:lnTo>
                  <a:pt x="1063" y="649"/>
                </a:lnTo>
                <a:lnTo>
                  <a:pt x="1051" y="652"/>
                </a:lnTo>
                <a:lnTo>
                  <a:pt x="1036" y="658"/>
                </a:lnTo>
                <a:lnTo>
                  <a:pt x="1024" y="661"/>
                </a:lnTo>
                <a:lnTo>
                  <a:pt x="1012" y="664"/>
                </a:lnTo>
                <a:lnTo>
                  <a:pt x="997" y="670"/>
                </a:lnTo>
                <a:lnTo>
                  <a:pt x="985" y="679"/>
                </a:lnTo>
                <a:lnTo>
                  <a:pt x="976" y="682"/>
                </a:lnTo>
                <a:lnTo>
                  <a:pt x="970" y="688"/>
                </a:lnTo>
                <a:lnTo>
                  <a:pt x="958" y="697"/>
                </a:lnTo>
                <a:lnTo>
                  <a:pt x="946" y="715"/>
                </a:lnTo>
                <a:lnTo>
                  <a:pt x="937" y="724"/>
                </a:lnTo>
                <a:lnTo>
                  <a:pt x="928" y="736"/>
                </a:lnTo>
                <a:lnTo>
                  <a:pt x="922" y="754"/>
                </a:lnTo>
                <a:lnTo>
                  <a:pt x="916" y="766"/>
                </a:lnTo>
                <a:lnTo>
                  <a:pt x="910" y="778"/>
                </a:lnTo>
                <a:lnTo>
                  <a:pt x="904" y="793"/>
                </a:lnTo>
                <a:lnTo>
                  <a:pt x="901" y="811"/>
                </a:lnTo>
                <a:lnTo>
                  <a:pt x="898" y="826"/>
                </a:lnTo>
                <a:lnTo>
                  <a:pt x="895" y="841"/>
                </a:lnTo>
                <a:lnTo>
                  <a:pt x="895" y="859"/>
                </a:lnTo>
                <a:lnTo>
                  <a:pt x="886" y="853"/>
                </a:lnTo>
                <a:lnTo>
                  <a:pt x="874" y="847"/>
                </a:lnTo>
                <a:lnTo>
                  <a:pt x="856" y="841"/>
                </a:lnTo>
                <a:lnTo>
                  <a:pt x="844" y="838"/>
                </a:lnTo>
                <a:lnTo>
                  <a:pt x="805" y="838"/>
                </a:lnTo>
                <a:lnTo>
                  <a:pt x="790" y="841"/>
                </a:lnTo>
                <a:lnTo>
                  <a:pt x="778" y="850"/>
                </a:lnTo>
                <a:lnTo>
                  <a:pt x="766" y="853"/>
                </a:lnTo>
                <a:lnTo>
                  <a:pt x="751" y="859"/>
                </a:lnTo>
                <a:lnTo>
                  <a:pt x="742" y="865"/>
                </a:lnTo>
                <a:lnTo>
                  <a:pt x="730" y="874"/>
                </a:lnTo>
                <a:lnTo>
                  <a:pt x="721" y="883"/>
                </a:lnTo>
                <a:lnTo>
                  <a:pt x="709" y="898"/>
                </a:lnTo>
                <a:lnTo>
                  <a:pt x="697" y="907"/>
                </a:lnTo>
                <a:lnTo>
                  <a:pt x="688" y="922"/>
                </a:lnTo>
                <a:lnTo>
                  <a:pt x="682" y="934"/>
                </a:lnTo>
                <a:lnTo>
                  <a:pt x="676" y="949"/>
                </a:lnTo>
                <a:lnTo>
                  <a:pt x="664" y="964"/>
                </a:lnTo>
                <a:lnTo>
                  <a:pt x="661" y="979"/>
                </a:lnTo>
                <a:lnTo>
                  <a:pt x="658" y="997"/>
                </a:lnTo>
                <a:lnTo>
                  <a:pt x="655" y="1012"/>
                </a:lnTo>
                <a:lnTo>
                  <a:pt x="655" y="1063"/>
                </a:lnTo>
                <a:lnTo>
                  <a:pt x="637" y="1054"/>
                </a:lnTo>
                <a:close/>
              </a:path>
            </a:pathLst>
          </a:custGeom>
          <a:solidFill>
            <a:srgbClr val="C2FFFF"/>
          </a:solidFill>
          <a:ln w="19050">
            <a:solidFill>
              <a:srgbClr val="0000FF"/>
            </a:solidFill>
            <a:round/>
            <a:headEnd/>
            <a:tailEnd/>
          </a:ln>
        </p:spPr>
        <p:txBody>
          <a:bodyPr/>
          <a:lstStyle/>
          <a:p>
            <a:endParaRPr lang="es-CO"/>
          </a:p>
        </p:txBody>
      </p:sp>
      <p:sp>
        <p:nvSpPr>
          <p:cNvPr id="250889" name="Freeform 9"/>
          <p:cNvSpPr>
            <a:spLocks/>
          </p:cNvSpPr>
          <p:nvPr/>
        </p:nvSpPr>
        <p:spPr bwMode="auto">
          <a:xfrm>
            <a:off x="1873250" y="3976688"/>
            <a:ext cx="1492250" cy="1949450"/>
          </a:xfrm>
          <a:custGeom>
            <a:avLst/>
            <a:gdLst>
              <a:gd name="T0" fmla="*/ 2147483647 w 940"/>
              <a:gd name="T1" fmla="*/ 2147483647 h 1228"/>
              <a:gd name="T2" fmla="*/ 2147483647 w 940"/>
              <a:gd name="T3" fmla="*/ 2147483647 h 1228"/>
              <a:gd name="T4" fmla="*/ 2147483647 w 940"/>
              <a:gd name="T5" fmla="*/ 2147483647 h 1228"/>
              <a:gd name="T6" fmla="*/ 2147483647 w 940"/>
              <a:gd name="T7" fmla="*/ 2147483647 h 1228"/>
              <a:gd name="T8" fmla="*/ 2147483647 w 940"/>
              <a:gd name="T9" fmla="*/ 2147483647 h 1228"/>
              <a:gd name="T10" fmla="*/ 2147483647 w 940"/>
              <a:gd name="T11" fmla="*/ 0 h 1228"/>
              <a:gd name="T12" fmla="*/ 2147483647 w 940"/>
              <a:gd name="T13" fmla="*/ 2147483647 h 1228"/>
              <a:gd name="T14" fmla="*/ 2147483647 w 940"/>
              <a:gd name="T15" fmla="*/ 2147483647 h 1228"/>
              <a:gd name="T16" fmla="*/ 2147483647 w 940"/>
              <a:gd name="T17" fmla="*/ 2147483647 h 1228"/>
              <a:gd name="T18" fmla="*/ 2147483647 w 940"/>
              <a:gd name="T19" fmla="*/ 2147483647 h 1228"/>
              <a:gd name="T20" fmla="*/ 2147483647 w 940"/>
              <a:gd name="T21" fmla="*/ 2147483647 h 1228"/>
              <a:gd name="T22" fmla="*/ 2147483647 w 940"/>
              <a:gd name="T23" fmla="*/ 2147483647 h 1228"/>
              <a:gd name="T24" fmla="*/ 2147483647 w 940"/>
              <a:gd name="T25" fmla="*/ 2147483647 h 1228"/>
              <a:gd name="T26" fmla="*/ 2147483647 w 940"/>
              <a:gd name="T27" fmla="*/ 2147483647 h 1228"/>
              <a:gd name="T28" fmla="*/ 2147483647 w 940"/>
              <a:gd name="T29" fmla="*/ 2147483647 h 1228"/>
              <a:gd name="T30" fmla="*/ 2147483647 w 940"/>
              <a:gd name="T31" fmla="*/ 2147483647 h 1228"/>
              <a:gd name="T32" fmla="*/ 2147483647 w 940"/>
              <a:gd name="T33" fmla="*/ 2147483647 h 1228"/>
              <a:gd name="T34" fmla="*/ 2147483647 w 940"/>
              <a:gd name="T35" fmla="*/ 2147483647 h 1228"/>
              <a:gd name="T36" fmla="*/ 2147483647 w 940"/>
              <a:gd name="T37" fmla="*/ 2147483647 h 1228"/>
              <a:gd name="T38" fmla="*/ 2147483647 w 940"/>
              <a:gd name="T39" fmla="*/ 2147483647 h 1228"/>
              <a:gd name="T40" fmla="*/ 0 w 940"/>
              <a:gd name="T41" fmla="*/ 2147483647 h 1228"/>
              <a:gd name="T42" fmla="*/ 2147483647 w 940"/>
              <a:gd name="T43" fmla="*/ 2147483647 h 1228"/>
              <a:gd name="T44" fmla="*/ 2147483647 w 940"/>
              <a:gd name="T45" fmla="*/ 2147483647 h 1228"/>
              <a:gd name="T46" fmla="*/ 2147483647 w 940"/>
              <a:gd name="T47" fmla="*/ 2147483647 h 1228"/>
              <a:gd name="T48" fmla="*/ 2147483647 w 940"/>
              <a:gd name="T49" fmla="*/ 2147483647 h 1228"/>
              <a:gd name="T50" fmla="*/ 2147483647 w 940"/>
              <a:gd name="T51" fmla="*/ 2147483647 h 1228"/>
              <a:gd name="T52" fmla="*/ 2147483647 w 940"/>
              <a:gd name="T53" fmla="*/ 2147483647 h 1228"/>
              <a:gd name="T54" fmla="*/ 2147483647 w 940"/>
              <a:gd name="T55" fmla="*/ 2147483647 h 1228"/>
              <a:gd name="T56" fmla="*/ 2147483647 w 940"/>
              <a:gd name="T57" fmla="*/ 2147483647 h 1228"/>
              <a:gd name="T58" fmla="*/ 2147483647 w 940"/>
              <a:gd name="T59" fmla="*/ 2147483647 h 1228"/>
              <a:gd name="T60" fmla="*/ 2147483647 w 940"/>
              <a:gd name="T61" fmla="*/ 2147483647 h 1228"/>
              <a:gd name="T62" fmla="*/ 2147483647 w 940"/>
              <a:gd name="T63" fmla="*/ 2147483647 h 1228"/>
              <a:gd name="T64" fmla="*/ 2147483647 w 940"/>
              <a:gd name="T65" fmla="*/ 2147483647 h 1228"/>
              <a:gd name="T66" fmla="*/ 2147483647 w 940"/>
              <a:gd name="T67" fmla="*/ 2147483647 h 1228"/>
              <a:gd name="T68" fmla="*/ 2147483647 w 940"/>
              <a:gd name="T69" fmla="*/ 2147483647 h 1228"/>
              <a:gd name="T70" fmla="*/ 2147483647 w 940"/>
              <a:gd name="T71" fmla="*/ 2147483647 h 1228"/>
              <a:gd name="T72" fmla="*/ 2147483647 w 940"/>
              <a:gd name="T73" fmla="*/ 2147483647 h 1228"/>
              <a:gd name="T74" fmla="*/ 2147483647 w 940"/>
              <a:gd name="T75" fmla="*/ 2147483647 h 1228"/>
              <a:gd name="T76" fmla="*/ 2147483647 w 940"/>
              <a:gd name="T77" fmla="*/ 2147483647 h 1228"/>
              <a:gd name="T78" fmla="*/ 2147483647 w 940"/>
              <a:gd name="T79" fmla="*/ 2147483647 h 1228"/>
              <a:gd name="T80" fmla="*/ 2147483647 w 940"/>
              <a:gd name="T81" fmla="*/ 2147483647 h 1228"/>
              <a:gd name="T82" fmla="*/ 2147483647 w 940"/>
              <a:gd name="T83" fmla="*/ 2147483647 h 1228"/>
              <a:gd name="T84" fmla="*/ 2147483647 w 940"/>
              <a:gd name="T85" fmla="*/ 2147483647 h 1228"/>
              <a:gd name="T86" fmla="*/ 2147483647 w 940"/>
              <a:gd name="T87" fmla="*/ 2147483647 h 1228"/>
              <a:gd name="T88" fmla="*/ 2147483647 w 940"/>
              <a:gd name="T89" fmla="*/ 2147483647 h 1228"/>
              <a:gd name="T90" fmla="*/ 2147483647 w 940"/>
              <a:gd name="T91" fmla="*/ 2147483647 h 1228"/>
              <a:gd name="T92" fmla="*/ 2147483647 w 940"/>
              <a:gd name="T93" fmla="*/ 2147483647 h 1228"/>
              <a:gd name="T94" fmla="*/ 2147483647 w 940"/>
              <a:gd name="T95" fmla="*/ 2147483647 h 1228"/>
              <a:gd name="T96" fmla="*/ 2147483647 w 940"/>
              <a:gd name="T97" fmla="*/ 2147483647 h 1228"/>
              <a:gd name="T98" fmla="*/ 2147483647 w 940"/>
              <a:gd name="T99" fmla="*/ 2147483647 h 1228"/>
              <a:gd name="T100" fmla="*/ 2147483647 w 940"/>
              <a:gd name="T101" fmla="*/ 2147483647 h 1228"/>
              <a:gd name="T102" fmla="*/ 2147483647 w 940"/>
              <a:gd name="T103" fmla="*/ 2147483647 h 1228"/>
              <a:gd name="T104" fmla="*/ 2147483647 w 940"/>
              <a:gd name="T105" fmla="*/ 2147483647 h 1228"/>
              <a:gd name="T106" fmla="*/ 2147483647 w 940"/>
              <a:gd name="T107" fmla="*/ 2147483647 h 122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40"/>
              <a:gd name="T163" fmla="*/ 0 h 1228"/>
              <a:gd name="T164" fmla="*/ 940 w 940"/>
              <a:gd name="T165" fmla="*/ 1228 h 122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40" h="1228">
                <a:moveTo>
                  <a:pt x="910" y="750"/>
                </a:moveTo>
                <a:lnTo>
                  <a:pt x="904" y="468"/>
                </a:lnTo>
                <a:lnTo>
                  <a:pt x="847" y="438"/>
                </a:lnTo>
                <a:lnTo>
                  <a:pt x="793" y="363"/>
                </a:lnTo>
                <a:lnTo>
                  <a:pt x="817" y="243"/>
                </a:lnTo>
                <a:lnTo>
                  <a:pt x="784" y="234"/>
                </a:lnTo>
                <a:lnTo>
                  <a:pt x="772" y="252"/>
                </a:lnTo>
                <a:lnTo>
                  <a:pt x="730" y="213"/>
                </a:lnTo>
                <a:lnTo>
                  <a:pt x="715" y="177"/>
                </a:lnTo>
                <a:lnTo>
                  <a:pt x="643" y="165"/>
                </a:lnTo>
                <a:lnTo>
                  <a:pt x="538" y="159"/>
                </a:lnTo>
                <a:lnTo>
                  <a:pt x="417" y="0"/>
                </a:lnTo>
                <a:lnTo>
                  <a:pt x="438" y="105"/>
                </a:lnTo>
                <a:lnTo>
                  <a:pt x="447" y="117"/>
                </a:lnTo>
                <a:lnTo>
                  <a:pt x="453" y="132"/>
                </a:lnTo>
                <a:lnTo>
                  <a:pt x="459" y="153"/>
                </a:lnTo>
                <a:lnTo>
                  <a:pt x="453" y="270"/>
                </a:lnTo>
                <a:lnTo>
                  <a:pt x="444" y="300"/>
                </a:lnTo>
                <a:lnTo>
                  <a:pt x="438" y="321"/>
                </a:lnTo>
                <a:lnTo>
                  <a:pt x="423" y="345"/>
                </a:lnTo>
                <a:lnTo>
                  <a:pt x="411" y="363"/>
                </a:lnTo>
                <a:lnTo>
                  <a:pt x="405" y="369"/>
                </a:lnTo>
                <a:lnTo>
                  <a:pt x="390" y="384"/>
                </a:lnTo>
                <a:lnTo>
                  <a:pt x="372" y="393"/>
                </a:lnTo>
                <a:lnTo>
                  <a:pt x="357" y="402"/>
                </a:lnTo>
                <a:lnTo>
                  <a:pt x="342" y="405"/>
                </a:lnTo>
                <a:lnTo>
                  <a:pt x="321" y="408"/>
                </a:lnTo>
                <a:lnTo>
                  <a:pt x="150" y="399"/>
                </a:lnTo>
                <a:lnTo>
                  <a:pt x="135" y="399"/>
                </a:lnTo>
                <a:lnTo>
                  <a:pt x="111" y="396"/>
                </a:lnTo>
                <a:lnTo>
                  <a:pt x="96" y="399"/>
                </a:lnTo>
                <a:lnTo>
                  <a:pt x="84" y="402"/>
                </a:lnTo>
                <a:lnTo>
                  <a:pt x="72" y="405"/>
                </a:lnTo>
                <a:lnTo>
                  <a:pt x="60" y="411"/>
                </a:lnTo>
                <a:lnTo>
                  <a:pt x="48" y="417"/>
                </a:lnTo>
                <a:lnTo>
                  <a:pt x="27" y="441"/>
                </a:lnTo>
                <a:lnTo>
                  <a:pt x="21" y="453"/>
                </a:lnTo>
                <a:lnTo>
                  <a:pt x="15" y="465"/>
                </a:lnTo>
                <a:lnTo>
                  <a:pt x="9" y="474"/>
                </a:lnTo>
                <a:lnTo>
                  <a:pt x="3" y="489"/>
                </a:lnTo>
                <a:lnTo>
                  <a:pt x="0" y="501"/>
                </a:lnTo>
                <a:lnTo>
                  <a:pt x="0" y="528"/>
                </a:lnTo>
                <a:lnTo>
                  <a:pt x="30" y="735"/>
                </a:lnTo>
                <a:lnTo>
                  <a:pt x="84" y="732"/>
                </a:lnTo>
                <a:lnTo>
                  <a:pt x="144" y="726"/>
                </a:lnTo>
                <a:lnTo>
                  <a:pt x="210" y="726"/>
                </a:lnTo>
                <a:lnTo>
                  <a:pt x="270" y="723"/>
                </a:lnTo>
                <a:lnTo>
                  <a:pt x="330" y="723"/>
                </a:lnTo>
                <a:lnTo>
                  <a:pt x="342" y="726"/>
                </a:lnTo>
                <a:lnTo>
                  <a:pt x="363" y="726"/>
                </a:lnTo>
                <a:lnTo>
                  <a:pt x="387" y="729"/>
                </a:lnTo>
                <a:lnTo>
                  <a:pt x="405" y="732"/>
                </a:lnTo>
                <a:lnTo>
                  <a:pt x="426" y="738"/>
                </a:lnTo>
                <a:lnTo>
                  <a:pt x="447" y="744"/>
                </a:lnTo>
                <a:lnTo>
                  <a:pt x="468" y="750"/>
                </a:lnTo>
                <a:lnTo>
                  <a:pt x="483" y="762"/>
                </a:lnTo>
                <a:lnTo>
                  <a:pt x="495" y="768"/>
                </a:lnTo>
                <a:lnTo>
                  <a:pt x="529" y="799"/>
                </a:lnTo>
                <a:lnTo>
                  <a:pt x="535" y="814"/>
                </a:lnTo>
                <a:lnTo>
                  <a:pt x="544" y="823"/>
                </a:lnTo>
                <a:lnTo>
                  <a:pt x="550" y="838"/>
                </a:lnTo>
                <a:lnTo>
                  <a:pt x="553" y="850"/>
                </a:lnTo>
                <a:lnTo>
                  <a:pt x="559" y="865"/>
                </a:lnTo>
                <a:lnTo>
                  <a:pt x="559" y="883"/>
                </a:lnTo>
                <a:lnTo>
                  <a:pt x="556" y="913"/>
                </a:lnTo>
                <a:lnTo>
                  <a:pt x="553" y="940"/>
                </a:lnTo>
                <a:lnTo>
                  <a:pt x="544" y="970"/>
                </a:lnTo>
                <a:lnTo>
                  <a:pt x="535" y="1000"/>
                </a:lnTo>
                <a:lnTo>
                  <a:pt x="523" y="1024"/>
                </a:lnTo>
                <a:lnTo>
                  <a:pt x="517" y="1045"/>
                </a:lnTo>
                <a:lnTo>
                  <a:pt x="517" y="1081"/>
                </a:lnTo>
                <a:lnTo>
                  <a:pt x="523" y="1105"/>
                </a:lnTo>
                <a:lnTo>
                  <a:pt x="532" y="1123"/>
                </a:lnTo>
                <a:lnTo>
                  <a:pt x="541" y="1141"/>
                </a:lnTo>
                <a:lnTo>
                  <a:pt x="553" y="1159"/>
                </a:lnTo>
                <a:lnTo>
                  <a:pt x="565" y="1174"/>
                </a:lnTo>
                <a:lnTo>
                  <a:pt x="586" y="1189"/>
                </a:lnTo>
                <a:lnTo>
                  <a:pt x="607" y="1204"/>
                </a:lnTo>
                <a:lnTo>
                  <a:pt x="631" y="1213"/>
                </a:lnTo>
                <a:lnTo>
                  <a:pt x="655" y="1219"/>
                </a:lnTo>
                <a:lnTo>
                  <a:pt x="679" y="1225"/>
                </a:lnTo>
                <a:lnTo>
                  <a:pt x="703" y="1228"/>
                </a:lnTo>
                <a:lnTo>
                  <a:pt x="745" y="1228"/>
                </a:lnTo>
                <a:lnTo>
                  <a:pt x="769" y="1225"/>
                </a:lnTo>
                <a:lnTo>
                  <a:pt x="793" y="1225"/>
                </a:lnTo>
                <a:lnTo>
                  <a:pt x="817" y="1219"/>
                </a:lnTo>
                <a:lnTo>
                  <a:pt x="841" y="1210"/>
                </a:lnTo>
                <a:lnTo>
                  <a:pt x="862" y="1201"/>
                </a:lnTo>
                <a:lnTo>
                  <a:pt x="883" y="1189"/>
                </a:lnTo>
                <a:lnTo>
                  <a:pt x="904" y="1171"/>
                </a:lnTo>
                <a:lnTo>
                  <a:pt x="913" y="1156"/>
                </a:lnTo>
                <a:lnTo>
                  <a:pt x="922" y="1141"/>
                </a:lnTo>
                <a:lnTo>
                  <a:pt x="928" y="1120"/>
                </a:lnTo>
                <a:lnTo>
                  <a:pt x="928" y="1033"/>
                </a:lnTo>
                <a:lnTo>
                  <a:pt x="913" y="982"/>
                </a:lnTo>
                <a:lnTo>
                  <a:pt x="907" y="970"/>
                </a:lnTo>
                <a:lnTo>
                  <a:pt x="898" y="955"/>
                </a:lnTo>
                <a:lnTo>
                  <a:pt x="895" y="934"/>
                </a:lnTo>
                <a:lnTo>
                  <a:pt x="889" y="916"/>
                </a:lnTo>
                <a:lnTo>
                  <a:pt x="889" y="895"/>
                </a:lnTo>
                <a:lnTo>
                  <a:pt x="892" y="877"/>
                </a:lnTo>
                <a:lnTo>
                  <a:pt x="895" y="859"/>
                </a:lnTo>
                <a:lnTo>
                  <a:pt x="907" y="844"/>
                </a:lnTo>
                <a:lnTo>
                  <a:pt x="916" y="829"/>
                </a:lnTo>
                <a:lnTo>
                  <a:pt x="928" y="814"/>
                </a:lnTo>
                <a:lnTo>
                  <a:pt x="940" y="796"/>
                </a:lnTo>
                <a:lnTo>
                  <a:pt x="910" y="750"/>
                </a:lnTo>
                <a:close/>
              </a:path>
            </a:pathLst>
          </a:custGeom>
          <a:solidFill>
            <a:srgbClr val="C2FFFF"/>
          </a:solidFill>
          <a:ln w="19050">
            <a:solidFill>
              <a:srgbClr val="0000FF"/>
            </a:solidFill>
            <a:round/>
            <a:headEnd/>
            <a:tailEnd/>
          </a:ln>
        </p:spPr>
        <p:txBody>
          <a:bodyPr/>
          <a:lstStyle/>
          <a:p>
            <a:endParaRPr lang="es-CO"/>
          </a:p>
        </p:txBody>
      </p:sp>
      <p:sp>
        <p:nvSpPr>
          <p:cNvPr id="36872" name="Freeform 10"/>
          <p:cNvSpPr>
            <a:spLocks/>
          </p:cNvSpPr>
          <p:nvPr/>
        </p:nvSpPr>
        <p:spPr bwMode="auto">
          <a:xfrm>
            <a:off x="3398838" y="4605338"/>
            <a:ext cx="885825" cy="614362"/>
          </a:xfrm>
          <a:custGeom>
            <a:avLst/>
            <a:gdLst>
              <a:gd name="T0" fmla="*/ 2147483647 w 558"/>
              <a:gd name="T1" fmla="*/ 2147483647 h 387"/>
              <a:gd name="T2" fmla="*/ 2147483647 w 558"/>
              <a:gd name="T3" fmla="*/ 2147483647 h 387"/>
              <a:gd name="T4" fmla="*/ 2147483647 w 558"/>
              <a:gd name="T5" fmla="*/ 2147483647 h 387"/>
              <a:gd name="T6" fmla="*/ 2147483647 w 558"/>
              <a:gd name="T7" fmla="*/ 2147483647 h 387"/>
              <a:gd name="T8" fmla="*/ 0 w 558"/>
              <a:gd name="T9" fmla="*/ 2147483647 h 387"/>
              <a:gd name="T10" fmla="*/ 2147483647 w 558"/>
              <a:gd name="T11" fmla="*/ 2147483647 h 387"/>
              <a:gd name="T12" fmla="*/ 2147483647 w 558"/>
              <a:gd name="T13" fmla="*/ 2147483647 h 387"/>
              <a:gd name="T14" fmla="*/ 2147483647 w 558"/>
              <a:gd name="T15" fmla="*/ 2147483647 h 387"/>
              <a:gd name="T16" fmla="*/ 2147483647 w 558"/>
              <a:gd name="T17" fmla="*/ 2147483647 h 387"/>
              <a:gd name="T18" fmla="*/ 2147483647 w 558"/>
              <a:gd name="T19" fmla="*/ 2147483647 h 387"/>
              <a:gd name="T20" fmla="*/ 2147483647 w 558"/>
              <a:gd name="T21" fmla="*/ 2147483647 h 387"/>
              <a:gd name="T22" fmla="*/ 2147483647 w 558"/>
              <a:gd name="T23" fmla="*/ 2147483647 h 387"/>
              <a:gd name="T24" fmla="*/ 2147483647 w 558"/>
              <a:gd name="T25" fmla="*/ 2147483647 h 387"/>
              <a:gd name="T26" fmla="*/ 2147483647 w 558"/>
              <a:gd name="T27" fmla="*/ 2147483647 h 387"/>
              <a:gd name="T28" fmla="*/ 2147483647 w 558"/>
              <a:gd name="T29" fmla="*/ 2147483647 h 387"/>
              <a:gd name="T30" fmla="*/ 2147483647 w 558"/>
              <a:gd name="T31" fmla="*/ 2147483647 h 387"/>
              <a:gd name="T32" fmla="*/ 2147483647 w 558"/>
              <a:gd name="T33" fmla="*/ 2147483647 h 387"/>
              <a:gd name="T34" fmla="*/ 2147483647 w 558"/>
              <a:gd name="T35" fmla="*/ 2147483647 h 387"/>
              <a:gd name="T36" fmla="*/ 2147483647 w 558"/>
              <a:gd name="T37" fmla="*/ 2147483647 h 387"/>
              <a:gd name="T38" fmla="*/ 2147483647 w 558"/>
              <a:gd name="T39" fmla="*/ 2147483647 h 387"/>
              <a:gd name="T40" fmla="*/ 2147483647 w 558"/>
              <a:gd name="T41" fmla="*/ 2147483647 h 387"/>
              <a:gd name="T42" fmla="*/ 2147483647 w 558"/>
              <a:gd name="T43" fmla="*/ 2147483647 h 387"/>
              <a:gd name="T44" fmla="*/ 2147483647 w 558"/>
              <a:gd name="T45" fmla="*/ 2147483647 h 387"/>
              <a:gd name="T46" fmla="*/ 2147483647 w 558"/>
              <a:gd name="T47" fmla="*/ 2147483647 h 387"/>
              <a:gd name="T48" fmla="*/ 2147483647 w 558"/>
              <a:gd name="T49" fmla="*/ 0 h 387"/>
              <a:gd name="T50" fmla="*/ 2147483647 w 558"/>
              <a:gd name="T51" fmla="*/ 0 h 387"/>
              <a:gd name="T52" fmla="*/ 2147483647 w 558"/>
              <a:gd name="T53" fmla="*/ 2147483647 h 387"/>
              <a:gd name="T54" fmla="*/ 2147483647 w 558"/>
              <a:gd name="T55" fmla="*/ 2147483647 h 387"/>
              <a:gd name="T56" fmla="*/ 2147483647 w 558"/>
              <a:gd name="T57" fmla="*/ 2147483647 h 387"/>
              <a:gd name="T58" fmla="*/ 2147483647 w 558"/>
              <a:gd name="T59" fmla="*/ 2147483647 h 387"/>
              <a:gd name="T60" fmla="*/ 2147483647 w 558"/>
              <a:gd name="T61" fmla="*/ 2147483647 h 387"/>
              <a:gd name="T62" fmla="*/ 2147483647 w 558"/>
              <a:gd name="T63" fmla="*/ 2147483647 h 387"/>
              <a:gd name="T64" fmla="*/ 2147483647 w 558"/>
              <a:gd name="T65" fmla="*/ 2147483647 h 387"/>
              <a:gd name="T66" fmla="*/ 2147483647 w 558"/>
              <a:gd name="T67" fmla="*/ 2147483647 h 387"/>
              <a:gd name="T68" fmla="*/ 2147483647 w 558"/>
              <a:gd name="T69" fmla="*/ 2147483647 h 387"/>
              <a:gd name="T70" fmla="*/ 2147483647 w 558"/>
              <a:gd name="T71" fmla="*/ 2147483647 h 387"/>
              <a:gd name="T72" fmla="*/ 2147483647 w 558"/>
              <a:gd name="T73" fmla="*/ 2147483647 h 387"/>
              <a:gd name="T74" fmla="*/ 2147483647 w 558"/>
              <a:gd name="T75" fmla="*/ 2147483647 h 38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8"/>
              <a:gd name="T115" fmla="*/ 0 h 387"/>
              <a:gd name="T116" fmla="*/ 558 w 558"/>
              <a:gd name="T117" fmla="*/ 387 h 38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8" h="387">
                <a:moveTo>
                  <a:pt x="204" y="87"/>
                </a:moveTo>
                <a:lnTo>
                  <a:pt x="153" y="117"/>
                </a:lnTo>
                <a:lnTo>
                  <a:pt x="96" y="234"/>
                </a:lnTo>
                <a:lnTo>
                  <a:pt x="60" y="234"/>
                </a:lnTo>
                <a:lnTo>
                  <a:pt x="0" y="339"/>
                </a:lnTo>
                <a:lnTo>
                  <a:pt x="9" y="354"/>
                </a:lnTo>
                <a:lnTo>
                  <a:pt x="9" y="387"/>
                </a:lnTo>
                <a:lnTo>
                  <a:pt x="24" y="384"/>
                </a:lnTo>
                <a:lnTo>
                  <a:pt x="78" y="378"/>
                </a:lnTo>
                <a:lnTo>
                  <a:pt x="264" y="378"/>
                </a:lnTo>
                <a:lnTo>
                  <a:pt x="504" y="387"/>
                </a:lnTo>
                <a:lnTo>
                  <a:pt x="555" y="153"/>
                </a:lnTo>
                <a:lnTo>
                  <a:pt x="558" y="132"/>
                </a:lnTo>
                <a:lnTo>
                  <a:pt x="558" y="105"/>
                </a:lnTo>
                <a:lnTo>
                  <a:pt x="549" y="87"/>
                </a:lnTo>
                <a:lnTo>
                  <a:pt x="549" y="75"/>
                </a:lnTo>
                <a:lnTo>
                  <a:pt x="543" y="63"/>
                </a:lnTo>
                <a:lnTo>
                  <a:pt x="534" y="51"/>
                </a:lnTo>
                <a:lnTo>
                  <a:pt x="528" y="39"/>
                </a:lnTo>
                <a:lnTo>
                  <a:pt x="519" y="27"/>
                </a:lnTo>
                <a:lnTo>
                  <a:pt x="504" y="18"/>
                </a:lnTo>
                <a:lnTo>
                  <a:pt x="492" y="12"/>
                </a:lnTo>
                <a:lnTo>
                  <a:pt x="483" y="6"/>
                </a:lnTo>
                <a:lnTo>
                  <a:pt x="468" y="3"/>
                </a:lnTo>
                <a:lnTo>
                  <a:pt x="453" y="0"/>
                </a:lnTo>
                <a:lnTo>
                  <a:pt x="426" y="0"/>
                </a:lnTo>
                <a:lnTo>
                  <a:pt x="408" y="3"/>
                </a:lnTo>
                <a:lnTo>
                  <a:pt x="396" y="6"/>
                </a:lnTo>
                <a:lnTo>
                  <a:pt x="387" y="9"/>
                </a:lnTo>
                <a:lnTo>
                  <a:pt x="372" y="18"/>
                </a:lnTo>
                <a:lnTo>
                  <a:pt x="354" y="24"/>
                </a:lnTo>
                <a:lnTo>
                  <a:pt x="336" y="30"/>
                </a:lnTo>
                <a:lnTo>
                  <a:pt x="315" y="36"/>
                </a:lnTo>
                <a:lnTo>
                  <a:pt x="261" y="36"/>
                </a:lnTo>
                <a:lnTo>
                  <a:pt x="243" y="30"/>
                </a:lnTo>
                <a:lnTo>
                  <a:pt x="228" y="24"/>
                </a:lnTo>
                <a:lnTo>
                  <a:pt x="204" y="87"/>
                </a:lnTo>
                <a:close/>
              </a:path>
            </a:pathLst>
          </a:custGeom>
          <a:solidFill>
            <a:srgbClr val="C2FFFF"/>
          </a:solidFill>
          <a:ln w="19050">
            <a:solidFill>
              <a:srgbClr val="0000FF"/>
            </a:solidFill>
            <a:round/>
            <a:headEnd/>
            <a:tailEnd/>
          </a:ln>
        </p:spPr>
        <p:txBody>
          <a:bodyPr/>
          <a:lstStyle/>
          <a:p>
            <a:endParaRPr lang="es-CO"/>
          </a:p>
        </p:txBody>
      </p:sp>
      <p:sp>
        <p:nvSpPr>
          <p:cNvPr id="250891" name="Freeform 11"/>
          <p:cNvSpPr>
            <a:spLocks/>
          </p:cNvSpPr>
          <p:nvPr/>
        </p:nvSpPr>
        <p:spPr bwMode="auto">
          <a:xfrm>
            <a:off x="2054225" y="3398838"/>
            <a:ext cx="1706563" cy="1841500"/>
          </a:xfrm>
          <a:custGeom>
            <a:avLst/>
            <a:gdLst>
              <a:gd name="T0" fmla="*/ 2147483647 w 1075"/>
              <a:gd name="T1" fmla="*/ 2147483647 h 1160"/>
              <a:gd name="T2" fmla="*/ 2147483647 w 1075"/>
              <a:gd name="T3" fmla="*/ 2147483647 h 1160"/>
              <a:gd name="T4" fmla="*/ 2147483647 w 1075"/>
              <a:gd name="T5" fmla="*/ 2147483647 h 1160"/>
              <a:gd name="T6" fmla="*/ 2147483647 w 1075"/>
              <a:gd name="T7" fmla="*/ 2147483647 h 1160"/>
              <a:gd name="T8" fmla="*/ 2147483647 w 1075"/>
              <a:gd name="T9" fmla="*/ 2147483647 h 1160"/>
              <a:gd name="T10" fmla="*/ 2147483647 w 1075"/>
              <a:gd name="T11" fmla="*/ 2147483647 h 1160"/>
              <a:gd name="T12" fmla="*/ 2147483647 w 1075"/>
              <a:gd name="T13" fmla="*/ 2147483647 h 1160"/>
              <a:gd name="T14" fmla="*/ 2147483647 w 1075"/>
              <a:gd name="T15" fmla="*/ 2147483647 h 1160"/>
              <a:gd name="T16" fmla="*/ 2147483647 w 1075"/>
              <a:gd name="T17" fmla="*/ 2147483647 h 1160"/>
              <a:gd name="T18" fmla="*/ 2147483647 w 1075"/>
              <a:gd name="T19" fmla="*/ 2147483647 h 1160"/>
              <a:gd name="T20" fmla="*/ 2147483647 w 1075"/>
              <a:gd name="T21" fmla="*/ 2147483647 h 1160"/>
              <a:gd name="T22" fmla="*/ 2147483647 w 1075"/>
              <a:gd name="T23" fmla="*/ 2147483647 h 1160"/>
              <a:gd name="T24" fmla="*/ 2147483647 w 1075"/>
              <a:gd name="T25" fmla="*/ 2147483647 h 1160"/>
              <a:gd name="T26" fmla="*/ 2147483647 w 1075"/>
              <a:gd name="T27" fmla="*/ 2147483647 h 1160"/>
              <a:gd name="T28" fmla="*/ 2147483647 w 1075"/>
              <a:gd name="T29" fmla="*/ 2147483647 h 1160"/>
              <a:gd name="T30" fmla="*/ 2147483647 w 1075"/>
              <a:gd name="T31" fmla="*/ 2147483647 h 1160"/>
              <a:gd name="T32" fmla="*/ 2147483647 w 1075"/>
              <a:gd name="T33" fmla="*/ 2147483647 h 1160"/>
              <a:gd name="T34" fmla="*/ 2147483647 w 1075"/>
              <a:gd name="T35" fmla="*/ 2147483647 h 1160"/>
              <a:gd name="T36" fmla="*/ 2147483647 w 1075"/>
              <a:gd name="T37" fmla="*/ 2147483647 h 1160"/>
              <a:gd name="T38" fmla="*/ 2147483647 w 1075"/>
              <a:gd name="T39" fmla="*/ 2147483647 h 1160"/>
              <a:gd name="T40" fmla="*/ 2147483647 w 1075"/>
              <a:gd name="T41" fmla="*/ 2147483647 h 1160"/>
              <a:gd name="T42" fmla="*/ 2147483647 w 1075"/>
              <a:gd name="T43" fmla="*/ 2147483647 h 1160"/>
              <a:gd name="T44" fmla="*/ 2147483647 w 1075"/>
              <a:gd name="T45" fmla="*/ 2147483647 h 1160"/>
              <a:gd name="T46" fmla="*/ 2147483647 w 1075"/>
              <a:gd name="T47" fmla="*/ 2147483647 h 1160"/>
              <a:gd name="T48" fmla="*/ 2147483647 w 1075"/>
              <a:gd name="T49" fmla="*/ 2147483647 h 1160"/>
              <a:gd name="T50" fmla="*/ 2147483647 w 1075"/>
              <a:gd name="T51" fmla="*/ 2147483647 h 1160"/>
              <a:gd name="T52" fmla="*/ 2147483647 w 1075"/>
              <a:gd name="T53" fmla="*/ 2147483647 h 1160"/>
              <a:gd name="T54" fmla="*/ 2147483647 w 1075"/>
              <a:gd name="T55" fmla="*/ 0 h 1160"/>
              <a:gd name="T56" fmla="*/ 2147483647 w 1075"/>
              <a:gd name="T57" fmla="*/ 2147483647 h 1160"/>
              <a:gd name="T58" fmla="*/ 2147483647 w 1075"/>
              <a:gd name="T59" fmla="*/ 0 h 1160"/>
              <a:gd name="T60" fmla="*/ 2147483647 w 1075"/>
              <a:gd name="T61" fmla="*/ 2147483647 h 1160"/>
              <a:gd name="T62" fmla="*/ 2147483647 w 1075"/>
              <a:gd name="T63" fmla="*/ 2147483647 h 1160"/>
              <a:gd name="T64" fmla="*/ 2147483647 w 1075"/>
              <a:gd name="T65" fmla="*/ 2147483647 h 1160"/>
              <a:gd name="T66" fmla="*/ 2147483647 w 1075"/>
              <a:gd name="T67" fmla="*/ 2147483647 h 1160"/>
              <a:gd name="T68" fmla="*/ 2147483647 w 1075"/>
              <a:gd name="T69" fmla="*/ 2147483647 h 1160"/>
              <a:gd name="T70" fmla="*/ 2147483647 w 1075"/>
              <a:gd name="T71" fmla="*/ 2147483647 h 1160"/>
              <a:gd name="T72" fmla="*/ 2147483647 w 1075"/>
              <a:gd name="T73" fmla="*/ 2147483647 h 1160"/>
              <a:gd name="T74" fmla="*/ 2147483647 w 1075"/>
              <a:gd name="T75" fmla="*/ 2147483647 h 1160"/>
              <a:gd name="T76" fmla="*/ 2147483647 w 1075"/>
              <a:gd name="T77" fmla="*/ 2147483647 h 1160"/>
              <a:gd name="T78" fmla="*/ 2147483647 w 1075"/>
              <a:gd name="T79" fmla="*/ 2147483647 h 1160"/>
              <a:gd name="T80" fmla="*/ 2147483647 w 1075"/>
              <a:gd name="T81" fmla="*/ 2147483647 h 1160"/>
              <a:gd name="T82" fmla="*/ 2147483647 w 1075"/>
              <a:gd name="T83" fmla="*/ 2147483647 h 1160"/>
              <a:gd name="T84" fmla="*/ 2147483647 w 1075"/>
              <a:gd name="T85" fmla="*/ 2147483647 h 1160"/>
              <a:gd name="T86" fmla="*/ 2147483647 w 1075"/>
              <a:gd name="T87" fmla="*/ 2147483647 h 1160"/>
              <a:gd name="T88" fmla="*/ 2147483647 w 1075"/>
              <a:gd name="T89" fmla="*/ 2147483647 h 1160"/>
              <a:gd name="T90" fmla="*/ 2147483647 w 1075"/>
              <a:gd name="T91" fmla="*/ 2147483647 h 1160"/>
              <a:gd name="T92" fmla="*/ 2147483647 w 1075"/>
              <a:gd name="T93" fmla="*/ 2147483647 h 1160"/>
              <a:gd name="T94" fmla="*/ 2147483647 w 1075"/>
              <a:gd name="T95" fmla="*/ 2147483647 h 1160"/>
              <a:gd name="T96" fmla="*/ 2147483647 w 1075"/>
              <a:gd name="T97" fmla="*/ 2147483647 h 11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75"/>
              <a:gd name="T148" fmla="*/ 0 h 1160"/>
              <a:gd name="T149" fmla="*/ 1075 w 1075"/>
              <a:gd name="T150" fmla="*/ 1160 h 11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75" h="1160">
                <a:moveTo>
                  <a:pt x="1075" y="784"/>
                </a:moveTo>
                <a:lnTo>
                  <a:pt x="1057" y="778"/>
                </a:lnTo>
                <a:lnTo>
                  <a:pt x="1045" y="769"/>
                </a:lnTo>
                <a:lnTo>
                  <a:pt x="1033" y="760"/>
                </a:lnTo>
                <a:lnTo>
                  <a:pt x="1009" y="736"/>
                </a:lnTo>
                <a:lnTo>
                  <a:pt x="1000" y="724"/>
                </a:lnTo>
                <a:lnTo>
                  <a:pt x="991" y="712"/>
                </a:lnTo>
                <a:lnTo>
                  <a:pt x="985" y="694"/>
                </a:lnTo>
                <a:lnTo>
                  <a:pt x="979" y="679"/>
                </a:lnTo>
                <a:lnTo>
                  <a:pt x="970" y="667"/>
                </a:lnTo>
                <a:lnTo>
                  <a:pt x="967" y="649"/>
                </a:lnTo>
                <a:lnTo>
                  <a:pt x="961" y="634"/>
                </a:lnTo>
                <a:lnTo>
                  <a:pt x="943" y="625"/>
                </a:lnTo>
                <a:lnTo>
                  <a:pt x="868" y="613"/>
                </a:lnTo>
                <a:lnTo>
                  <a:pt x="853" y="580"/>
                </a:lnTo>
                <a:lnTo>
                  <a:pt x="745" y="568"/>
                </a:lnTo>
                <a:lnTo>
                  <a:pt x="709" y="598"/>
                </a:lnTo>
                <a:lnTo>
                  <a:pt x="655" y="583"/>
                </a:lnTo>
                <a:lnTo>
                  <a:pt x="637" y="538"/>
                </a:lnTo>
                <a:lnTo>
                  <a:pt x="622" y="514"/>
                </a:lnTo>
                <a:lnTo>
                  <a:pt x="565" y="514"/>
                </a:lnTo>
                <a:lnTo>
                  <a:pt x="574" y="469"/>
                </a:lnTo>
                <a:lnTo>
                  <a:pt x="565" y="469"/>
                </a:lnTo>
                <a:lnTo>
                  <a:pt x="541" y="499"/>
                </a:lnTo>
                <a:lnTo>
                  <a:pt x="487" y="490"/>
                </a:lnTo>
                <a:lnTo>
                  <a:pt x="478" y="406"/>
                </a:lnTo>
                <a:lnTo>
                  <a:pt x="547" y="397"/>
                </a:lnTo>
                <a:lnTo>
                  <a:pt x="538" y="382"/>
                </a:lnTo>
                <a:lnTo>
                  <a:pt x="592" y="388"/>
                </a:lnTo>
                <a:lnTo>
                  <a:pt x="649" y="436"/>
                </a:lnTo>
                <a:lnTo>
                  <a:pt x="655" y="430"/>
                </a:lnTo>
                <a:lnTo>
                  <a:pt x="649" y="403"/>
                </a:lnTo>
                <a:lnTo>
                  <a:pt x="634" y="388"/>
                </a:lnTo>
                <a:lnTo>
                  <a:pt x="616" y="367"/>
                </a:lnTo>
                <a:lnTo>
                  <a:pt x="649" y="334"/>
                </a:lnTo>
                <a:lnTo>
                  <a:pt x="649" y="286"/>
                </a:lnTo>
                <a:lnTo>
                  <a:pt x="685" y="220"/>
                </a:lnTo>
                <a:lnTo>
                  <a:pt x="715" y="223"/>
                </a:lnTo>
                <a:lnTo>
                  <a:pt x="736" y="202"/>
                </a:lnTo>
                <a:lnTo>
                  <a:pt x="673" y="178"/>
                </a:lnTo>
                <a:lnTo>
                  <a:pt x="730" y="157"/>
                </a:lnTo>
                <a:lnTo>
                  <a:pt x="745" y="160"/>
                </a:lnTo>
                <a:lnTo>
                  <a:pt x="760" y="193"/>
                </a:lnTo>
                <a:lnTo>
                  <a:pt x="796" y="196"/>
                </a:lnTo>
                <a:lnTo>
                  <a:pt x="784" y="178"/>
                </a:lnTo>
                <a:lnTo>
                  <a:pt x="685" y="78"/>
                </a:lnTo>
                <a:lnTo>
                  <a:pt x="631" y="81"/>
                </a:lnTo>
                <a:lnTo>
                  <a:pt x="577" y="63"/>
                </a:lnTo>
                <a:lnTo>
                  <a:pt x="580" y="139"/>
                </a:lnTo>
                <a:lnTo>
                  <a:pt x="541" y="109"/>
                </a:lnTo>
                <a:lnTo>
                  <a:pt x="469" y="87"/>
                </a:lnTo>
                <a:lnTo>
                  <a:pt x="490" y="27"/>
                </a:lnTo>
                <a:lnTo>
                  <a:pt x="568" y="18"/>
                </a:lnTo>
                <a:lnTo>
                  <a:pt x="541" y="3"/>
                </a:lnTo>
                <a:lnTo>
                  <a:pt x="517" y="12"/>
                </a:lnTo>
                <a:lnTo>
                  <a:pt x="463" y="0"/>
                </a:lnTo>
                <a:lnTo>
                  <a:pt x="445" y="30"/>
                </a:lnTo>
                <a:lnTo>
                  <a:pt x="393" y="15"/>
                </a:lnTo>
                <a:lnTo>
                  <a:pt x="351" y="24"/>
                </a:lnTo>
                <a:lnTo>
                  <a:pt x="306" y="0"/>
                </a:lnTo>
                <a:lnTo>
                  <a:pt x="258" y="24"/>
                </a:lnTo>
                <a:lnTo>
                  <a:pt x="189" y="9"/>
                </a:lnTo>
                <a:lnTo>
                  <a:pt x="117" y="24"/>
                </a:lnTo>
                <a:lnTo>
                  <a:pt x="114" y="33"/>
                </a:lnTo>
                <a:lnTo>
                  <a:pt x="72" y="48"/>
                </a:lnTo>
                <a:lnTo>
                  <a:pt x="69" y="60"/>
                </a:lnTo>
                <a:lnTo>
                  <a:pt x="39" y="75"/>
                </a:lnTo>
                <a:lnTo>
                  <a:pt x="51" y="100"/>
                </a:lnTo>
                <a:lnTo>
                  <a:pt x="0" y="136"/>
                </a:lnTo>
                <a:lnTo>
                  <a:pt x="63" y="121"/>
                </a:lnTo>
                <a:lnTo>
                  <a:pt x="111" y="78"/>
                </a:lnTo>
                <a:lnTo>
                  <a:pt x="207" y="103"/>
                </a:lnTo>
                <a:lnTo>
                  <a:pt x="228" y="217"/>
                </a:lnTo>
                <a:lnTo>
                  <a:pt x="237" y="328"/>
                </a:lnTo>
                <a:lnTo>
                  <a:pt x="303" y="436"/>
                </a:lnTo>
                <a:lnTo>
                  <a:pt x="324" y="469"/>
                </a:lnTo>
                <a:lnTo>
                  <a:pt x="303" y="364"/>
                </a:lnTo>
                <a:lnTo>
                  <a:pt x="424" y="523"/>
                </a:lnTo>
                <a:lnTo>
                  <a:pt x="529" y="529"/>
                </a:lnTo>
                <a:lnTo>
                  <a:pt x="601" y="541"/>
                </a:lnTo>
                <a:lnTo>
                  <a:pt x="616" y="577"/>
                </a:lnTo>
                <a:lnTo>
                  <a:pt x="658" y="616"/>
                </a:lnTo>
                <a:lnTo>
                  <a:pt x="670" y="598"/>
                </a:lnTo>
                <a:lnTo>
                  <a:pt x="703" y="607"/>
                </a:lnTo>
                <a:lnTo>
                  <a:pt x="679" y="727"/>
                </a:lnTo>
                <a:lnTo>
                  <a:pt x="733" y="802"/>
                </a:lnTo>
                <a:lnTo>
                  <a:pt x="790" y="832"/>
                </a:lnTo>
                <a:lnTo>
                  <a:pt x="796" y="1114"/>
                </a:lnTo>
                <a:lnTo>
                  <a:pt x="826" y="1160"/>
                </a:lnTo>
                <a:lnTo>
                  <a:pt x="856" y="1147"/>
                </a:lnTo>
                <a:lnTo>
                  <a:pt x="856" y="1114"/>
                </a:lnTo>
                <a:lnTo>
                  <a:pt x="847" y="1099"/>
                </a:lnTo>
                <a:lnTo>
                  <a:pt x="907" y="994"/>
                </a:lnTo>
                <a:lnTo>
                  <a:pt x="943" y="994"/>
                </a:lnTo>
                <a:lnTo>
                  <a:pt x="1000" y="877"/>
                </a:lnTo>
                <a:lnTo>
                  <a:pt x="1051" y="847"/>
                </a:lnTo>
                <a:lnTo>
                  <a:pt x="1075" y="784"/>
                </a:lnTo>
                <a:close/>
              </a:path>
            </a:pathLst>
          </a:custGeom>
          <a:solidFill>
            <a:srgbClr val="008000"/>
          </a:solidFill>
          <a:ln w="19050">
            <a:solidFill>
              <a:srgbClr val="0000FF"/>
            </a:solidFill>
            <a:round/>
            <a:headEnd/>
            <a:tailEnd/>
          </a:ln>
        </p:spPr>
        <p:txBody>
          <a:bodyPr/>
          <a:lstStyle/>
          <a:p>
            <a:endParaRPr lang="es-CO"/>
          </a:p>
        </p:txBody>
      </p:sp>
      <p:sp>
        <p:nvSpPr>
          <p:cNvPr id="36874" name="Freeform 12"/>
          <p:cNvSpPr>
            <a:spLocks/>
          </p:cNvSpPr>
          <p:nvPr/>
        </p:nvSpPr>
        <p:spPr bwMode="auto">
          <a:xfrm>
            <a:off x="2998788" y="3360738"/>
            <a:ext cx="338137" cy="201612"/>
          </a:xfrm>
          <a:custGeom>
            <a:avLst/>
            <a:gdLst>
              <a:gd name="T0" fmla="*/ 2147483647 w 213"/>
              <a:gd name="T1" fmla="*/ 2147483647 h 127"/>
              <a:gd name="T2" fmla="*/ 0 w 213"/>
              <a:gd name="T3" fmla="*/ 2147483647 h 127"/>
              <a:gd name="T4" fmla="*/ 2147483647 w 213"/>
              <a:gd name="T5" fmla="*/ 0 h 127"/>
              <a:gd name="T6" fmla="*/ 2147483647 w 213"/>
              <a:gd name="T7" fmla="*/ 2147483647 h 127"/>
              <a:gd name="T8" fmla="*/ 2147483647 w 213"/>
              <a:gd name="T9" fmla="*/ 2147483647 h 127"/>
              <a:gd name="T10" fmla="*/ 2147483647 w 213"/>
              <a:gd name="T11" fmla="*/ 2147483647 h 127"/>
              <a:gd name="T12" fmla="*/ 2147483647 w 213"/>
              <a:gd name="T13" fmla="*/ 2147483647 h 127"/>
              <a:gd name="T14" fmla="*/ 2147483647 w 213"/>
              <a:gd name="T15" fmla="*/ 2147483647 h 127"/>
              <a:gd name="T16" fmla="*/ 2147483647 w 213"/>
              <a:gd name="T17" fmla="*/ 2147483647 h 127"/>
              <a:gd name="T18" fmla="*/ 2147483647 w 213"/>
              <a:gd name="T19" fmla="*/ 2147483647 h 127"/>
              <a:gd name="T20" fmla="*/ 2147483647 w 213"/>
              <a:gd name="T21" fmla="*/ 2147483647 h 127"/>
              <a:gd name="T22" fmla="*/ 2147483647 w 213"/>
              <a:gd name="T23" fmla="*/ 2147483647 h 127"/>
              <a:gd name="T24" fmla="*/ 2147483647 w 213"/>
              <a:gd name="T25" fmla="*/ 2147483647 h 127"/>
              <a:gd name="T26" fmla="*/ 2147483647 w 213"/>
              <a:gd name="T27" fmla="*/ 2147483647 h 1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3"/>
              <a:gd name="T43" fmla="*/ 0 h 127"/>
              <a:gd name="T44" fmla="*/ 213 w 213"/>
              <a:gd name="T45" fmla="*/ 127 h 1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3" h="127">
                <a:moveTo>
                  <a:pt x="12" y="42"/>
                </a:moveTo>
                <a:lnTo>
                  <a:pt x="0" y="24"/>
                </a:lnTo>
                <a:lnTo>
                  <a:pt x="84" y="0"/>
                </a:lnTo>
                <a:lnTo>
                  <a:pt x="207" y="48"/>
                </a:lnTo>
                <a:lnTo>
                  <a:pt x="210" y="54"/>
                </a:lnTo>
                <a:lnTo>
                  <a:pt x="213" y="66"/>
                </a:lnTo>
                <a:lnTo>
                  <a:pt x="213" y="72"/>
                </a:lnTo>
                <a:lnTo>
                  <a:pt x="204" y="99"/>
                </a:lnTo>
                <a:lnTo>
                  <a:pt x="207" y="127"/>
                </a:lnTo>
                <a:lnTo>
                  <a:pt x="174" y="121"/>
                </a:lnTo>
                <a:lnTo>
                  <a:pt x="171" y="121"/>
                </a:lnTo>
                <a:lnTo>
                  <a:pt x="66" y="42"/>
                </a:lnTo>
                <a:lnTo>
                  <a:pt x="12" y="42"/>
                </a:lnTo>
                <a:close/>
              </a:path>
            </a:pathLst>
          </a:custGeom>
          <a:solidFill>
            <a:srgbClr val="008000"/>
          </a:solidFill>
          <a:ln w="19050">
            <a:solidFill>
              <a:srgbClr val="0000FF"/>
            </a:solidFill>
            <a:round/>
            <a:headEnd/>
            <a:tailEnd/>
          </a:ln>
        </p:spPr>
        <p:txBody>
          <a:bodyPr/>
          <a:lstStyle/>
          <a:p>
            <a:endParaRPr lang="es-CO"/>
          </a:p>
        </p:txBody>
      </p:sp>
      <p:sp>
        <p:nvSpPr>
          <p:cNvPr id="36875" name="Freeform 13"/>
          <p:cNvSpPr>
            <a:spLocks/>
          </p:cNvSpPr>
          <p:nvPr/>
        </p:nvSpPr>
        <p:spPr bwMode="auto">
          <a:xfrm>
            <a:off x="3170238" y="4181475"/>
            <a:ext cx="114300" cy="23813"/>
          </a:xfrm>
          <a:custGeom>
            <a:avLst/>
            <a:gdLst>
              <a:gd name="T0" fmla="*/ 2147483647 w 72"/>
              <a:gd name="T1" fmla="*/ 0 h 15"/>
              <a:gd name="T2" fmla="*/ 0 w 72"/>
              <a:gd name="T3" fmla="*/ 0 h 15"/>
              <a:gd name="T4" fmla="*/ 2147483647 w 72"/>
              <a:gd name="T5" fmla="*/ 2147483647 h 15"/>
              <a:gd name="T6" fmla="*/ 2147483647 w 72"/>
              <a:gd name="T7" fmla="*/ 2147483647 h 15"/>
              <a:gd name="T8" fmla="*/ 2147483647 w 72"/>
              <a:gd name="T9" fmla="*/ 2147483647 h 15"/>
              <a:gd name="T10" fmla="*/ 2147483647 w 72"/>
              <a:gd name="T11" fmla="*/ 2147483647 h 15"/>
              <a:gd name="T12" fmla="*/ 2147483647 w 72"/>
              <a:gd name="T13" fmla="*/ 2147483647 h 15"/>
              <a:gd name="T14" fmla="*/ 2147483647 w 72"/>
              <a:gd name="T15" fmla="*/ 0 h 15"/>
              <a:gd name="T16" fmla="*/ 2147483647 w 72"/>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15"/>
              <a:gd name="T29" fmla="*/ 72 w 72"/>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15">
                <a:moveTo>
                  <a:pt x="51" y="0"/>
                </a:moveTo>
                <a:lnTo>
                  <a:pt x="0" y="0"/>
                </a:lnTo>
                <a:lnTo>
                  <a:pt x="3" y="3"/>
                </a:lnTo>
                <a:lnTo>
                  <a:pt x="9" y="15"/>
                </a:lnTo>
                <a:lnTo>
                  <a:pt x="72" y="15"/>
                </a:lnTo>
                <a:lnTo>
                  <a:pt x="63" y="12"/>
                </a:lnTo>
                <a:lnTo>
                  <a:pt x="57" y="3"/>
                </a:lnTo>
                <a:lnTo>
                  <a:pt x="51" y="0"/>
                </a:lnTo>
                <a:close/>
              </a:path>
            </a:pathLst>
          </a:custGeom>
          <a:solidFill>
            <a:srgbClr val="008000"/>
          </a:solidFill>
          <a:ln w="19050">
            <a:solidFill>
              <a:srgbClr val="0000FF"/>
            </a:solidFill>
            <a:round/>
            <a:headEnd/>
            <a:tailEnd/>
          </a:ln>
        </p:spPr>
        <p:txBody>
          <a:bodyPr/>
          <a:lstStyle/>
          <a:p>
            <a:endParaRPr lang="es-CO"/>
          </a:p>
        </p:txBody>
      </p:sp>
      <p:sp>
        <p:nvSpPr>
          <p:cNvPr id="36876" name="Freeform 14"/>
          <p:cNvSpPr>
            <a:spLocks/>
          </p:cNvSpPr>
          <p:nvPr/>
        </p:nvSpPr>
        <p:spPr bwMode="auto">
          <a:xfrm>
            <a:off x="1982788" y="4067175"/>
            <a:ext cx="619125" cy="228600"/>
          </a:xfrm>
          <a:custGeom>
            <a:avLst/>
            <a:gdLst>
              <a:gd name="T0" fmla="*/ 2147483647 w 390"/>
              <a:gd name="T1" fmla="*/ 2147483647 h 144"/>
              <a:gd name="T2" fmla="*/ 2147483647 w 390"/>
              <a:gd name="T3" fmla="*/ 2147483647 h 144"/>
              <a:gd name="T4" fmla="*/ 2147483647 w 390"/>
              <a:gd name="T5" fmla="*/ 2147483647 h 144"/>
              <a:gd name="T6" fmla="*/ 2147483647 w 390"/>
              <a:gd name="T7" fmla="*/ 2147483647 h 144"/>
              <a:gd name="T8" fmla="*/ 2147483647 w 390"/>
              <a:gd name="T9" fmla="*/ 2147483647 h 144"/>
              <a:gd name="T10" fmla="*/ 2147483647 w 390"/>
              <a:gd name="T11" fmla="*/ 2147483647 h 144"/>
              <a:gd name="T12" fmla="*/ 2147483647 w 390"/>
              <a:gd name="T13" fmla="*/ 2147483647 h 144"/>
              <a:gd name="T14" fmla="*/ 2147483647 w 390"/>
              <a:gd name="T15" fmla="*/ 2147483647 h 144"/>
              <a:gd name="T16" fmla="*/ 2147483647 w 390"/>
              <a:gd name="T17" fmla="*/ 0 h 144"/>
              <a:gd name="T18" fmla="*/ 2147483647 w 390"/>
              <a:gd name="T19" fmla="*/ 0 h 144"/>
              <a:gd name="T20" fmla="*/ 2147483647 w 390"/>
              <a:gd name="T21" fmla="*/ 2147483647 h 144"/>
              <a:gd name="T22" fmla="*/ 2147483647 w 390"/>
              <a:gd name="T23" fmla="*/ 2147483647 h 144"/>
              <a:gd name="T24" fmla="*/ 2147483647 w 390"/>
              <a:gd name="T25" fmla="*/ 2147483647 h 144"/>
              <a:gd name="T26" fmla="*/ 2147483647 w 390"/>
              <a:gd name="T27" fmla="*/ 2147483647 h 144"/>
              <a:gd name="T28" fmla="*/ 2147483647 w 390"/>
              <a:gd name="T29" fmla="*/ 2147483647 h 144"/>
              <a:gd name="T30" fmla="*/ 2147483647 w 390"/>
              <a:gd name="T31" fmla="*/ 2147483647 h 144"/>
              <a:gd name="T32" fmla="*/ 2147483647 w 390"/>
              <a:gd name="T33" fmla="*/ 2147483647 h 144"/>
              <a:gd name="T34" fmla="*/ 2147483647 w 390"/>
              <a:gd name="T35" fmla="*/ 2147483647 h 144"/>
              <a:gd name="T36" fmla="*/ 2147483647 w 390"/>
              <a:gd name="T37" fmla="*/ 2147483647 h 144"/>
              <a:gd name="T38" fmla="*/ 2147483647 w 390"/>
              <a:gd name="T39" fmla="*/ 2147483647 h 144"/>
              <a:gd name="T40" fmla="*/ 0 w 390"/>
              <a:gd name="T41" fmla="*/ 2147483647 h 144"/>
              <a:gd name="T42" fmla="*/ 2147483647 w 390"/>
              <a:gd name="T43" fmla="*/ 2147483647 h 144"/>
              <a:gd name="T44" fmla="*/ 2147483647 w 390"/>
              <a:gd name="T45" fmla="*/ 2147483647 h 144"/>
              <a:gd name="T46" fmla="*/ 2147483647 w 390"/>
              <a:gd name="T47" fmla="*/ 2147483647 h 144"/>
              <a:gd name="T48" fmla="*/ 2147483647 w 390"/>
              <a:gd name="T49" fmla="*/ 2147483647 h 144"/>
              <a:gd name="T50" fmla="*/ 2147483647 w 390"/>
              <a:gd name="T51" fmla="*/ 2147483647 h 144"/>
              <a:gd name="T52" fmla="*/ 2147483647 w 390"/>
              <a:gd name="T53" fmla="*/ 2147483647 h 144"/>
              <a:gd name="T54" fmla="*/ 2147483647 w 390"/>
              <a:gd name="T55" fmla="*/ 2147483647 h 144"/>
              <a:gd name="T56" fmla="*/ 2147483647 w 390"/>
              <a:gd name="T57" fmla="*/ 2147483647 h 144"/>
              <a:gd name="T58" fmla="*/ 2147483647 w 390"/>
              <a:gd name="T59" fmla="*/ 2147483647 h 144"/>
              <a:gd name="T60" fmla="*/ 2147483647 w 390"/>
              <a:gd name="T61" fmla="*/ 2147483647 h 144"/>
              <a:gd name="T62" fmla="*/ 2147483647 w 390"/>
              <a:gd name="T63" fmla="*/ 2147483647 h 144"/>
              <a:gd name="T64" fmla="*/ 2147483647 w 390"/>
              <a:gd name="T65" fmla="*/ 2147483647 h 144"/>
              <a:gd name="T66" fmla="*/ 2147483647 w 390"/>
              <a:gd name="T67" fmla="*/ 2147483647 h 144"/>
              <a:gd name="T68" fmla="*/ 2147483647 w 390"/>
              <a:gd name="T69" fmla="*/ 2147483647 h 144"/>
              <a:gd name="T70" fmla="*/ 2147483647 w 390"/>
              <a:gd name="T71" fmla="*/ 2147483647 h 144"/>
              <a:gd name="T72" fmla="*/ 2147483647 w 390"/>
              <a:gd name="T73" fmla="*/ 2147483647 h 144"/>
              <a:gd name="T74" fmla="*/ 2147483647 w 390"/>
              <a:gd name="T75" fmla="*/ 2147483647 h 144"/>
              <a:gd name="T76" fmla="*/ 2147483647 w 390"/>
              <a:gd name="T77" fmla="*/ 2147483647 h 144"/>
              <a:gd name="T78" fmla="*/ 2147483647 w 390"/>
              <a:gd name="T79" fmla="*/ 2147483647 h 1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0"/>
              <a:gd name="T121" fmla="*/ 0 h 144"/>
              <a:gd name="T122" fmla="*/ 390 w 390"/>
              <a:gd name="T123" fmla="*/ 144 h 1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0" h="144">
                <a:moveTo>
                  <a:pt x="384" y="75"/>
                </a:moveTo>
                <a:lnTo>
                  <a:pt x="378" y="60"/>
                </a:lnTo>
                <a:lnTo>
                  <a:pt x="369" y="48"/>
                </a:lnTo>
                <a:lnTo>
                  <a:pt x="357" y="33"/>
                </a:lnTo>
                <a:lnTo>
                  <a:pt x="345" y="24"/>
                </a:lnTo>
                <a:lnTo>
                  <a:pt x="336" y="15"/>
                </a:lnTo>
                <a:lnTo>
                  <a:pt x="321" y="9"/>
                </a:lnTo>
                <a:lnTo>
                  <a:pt x="303" y="3"/>
                </a:lnTo>
                <a:lnTo>
                  <a:pt x="288" y="0"/>
                </a:lnTo>
                <a:lnTo>
                  <a:pt x="282" y="0"/>
                </a:lnTo>
                <a:lnTo>
                  <a:pt x="246" y="6"/>
                </a:lnTo>
                <a:lnTo>
                  <a:pt x="207" y="15"/>
                </a:lnTo>
                <a:lnTo>
                  <a:pt x="177" y="24"/>
                </a:lnTo>
                <a:lnTo>
                  <a:pt x="144" y="39"/>
                </a:lnTo>
                <a:lnTo>
                  <a:pt x="123" y="48"/>
                </a:lnTo>
                <a:lnTo>
                  <a:pt x="114" y="51"/>
                </a:lnTo>
                <a:lnTo>
                  <a:pt x="96" y="54"/>
                </a:lnTo>
                <a:lnTo>
                  <a:pt x="75" y="57"/>
                </a:lnTo>
                <a:lnTo>
                  <a:pt x="33" y="57"/>
                </a:lnTo>
                <a:lnTo>
                  <a:pt x="12" y="51"/>
                </a:lnTo>
                <a:lnTo>
                  <a:pt x="0" y="48"/>
                </a:lnTo>
                <a:lnTo>
                  <a:pt x="48" y="105"/>
                </a:lnTo>
                <a:lnTo>
                  <a:pt x="60" y="114"/>
                </a:lnTo>
                <a:lnTo>
                  <a:pt x="81" y="126"/>
                </a:lnTo>
                <a:lnTo>
                  <a:pt x="96" y="132"/>
                </a:lnTo>
                <a:lnTo>
                  <a:pt x="114" y="141"/>
                </a:lnTo>
                <a:lnTo>
                  <a:pt x="135" y="144"/>
                </a:lnTo>
                <a:lnTo>
                  <a:pt x="174" y="144"/>
                </a:lnTo>
                <a:lnTo>
                  <a:pt x="192" y="138"/>
                </a:lnTo>
                <a:lnTo>
                  <a:pt x="204" y="129"/>
                </a:lnTo>
                <a:lnTo>
                  <a:pt x="216" y="123"/>
                </a:lnTo>
                <a:lnTo>
                  <a:pt x="234" y="114"/>
                </a:lnTo>
                <a:lnTo>
                  <a:pt x="273" y="105"/>
                </a:lnTo>
                <a:lnTo>
                  <a:pt x="288" y="99"/>
                </a:lnTo>
                <a:lnTo>
                  <a:pt x="309" y="96"/>
                </a:lnTo>
                <a:lnTo>
                  <a:pt x="336" y="87"/>
                </a:lnTo>
                <a:lnTo>
                  <a:pt x="369" y="87"/>
                </a:lnTo>
                <a:lnTo>
                  <a:pt x="390" y="96"/>
                </a:lnTo>
                <a:lnTo>
                  <a:pt x="384" y="75"/>
                </a:lnTo>
                <a:close/>
              </a:path>
            </a:pathLst>
          </a:custGeom>
          <a:solidFill>
            <a:srgbClr val="80C2FF"/>
          </a:solidFill>
          <a:ln w="19050">
            <a:solidFill>
              <a:srgbClr val="0000FF"/>
            </a:solidFill>
            <a:round/>
            <a:headEnd/>
            <a:tailEnd/>
          </a:ln>
        </p:spPr>
        <p:txBody>
          <a:bodyPr/>
          <a:lstStyle/>
          <a:p>
            <a:endParaRPr lang="es-CO"/>
          </a:p>
        </p:txBody>
      </p:sp>
      <p:sp>
        <p:nvSpPr>
          <p:cNvPr id="36877" name="Freeform 15"/>
          <p:cNvSpPr>
            <a:spLocks/>
          </p:cNvSpPr>
          <p:nvPr/>
        </p:nvSpPr>
        <p:spPr bwMode="auto">
          <a:xfrm>
            <a:off x="1920875" y="5124450"/>
            <a:ext cx="839788" cy="225425"/>
          </a:xfrm>
          <a:custGeom>
            <a:avLst/>
            <a:gdLst>
              <a:gd name="T0" fmla="*/ 2147483647 w 529"/>
              <a:gd name="T1" fmla="*/ 2147483647 h 142"/>
              <a:gd name="T2" fmla="*/ 2147483647 w 529"/>
              <a:gd name="T3" fmla="*/ 2147483647 h 142"/>
              <a:gd name="T4" fmla="*/ 2147483647 w 529"/>
              <a:gd name="T5" fmla="*/ 2147483647 h 142"/>
              <a:gd name="T6" fmla="*/ 2147483647 w 529"/>
              <a:gd name="T7" fmla="*/ 2147483647 h 142"/>
              <a:gd name="T8" fmla="*/ 2147483647 w 529"/>
              <a:gd name="T9" fmla="*/ 2147483647 h 142"/>
              <a:gd name="T10" fmla="*/ 2147483647 w 529"/>
              <a:gd name="T11" fmla="*/ 2147483647 h 142"/>
              <a:gd name="T12" fmla="*/ 2147483647 w 529"/>
              <a:gd name="T13" fmla="*/ 2147483647 h 142"/>
              <a:gd name="T14" fmla="*/ 2147483647 w 529"/>
              <a:gd name="T15" fmla="*/ 2147483647 h 142"/>
              <a:gd name="T16" fmla="*/ 2147483647 w 529"/>
              <a:gd name="T17" fmla="*/ 2147483647 h 142"/>
              <a:gd name="T18" fmla="*/ 2147483647 w 529"/>
              <a:gd name="T19" fmla="*/ 2147483647 h 142"/>
              <a:gd name="T20" fmla="*/ 2147483647 w 529"/>
              <a:gd name="T21" fmla="*/ 2147483647 h 142"/>
              <a:gd name="T22" fmla="*/ 2147483647 w 529"/>
              <a:gd name="T23" fmla="*/ 2147483647 h 142"/>
              <a:gd name="T24" fmla="*/ 2147483647 w 529"/>
              <a:gd name="T25" fmla="*/ 2147483647 h 142"/>
              <a:gd name="T26" fmla="*/ 2147483647 w 529"/>
              <a:gd name="T27" fmla="*/ 2147483647 h 142"/>
              <a:gd name="T28" fmla="*/ 2147483647 w 529"/>
              <a:gd name="T29" fmla="*/ 2147483647 h 142"/>
              <a:gd name="T30" fmla="*/ 2147483647 w 529"/>
              <a:gd name="T31" fmla="*/ 0 h 142"/>
              <a:gd name="T32" fmla="*/ 2147483647 w 529"/>
              <a:gd name="T33" fmla="*/ 0 h 142"/>
              <a:gd name="T34" fmla="*/ 2147483647 w 529"/>
              <a:gd name="T35" fmla="*/ 2147483647 h 142"/>
              <a:gd name="T36" fmla="*/ 2147483647 w 529"/>
              <a:gd name="T37" fmla="*/ 2147483647 h 142"/>
              <a:gd name="T38" fmla="*/ 2147483647 w 529"/>
              <a:gd name="T39" fmla="*/ 2147483647 h 142"/>
              <a:gd name="T40" fmla="*/ 0 w 529"/>
              <a:gd name="T41" fmla="*/ 2147483647 h 142"/>
              <a:gd name="T42" fmla="*/ 2147483647 w 529"/>
              <a:gd name="T43" fmla="*/ 2147483647 h 142"/>
              <a:gd name="T44" fmla="*/ 2147483647 w 529"/>
              <a:gd name="T45" fmla="*/ 2147483647 h 142"/>
              <a:gd name="T46" fmla="*/ 2147483647 w 529"/>
              <a:gd name="T47" fmla="*/ 2147483647 h 142"/>
              <a:gd name="T48" fmla="*/ 2147483647 w 529"/>
              <a:gd name="T49" fmla="*/ 2147483647 h 142"/>
              <a:gd name="T50" fmla="*/ 2147483647 w 529"/>
              <a:gd name="T51" fmla="*/ 2147483647 h 142"/>
              <a:gd name="T52" fmla="*/ 2147483647 w 529"/>
              <a:gd name="T53" fmla="*/ 2147483647 h 142"/>
              <a:gd name="T54" fmla="*/ 2147483647 w 529"/>
              <a:gd name="T55" fmla="*/ 2147483647 h 142"/>
              <a:gd name="T56" fmla="*/ 2147483647 w 529"/>
              <a:gd name="T57" fmla="*/ 2147483647 h 142"/>
              <a:gd name="T58" fmla="*/ 2147483647 w 529"/>
              <a:gd name="T59" fmla="*/ 2147483647 h 142"/>
              <a:gd name="T60" fmla="*/ 2147483647 w 529"/>
              <a:gd name="T61" fmla="*/ 2147483647 h 142"/>
              <a:gd name="T62" fmla="*/ 2147483647 w 529"/>
              <a:gd name="T63" fmla="*/ 2147483647 h 142"/>
              <a:gd name="T64" fmla="*/ 2147483647 w 529"/>
              <a:gd name="T65" fmla="*/ 2147483647 h 142"/>
              <a:gd name="T66" fmla="*/ 2147483647 w 529"/>
              <a:gd name="T67" fmla="*/ 2147483647 h 142"/>
              <a:gd name="T68" fmla="*/ 2147483647 w 529"/>
              <a:gd name="T69" fmla="*/ 2147483647 h 142"/>
              <a:gd name="T70" fmla="*/ 2147483647 w 529"/>
              <a:gd name="T71" fmla="*/ 2147483647 h 1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9"/>
              <a:gd name="T109" fmla="*/ 0 h 142"/>
              <a:gd name="T110" fmla="*/ 529 w 529"/>
              <a:gd name="T111" fmla="*/ 142 h 14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9" h="142">
                <a:moveTo>
                  <a:pt x="529" y="142"/>
                </a:moveTo>
                <a:lnTo>
                  <a:pt x="523" y="127"/>
                </a:lnTo>
                <a:lnTo>
                  <a:pt x="520" y="115"/>
                </a:lnTo>
                <a:lnTo>
                  <a:pt x="514" y="100"/>
                </a:lnTo>
                <a:lnTo>
                  <a:pt x="505" y="91"/>
                </a:lnTo>
                <a:lnTo>
                  <a:pt x="499" y="76"/>
                </a:lnTo>
                <a:lnTo>
                  <a:pt x="465" y="45"/>
                </a:lnTo>
                <a:lnTo>
                  <a:pt x="453" y="39"/>
                </a:lnTo>
                <a:lnTo>
                  <a:pt x="438" y="27"/>
                </a:lnTo>
                <a:lnTo>
                  <a:pt x="417" y="21"/>
                </a:lnTo>
                <a:lnTo>
                  <a:pt x="396" y="15"/>
                </a:lnTo>
                <a:lnTo>
                  <a:pt x="375" y="9"/>
                </a:lnTo>
                <a:lnTo>
                  <a:pt x="357" y="6"/>
                </a:lnTo>
                <a:lnTo>
                  <a:pt x="333" y="3"/>
                </a:lnTo>
                <a:lnTo>
                  <a:pt x="312" y="3"/>
                </a:lnTo>
                <a:lnTo>
                  <a:pt x="300" y="0"/>
                </a:lnTo>
                <a:lnTo>
                  <a:pt x="240" y="0"/>
                </a:lnTo>
                <a:lnTo>
                  <a:pt x="180" y="3"/>
                </a:lnTo>
                <a:lnTo>
                  <a:pt x="114" y="3"/>
                </a:lnTo>
                <a:lnTo>
                  <a:pt x="54" y="9"/>
                </a:lnTo>
                <a:lnTo>
                  <a:pt x="0" y="12"/>
                </a:lnTo>
                <a:lnTo>
                  <a:pt x="72" y="100"/>
                </a:lnTo>
                <a:lnTo>
                  <a:pt x="132" y="94"/>
                </a:lnTo>
                <a:lnTo>
                  <a:pt x="195" y="94"/>
                </a:lnTo>
                <a:lnTo>
                  <a:pt x="252" y="91"/>
                </a:lnTo>
                <a:lnTo>
                  <a:pt x="378" y="91"/>
                </a:lnTo>
                <a:lnTo>
                  <a:pt x="396" y="94"/>
                </a:lnTo>
                <a:lnTo>
                  <a:pt x="414" y="94"/>
                </a:lnTo>
                <a:lnTo>
                  <a:pt x="432" y="97"/>
                </a:lnTo>
                <a:lnTo>
                  <a:pt x="450" y="100"/>
                </a:lnTo>
                <a:lnTo>
                  <a:pt x="465" y="106"/>
                </a:lnTo>
                <a:lnTo>
                  <a:pt x="480" y="115"/>
                </a:lnTo>
                <a:lnTo>
                  <a:pt x="502" y="121"/>
                </a:lnTo>
                <a:lnTo>
                  <a:pt x="514" y="133"/>
                </a:lnTo>
                <a:lnTo>
                  <a:pt x="529" y="142"/>
                </a:lnTo>
                <a:close/>
              </a:path>
            </a:pathLst>
          </a:custGeom>
          <a:solidFill>
            <a:srgbClr val="80C2FF"/>
          </a:solidFill>
          <a:ln w="19050">
            <a:solidFill>
              <a:srgbClr val="0000FF"/>
            </a:solidFill>
            <a:round/>
            <a:headEnd/>
            <a:tailEnd/>
          </a:ln>
        </p:spPr>
        <p:txBody>
          <a:bodyPr/>
          <a:lstStyle/>
          <a:p>
            <a:endParaRPr lang="es-CO"/>
          </a:p>
        </p:txBody>
      </p:sp>
      <p:sp>
        <p:nvSpPr>
          <p:cNvPr id="36878" name="Freeform 16"/>
          <p:cNvSpPr>
            <a:spLocks/>
          </p:cNvSpPr>
          <p:nvPr/>
        </p:nvSpPr>
        <p:spPr bwMode="auto">
          <a:xfrm>
            <a:off x="2770188" y="4729163"/>
            <a:ext cx="1609725" cy="1344612"/>
          </a:xfrm>
          <a:custGeom>
            <a:avLst/>
            <a:gdLst>
              <a:gd name="T0" fmla="*/ 2147483647 w 1014"/>
              <a:gd name="T1" fmla="*/ 2147483647 h 847"/>
              <a:gd name="T2" fmla="*/ 2147483647 w 1014"/>
              <a:gd name="T3" fmla="*/ 2147483647 h 847"/>
              <a:gd name="T4" fmla="*/ 2147483647 w 1014"/>
              <a:gd name="T5" fmla="*/ 2147483647 h 847"/>
              <a:gd name="T6" fmla="*/ 2147483647 w 1014"/>
              <a:gd name="T7" fmla="*/ 2147483647 h 847"/>
              <a:gd name="T8" fmla="*/ 2147483647 w 1014"/>
              <a:gd name="T9" fmla="*/ 2147483647 h 847"/>
              <a:gd name="T10" fmla="*/ 2147483647 w 1014"/>
              <a:gd name="T11" fmla="*/ 2147483647 h 847"/>
              <a:gd name="T12" fmla="*/ 2147483647 w 1014"/>
              <a:gd name="T13" fmla="*/ 2147483647 h 847"/>
              <a:gd name="T14" fmla="*/ 2147483647 w 1014"/>
              <a:gd name="T15" fmla="*/ 2147483647 h 847"/>
              <a:gd name="T16" fmla="*/ 2147483647 w 1014"/>
              <a:gd name="T17" fmla="*/ 0 h 847"/>
              <a:gd name="T18" fmla="*/ 2147483647 w 1014"/>
              <a:gd name="T19" fmla="*/ 2147483647 h 847"/>
              <a:gd name="T20" fmla="*/ 2147483647 w 1014"/>
              <a:gd name="T21" fmla="*/ 2147483647 h 847"/>
              <a:gd name="T22" fmla="*/ 2147483647 w 1014"/>
              <a:gd name="T23" fmla="*/ 2147483647 h 847"/>
              <a:gd name="T24" fmla="*/ 2147483647 w 1014"/>
              <a:gd name="T25" fmla="*/ 2147483647 h 847"/>
              <a:gd name="T26" fmla="*/ 2147483647 w 1014"/>
              <a:gd name="T27" fmla="*/ 2147483647 h 847"/>
              <a:gd name="T28" fmla="*/ 2147483647 w 1014"/>
              <a:gd name="T29" fmla="*/ 2147483647 h 847"/>
              <a:gd name="T30" fmla="*/ 2147483647 w 1014"/>
              <a:gd name="T31" fmla="*/ 2147483647 h 847"/>
              <a:gd name="T32" fmla="*/ 2147483647 w 1014"/>
              <a:gd name="T33" fmla="*/ 2147483647 h 847"/>
              <a:gd name="T34" fmla="*/ 2147483647 w 1014"/>
              <a:gd name="T35" fmla="*/ 2147483647 h 847"/>
              <a:gd name="T36" fmla="*/ 2147483647 w 1014"/>
              <a:gd name="T37" fmla="*/ 2147483647 h 847"/>
              <a:gd name="T38" fmla="*/ 2147483647 w 1014"/>
              <a:gd name="T39" fmla="*/ 2147483647 h 847"/>
              <a:gd name="T40" fmla="*/ 2147483647 w 1014"/>
              <a:gd name="T41" fmla="*/ 2147483647 h 847"/>
              <a:gd name="T42" fmla="*/ 2147483647 w 1014"/>
              <a:gd name="T43" fmla="*/ 2147483647 h 847"/>
              <a:gd name="T44" fmla="*/ 2147483647 w 1014"/>
              <a:gd name="T45" fmla="*/ 2147483647 h 847"/>
              <a:gd name="T46" fmla="*/ 2147483647 w 1014"/>
              <a:gd name="T47" fmla="*/ 2147483647 h 847"/>
              <a:gd name="T48" fmla="*/ 2147483647 w 1014"/>
              <a:gd name="T49" fmla="*/ 2147483647 h 847"/>
              <a:gd name="T50" fmla="*/ 2147483647 w 1014"/>
              <a:gd name="T51" fmla="*/ 2147483647 h 847"/>
              <a:gd name="T52" fmla="*/ 2147483647 w 1014"/>
              <a:gd name="T53" fmla="*/ 2147483647 h 847"/>
              <a:gd name="T54" fmla="*/ 2147483647 w 1014"/>
              <a:gd name="T55" fmla="*/ 2147483647 h 847"/>
              <a:gd name="T56" fmla="*/ 2147483647 w 1014"/>
              <a:gd name="T57" fmla="*/ 2147483647 h 847"/>
              <a:gd name="T58" fmla="*/ 0 w 1014"/>
              <a:gd name="T59" fmla="*/ 2147483647 h 847"/>
              <a:gd name="T60" fmla="*/ 2147483647 w 1014"/>
              <a:gd name="T61" fmla="*/ 2147483647 h 847"/>
              <a:gd name="T62" fmla="*/ 2147483647 w 1014"/>
              <a:gd name="T63" fmla="*/ 2147483647 h 847"/>
              <a:gd name="T64" fmla="*/ 2147483647 w 1014"/>
              <a:gd name="T65" fmla="*/ 2147483647 h 847"/>
              <a:gd name="T66" fmla="*/ 2147483647 w 1014"/>
              <a:gd name="T67" fmla="*/ 2147483647 h 847"/>
              <a:gd name="T68" fmla="*/ 2147483647 w 1014"/>
              <a:gd name="T69" fmla="*/ 2147483647 h 847"/>
              <a:gd name="T70" fmla="*/ 2147483647 w 1014"/>
              <a:gd name="T71" fmla="*/ 2147483647 h 847"/>
              <a:gd name="T72" fmla="*/ 2147483647 w 1014"/>
              <a:gd name="T73" fmla="*/ 2147483647 h 847"/>
              <a:gd name="T74" fmla="*/ 2147483647 w 1014"/>
              <a:gd name="T75" fmla="*/ 2147483647 h 847"/>
              <a:gd name="T76" fmla="*/ 2147483647 w 1014"/>
              <a:gd name="T77" fmla="*/ 2147483647 h 847"/>
              <a:gd name="T78" fmla="*/ 2147483647 w 1014"/>
              <a:gd name="T79" fmla="*/ 2147483647 h 847"/>
              <a:gd name="T80" fmla="*/ 2147483647 w 1014"/>
              <a:gd name="T81" fmla="*/ 2147483647 h 847"/>
              <a:gd name="T82" fmla="*/ 2147483647 w 1014"/>
              <a:gd name="T83" fmla="*/ 2147483647 h 847"/>
              <a:gd name="T84" fmla="*/ 2147483647 w 1014"/>
              <a:gd name="T85" fmla="*/ 2147483647 h 847"/>
              <a:gd name="T86" fmla="*/ 2147483647 w 1014"/>
              <a:gd name="T87" fmla="*/ 2147483647 h 847"/>
              <a:gd name="T88" fmla="*/ 2147483647 w 1014"/>
              <a:gd name="T89" fmla="*/ 2147483647 h 847"/>
              <a:gd name="T90" fmla="*/ 2147483647 w 1014"/>
              <a:gd name="T91" fmla="*/ 2147483647 h 847"/>
              <a:gd name="T92" fmla="*/ 2147483647 w 1014"/>
              <a:gd name="T93" fmla="*/ 2147483647 h 84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4"/>
              <a:gd name="T142" fmla="*/ 0 h 847"/>
              <a:gd name="T143" fmla="*/ 1014 w 1014"/>
              <a:gd name="T144" fmla="*/ 847 h 84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4" h="847">
                <a:moveTo>
                  <a:pt x="390" y="550"/>
                </a:moveTo>
                <a:lnTo>
                  <a:pt x="381" y="535"/>
                </a:lnTo>
                <a:lnTo>
                  <a:pt x="381" y="499"/>
                </a:lnTo>
                <a:lnTo>
                  <a:pt x="390" y="481"/>
                </a:lnTo>
                <a:lnTo>
                  <a:pt x="399" y="463"/>
                </a:lnTo>
                <a:lnTo>
                  <a:pt x="405" y="448"/>
                </a:lnTo>
                <a:lnTo>
                  <a:pt x="429" y="421"/>
                </a:lnTo>
                <a:lnTo>
                  <a:pt x="447" y="412"/>
                </a:lnTo>
                <a:lnTo>
                  <a:pt x="462" y="406"/>
                </a:lnTo>
                <a:lnTo>
                  <a:pt x="480" y="400"/>
                </a:lnTo>
                <a:lnTo>
                  <a:pt x="498" y="397"/>
                </a:lnTo>
                <a:lnTo>
                  <a:pt x="957" y="412"/>
                </a:lnTo>
                <a:lnTo>
                  <a:pt x="1011" y="180"/>
                </a:lnTo>
                <a:lnTo>
                  <a:pt x="1014" y="159"/>
                </a:lnTo>
                <a:lnTo>
                  <a:pt x="1014" y="138"/>
                </a:lnTo>
                <a:lnTo>
                  <a:pt x="1011" y="117"/>
                </a:lnTo>
                <a:lnTo>
                  <a:pt x="1008" y="99"/>
                </a:lnTo>
                <a:lnTo>
                  <a:pt x="945" y="0"/>
                </a:lnTo>
                <a:lnTo>
                  <a:pt x="945" y="9"/>
                </a:lnTo>
                <a:lnTo>
                  <a:pt x="954" y="27"/>
                </a:lnTo>
                <a:lnTo>
                  <a:pt x="954" y="54"/>
                </a:lnTo>
                <a:lnTo>
                  <a:pt x="951" y="75"/>
                </a:lnTo>
                <a:lnTo>
                  <a:pt x="900" y="309"/>
                </a:lnTo>
                <a:lnTo>
                  <a:pt x="660" y="300"/>
                </a:lnTo>
                <a:lnTo>
                  <a:pt x="474" y="300"/>
                </a:lnTo>
                <a:lnTo>
                  <a:pt x="420" y="306"/>
                </a:lnTo>
                <a:lnTo>
                  <a:pt x="405" y="309"/>
                </a:lnTo>
                <a:lnTo>
                  <a:pt x="375" y="322"/>
                </a:lnTo>
                <a:lnTo>
                  <a:pt x="375" y="325"/>
                </a:lnTo>
                <a:lnTo>
                  <a:pt x="363" y="340"/>
                </a:lnTo>
                <a:lnTo>
                  <a:pt x="351" y="355"/>
                </a:lnTo>
                <a:lnTo>
                  <a:pt x="342" y="370"/>
                </a:lnTo>
                <a:lnTo>
                  <a:pt x="330" y="385"/>
                </a:lnTo>
                <a:lnTo>
                  <a:pt x="327" y="403"/>
                </a:lnTo>
                <a:lnTo>
                  <a:pt x="324" y="421"/>
                </a:lnTo>
                <a:lnTo>
                  <a:pt x="324" y="442"/>
                </a:lnTo>
                <a:lnTo>
                  <a:pt x="330" y="460"/>
                </a:lnTo>
                <a:lnTo>
                  <a:pt x="333" y="481"/>
                </a:lnTo>
                <a:lnTo>
                  <a:pt x="342" y="496"/>
                </a:lnTo>
                <a:lnTo>
                  <a:pt x="348" y="508"/>
                </a:lnTo>
                <a:lnTo>
                  <a:pt x="363" y="559"/>
                </a:lnTo>
                <a:lnTo>
                  <a:pt x="363" y="646"/>
                </a:lnTo>
                <a:lnTo>
                  <a:pt x="357" y="667"/>
                </a:lnTo>
                <a:lnTo>
                  <a:pt x="348" y="682"/>
                </a:lnTo>
                <a:lnTo>
                  <a:pt x="339" y="697"/>
                </a:lnTo>
                <a:lnTo>
                  <a:pt x="318" y="715"/>
                </a:lnTo>
                <a:lnTo>
                  <a:pt x="297" y="727"/>
                </a:lnTo>
                <a:lnTo>
                  <a:pt x="276" y="736"/>
                </a:lnTo>
                <a:lnTo>
                  <a:pt x="252" y="745"/>
                </a:lnTo>
                <a:lnTo>
                  <a:pt x="228" y="751"/>
                </a:lnTo>
                <a:lnTo>
                  <a:pt x="204" y="751"/>
                </a:lnTo>
                <a:lnTo>
                  <a:pt x="180" y="754"/>
                </a:lnTo>
                <a:lnTo>
                  <a:pt x="138" y="754"/>
                </a:lnTo>
                <a:lnTo>
                  <a:pt x="114" y="751"/>
                </a:lnTo>
                <a:lnTo>
                  <a:pt x="90" y="745"/>
                </a:lnTo>
                <a:lnTo>
                  <a:pt x="66" y="739"/>
                </a:lnTo>
                <a:lnTo>
                  <a:pt x="42" y="730"/>
                </a:lnTo>
                <a:lnTo>
                  <a:pt x="21" y="715"/>
                </a:lnTo>
                <a:lnTo>
                  <a:pt x="0" y="700"/>
                </a:lnTo>
                <a:lnTo>
                  <a:pt x="0" y="697"/>
                </a:lnTo>
                <a:lnTo>
                  <a:pt x="36" y="766"/>
                </a:lnTo>
                <a:lnTo>
                  <a:pt x="48" y="781"/>
                </a:lnTo>
                <a:lnTo>
                  <a:pt x="66" y="793"/>
                </a:lnTo>
                <a:lnTo>
                  <a:pt x="81" y="808"/>
                </a:lnTo>
                <a:lnTo>
                  <a:pt x="96" y="817"/>
                </a:lnTo>
                <a:lnTo>
                  <a:pt x="114" y="826"/>
                </a:lnTo>
                <a:lnTo>
                  <a:pt x="132" y="832"/>
                </a:lnTo>
                <a:lnTo>
                  <a:pt x="150" y="841"/>
                </a:lnTo>
                <a:lnTo>
                  <a:pt x="168" y="844"/>
                </a:lnTo>
                <a:lnTo>
                  <a:pt x="186" y="847"/>
                </a:lnTo>
                <a:lnTo>
                  <a:pt x="228" y="847"/>
                </a:lnTo>
                <a:lnTo>
                  <a:pt x="252" y="844"/>
                </a:lnTo>
                <a:lnTo>
                  <a:pt x="270" y="841"/>
                </a:lnTo>
                <a:lnTo>
                  <a:pt x="294" y="838"/>
                </a:lnTo>
                <a:lnTo>
                  <a:pt x="312" y="832"/>
                </a:lnTo>
                <a:lnTo>
                  <a:pt x="330" y="823"/>
                </a:lnTo>
                <a:lnTo>
                  <a:pt x="348" y="817"/>
                </a:lnTo>
                <a:lnTo>
                  <a:pt x="366" y="808"/>
                </a:lnTo>
                <a:lnTo>
                  <a:pt x="378" y="793"/>
                </a:lnTo>
                <a:lnTo>
                  <a:pt x="390" y="787"/>
                </a:lnTo>
                <a:lnTo>
                  <a:pt x="399" y="775"/>
                </a:lnTo>
                <a:lnTo>
                  <a:pt x="405" y="766"/>
                </a:lnTo>
                <a:lnTo>
                  <a:pt x="411" y="751"/>
                </a:lnTo>
                <a:lnTo>
                  <a:pt x="417" y="739"/>
                </a:lnTo>
                <a:lnTo>
                  <a:pt x="420" y="727"/>
                </a:lnTo>
                <a:lnTo>
                  <a:pt x="423" y="712"/>
                </a:lnTo>
                <a:lnTo>
                  <a:pt x="426" y="697"/>
                </a:lnTo>
                <a:lnTo>
                  <a:pt x="426" y="682"/>
                </a:lnTo>
                <a:lnTo>
                  <a:pt x="423" y="670"/>
                </a:lnTo>
                <a:lnTo>
                  <a:pt x="420" y="652"/>
                </a:lnTo>
                <a:lnTo>
                  <a:pt x="420" y="646"/>
                </a:lnTo>
                <a:lnTo>
                  <a:pt x="393" y="559"/>
                </a:lnTo>
                <a:lnTo>
                  <a:pt x="390" y="550"/>
                </a:lnTo>
                <a:close/>
              </a:path>
            </a:pathLst>
          </a:custGeom>
          <a:solidFill>
            <a:srgbClr val="80C2FF"/>
          </a:solidFill>
          <a:ln w="19050">
            <a:solidFill>
              <a:srgbClr val="0000FF"/>
            </a:solidFill>
            <a:round/>
            <a:headEnd/>
            <a:tailEnd/>
          </a:ln>
        </p:spPr>
        <p:txBody>
          <a:bodyPr/>
          <a:lstStyle/>
          <a:p>
            <a:endParaRPr lang="es-CO"/>
          </a:p>
        </p:txBody>
      </p:sp>
      <p:sp>
        <p:nvSpPr>
          <p:cNvPr id="36879" name="Freeform 17"/>
          <p:cNvSpPr>
            <a:spLocks/>
          </p:cNvSpPr>
          <p:nvPr/>
        </p:nvSpPr>
        <p:spPr bwMode="auto">
          <a:xfrm>
            <a:off x="3579813" y="4048125"/>
            <a:ext cx="419100" cy="557213"/>
          </a:xfrm>
          <a:custGeom>
            <a:avLst/>
            <a:gdLst>
              <a:gd name="T0" fmla="*/ 2147483647 w 264"/>
              <a:gd name="T1" fmla="*/ 2147483647 h 351"/>
              <a:gd name="T2" fmla="*/ 2147483647 w 264"/>
              <a:gd name="T3" fmla="*/ 2147483647 h 351"/>
              <a:gd name="T4" fmla="*/ 2147483647 w 264"/>
              <a:gd name="T5" fmla="*/ 2147483647 h 351"/>
              <a:gd name="T6" fmla="*/ 2147483647 w 264"/>
              <a:gd name="T7" fmla="*/ 2147483647 h 351"/>
              <a:gd name="T8" fmla="*/ 2147483647 w 264"/>
              <a:gd name="T9" fmla="*/ 2147483647 h 351"/>
              <a:gd name="T10" fmla="*/ 2147483647 w 264"/>
              <a:gd name="T11" fmla="*/ 2147483647 h 351"/>
              <a:gd name="T12" fmla="*/ 2147483647 w 264"/>
              <a:gd name="T13" fmla="*/ 2147483647 h 351"/>
              <a:gd name="T14" fmla="*/ 2147483647 w 264"/>
              <a:gd name="T15" fmla="*/ 2147483647 h 351"/>
              <a:gd name="T16" fmla="*/ 0 w 264"/>
              <a:gd name="T17" fmla="*/ 2147483647 h 351"/>
              <a:gd name="T18" fmla="*/ 0 w 264"/>
              <a:gd name="T19" fmla="*/ 2147483647 h 351"/>
              <a:gd name="T20" fmla="*/ 2147483647 w 264"/>
              <a:gd name="T21" fmla="*/ 2147483647 h 351"/>
              <a:gd name="T22" fmla="*/ 2147483647 w 264"/>
              <a:gd name="T23" fmla="*/ 2147483647 h 351"/>
              <a:gd name="T24" fmla="*/ 2147483647 w 264"/>
              <a:gd name="T25" fmla="*/ 2147483647 h 351"/>
              <a:gd name="T26" fmla="*/ 2147483647 w 264"/>
              <a:gd name="T27" fmla="*/ 2147483647 h 351"/>
              <a:gd name="T28" fmla="*/ 2147483647 w 264"/>
              <a:gd name="T29" fmla="*/ 2147483647 h 351"/>
              <a:gd name="T30" fmla="*/ 2147483647 w 264"/>
              <a:gd name="T31" fmla="*/ 2147483647 h 351"/>
              <a:gd name="T32" fmla="*/ 2147483647 w 264"/>
              <a:gd name="T33" fmla="*/ 2147483647 h 351"/>
              <a:gd name="T34" fmla="*/ 2147483647 w 264"/>
              <a:gd name="T35" fmla="*/ 2147483647 h 351"/>
              <a:gd name="T36" fmla="*/ 2147483647 w 264"/>
              <a:gd name="T37" fmla="*/ 2147483647 h 351"/>
              <a:gd name="T38" fmla="*/ 2147483647 w 264"/>
              <a:gd name="T39" fmla="*/ 2147483647 h 351"/>
              <a:gd name="T40" fmla="*/ 2147483647 w 264"/>
              <a:gd name="T41" fmla="*/ 2147483647 h 351"/>
              <a:gd name="T42" fmla="*/ 2147483647 w 264"/>
              <a:gd name="T43" fmla="*/ 2147483647 h 351"/>
              <a:gd name="T44" fmla="*/ 2147483647 w 264"/>
              <a:gd name="T45" fmla="*/ 2147483647 h 351"/>
              <a:gd name="T46" fmla="*/ 2147483647 w 264"/>
              <a:gd name="T47" fmla="*/ 2147483647 h 351"/>
              <a:gd name="T48" fmla="*/ 2147483647 w 264"/>
              <a:gd name="T49" fmla="*/ 2147483647 h 351"/>
              <a:gd name="T50" fmla="*/ 2147483647 w 264"/>
              <a:gd name="T51" fmla="*/ 0 h 351"/>
              <a:gd name="T52" fmla="*/ 2147483647 w 264"/>
              <a:gd name="T53" fmla="*/ 0 h 351"/>
              <a:gd name="T54" fmla="*/ 2147483647 w 264"/>
              <a:gd name="T55" fmla="*/ 2147483647 h 351"/>
              <a:gd name="T56" fmla="*/ 2147483647 w 264"/>
              <a:gd name="T57" fmla="*/ 2147483647 h 351"/>
              <a:gd name="T58" fmla="*/ 2147483647 w 264"/>
              <a:gd name="T59" fmla="*/ 2147483647 h 351"/>
              <a:gd name="T60" fmla="*/ 2147483647 w 264"/>
              <a:gd name="T61" fmla="*/ 2147483647 h 351"/>
              <a:gd name="T62" fmla="*/ 2147483647 w 264"/>
              <a:gd name="T63" fmla="*/ 2147483647 h 351"/>
              <a:gd name="T64" fmla="*/ 2147483647 w 264"/>
              <a:gd name="T65" fmla="*/ 2147483647 h 351"/>
              <a:gd name="T66" fmla="*/ 2147483647 w 264"/>
              <a:gd name="T67" fmla="*/ 2147483647 h 351"/>
              <a:gd name="T68" fmla="*/ 2147483647 w 264"/>
              <a:gd name="T69" fmla="*/ 2147483647 h 351"/>
              <a:gd name="T70" fmla="*/ 2147483647 w 264"/>
              <a:gd name="T71" fmla="*/ 2147483647 h 351"/>
              <a:gd name="T72" fmla="*/ 2147483647 w 264"/>
              <a:gd name="T73" fmla="*/ 2147483647 h 351"/>
              <a:gd name="T74" fmla="*/ 2147483647 w 264"/>
              <a:gd name="T75" fmla="*/ 2147483647 h 351"/>
              <a:gd name="T76" fmla="*/ 2147483647 w 264"/>
              <a:gd name="T77" fmla="*/ 2147483647 h 351"/>
              <a:gd name="T78" fmla="*/ 2147483647 w 264"/>
              <a:gd name="T79" fmla="*/ 2147483647 h 351"/>
              <a:gd name="T80" fmla="*/ 2147483647 w 264"/>
              <a:gd name="T81" fmla="*/ 2147483647 h 351"/>
              <a:gd name="T82" fmla="*/ 2147483647 w 264"/>
              <a:gd name="T83" fmla="*/ 2147483647 h 351"/>
              <a:gd name="T84" fmla="*/ 2147483647 w 264"/>
              <a:gd name="T85" fmla="*/ 2147483647 h 351"/>
              <a:gd name="T86" fmla="*/ 2147483647 w 264"/>
              <a:gd name="T87" fmla="*/ 2147483647 h 351"/>
              <a:gd name="T88" fmla="*/ 2147483647 w 264"/>
              <a:gd name="T89" fmla="*/ 2147483647 h 351"/>
              <a:gd name="T90" fmla="*/ 2147483647 w 264"/>
              <a:gd name="T91" fmla="*/ 2147483647 h 351"/>
              <a:gd name="T92" fmla="*/ 2147483647 w 264"/>
              <a:gd name="T93" fmla="*/ 2147483647 h 351"/>
              <a:gd name="T94" fmla="*/ 2147483647 w 264"/>
              <a:gd name="T95" fmla="*/ 2147483647 h 351"/>
              <a:gd name="T96" fmla="*/ 2147483647 w 264"/>
              <a:gd name="T97" fmla="*/ 2147483647 h 351"/>
              <a:gd name="T98" fmla="*/ 2147483647 w 264"/>
              <a:gd name="T99" fmla="*/ 2147483647 h 351"/>
              <a:gd name="T100" fmla="*/ 2147483647 w 264"/>
              <a:gd name="T101" fmla="*/ 2147483647 h 351"/>
              <a:gd name="T102" fmla="*/ 2147483647 w 264"/>
              <a:gd name="T103" fmla="*/ 2147483647 h 351"/>
              <a:gd name="T104" fmla="*/ 2147483647 w 264"/>
              <a:gd name="T105" fmla="*/ 2147483647 h 351"/>
              <a:gd name="T106" fmla="*/ 2147483647 w 264"/>
              <a:gd name="T107" fmla="*/ 2147483647 h 3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4"/>
              <a:gd name="T163" fmla="*/ 0 h 351"/>
              <a:gd name="T164" fmla="*/ 264 w 264"/>
              <a:gd name="T165" fmla="*/ 351 h 35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4" h="351">
                <a:moveTo>
                  <a:pt x="72" y="351"/>
                </a:moveTo>
                <a:lnTo>
                  <a:pt x="48" y="327"/>
                </a:lnTo>
                <a:lnTo>
                  <a:pt x="39" y="315"/>
                </a:lnTo>
                <a:lnTo>
                  <a:pt x="30" y="303"/>
                </a:lnTo>
                <a:lnTo>
                  <a:pt x="24" y="285"/>
                </a:lnTo>
                <a:lnTo>
                  <a:pt x="18" y="270"/>
                </a:lnTo>
                <a:lnTo>
                  <a:pt x="9" y="258"/>
                </a:lnTo>
                <a:lnTo>
                  <a:pt x="6" y="240"/>
                </a:lnTo>
                <a:lnTo>
                  <a:pt x="0" y="225"/>
                </a:lnTo>
                <a:lnTo>
                  <a:pt x="0" y="174"/>
                </a:lnTo>
                <a:lnTo>
                  <a:pt x="3" y="159"/>
                </a:lnTo>
                <a:lnTo>
                  <a:pt x="6" y="141"/>
                </a:lnTo>
                <a:lnTo>
                  <a:pt x="9" y="126"/>
                </a:lnTo>
                <a:lnTo>
                  <a:pt x="21" y="111"/>
                </a:lnTo>
                <a:lnTo>
                  <a:pt x="27" y="96"/>
                </a:lnTo>
                <a:lnTo>
                  <a:pt x="33" y="84"/>
                </a:lnTo>
                <a:lnTo>
                  <a:pt x="42" y="69"/>
                </a:lnTo>
                <a:lnTo>
                  <a:pt x="54" y="60"/>
                </a:lnTo>
                <a:lnTo>
                  <a:pt x="66" y="45"/>
                </a:lnTo>
                <a:lnTo>
                  <a:pt x="75" y="36"/>
                </a:lnTo>
                <a:lnTo>
                  <a:pt x="87" y="27"/>
                </a:lnTo>
                <a:lnTo>
                  <a:pt x="96" y="21"/>
                </a:lnTo>
                <a:lnTo>
                  <a:pt x="111" y="15"/>
                </a:lnTo>
                <a:lnTo>
                  <a:pt x="123" y="12"/>
                </a:lnTo>
                <a:lnTo>
                  <a:pt x="135" y="3"/>
                </a:lnTo>
                <a:lnTo>
                  <a:pt x="150" y="0"/>
                </a:lnTo>
                <a:lnTo>
                  <a:pt x="189" y="0"/>
                </a:lnTo>
                <a:lnTo>
                  <a:pt x="201" y="3"/>
                </a:lnTo>
                <a:lnTo>
                  <a:pt x="219" y="9"/>
                </a:lnTo>
                <a:lnTo>
                  <a:pt x="231" y="15"/>
                </a:lnTo>
                <a:lnTo>
                  <a:pt x="240" y="21"/>
                </a:lnTo>
                <a:lnTo>
                  <a:pt x="246" y="45"/>
                </a:lnTo>
                <a:lnTo>
                  <a:pt x="249" y="69"/>
                </a:lnTo>
                <a:lnTo>
                  <a:pt x="261" y="93"/>
                </a:lnTo>
                <a:lnTo>
                  <a:pt x="264" y="99"/>
                </a:lnTo>
                <a:lnTo>
                  <a:pt x="219" y="99"/>
                </a:lnTo>
                <a:lnTo>
                  <a:pt x="207" y="105"/>
                </a:lnTo>
                <a:lnTo>
                  <a:pt x="189" y="108"/>
                </a:lnTo>
                <a:lnTo>
                  <a:pt x="177" y="114"/>
                </a:lnTo>
                <a:lnTo>
                  <a:pt x="165" y="120"/>
                </a:lnTo>
                <a:lnTo>
                  <a:pt x="150" y="126"/>
                </a:lnTo>
                <a:lnTo>
                  <a:pt x="138" y="135"/>
                </a:lnTo>
                <a:lnTo>
                  <a:pt x="111" y="165"/>
                </a:lnTo>
                <a:lnTo>
                  <a:pt x="102" y="180"/>
                </a:lnTo>
                <a:lnTo>
                  <a:pt x="93" y="189"/>
                </a:lnTo>
                <a:lnTo>
                  <a:pt x="87" y="207"/>
                </a:lnTo>
                <a:lnTo>
                  <a:pt x="84" y="219"/>
                </a:lnTo>
                <a:lnTo>
                  <a:pt x="81" y="237"/>
                </a:lnTo>
                <a:lnTo>
                  <a:pt x="75" y="255"/>
                </a:lnTo>
                <a:lnTo>
                  <a:pt x="72" y="276"/>
                </a:lnTo>
                <a:lnTo>
                  <a:pt x="72" y="333"/>
                </a:lnTo>
                <a:lnTo>
                  <a:pt x="75" y="351"/>
                </a:lnTo>
                <a:lnTo>
                  <a:pt x="72" y="351"/>
                </a:lnTo>
                <a:close/>
              </a:path>
            </a:pathLst>
          </a:custGeom>
          <a:solidFill>
            <a:srgbClr val="80C2FF"/>
          </a:solidFill>
          <a:ln w="19050">
            <a:solidFill>
              <a:srgbClr val="0000FF"/>
            </a:solidFill>
            <a:round/>
            <a:headEnd/>
            <a:tailEnd/>
          </a:ln>
        </p:spPr>
        <p:txBody>
          <a:bodyPr/>
          <a:lstStyle/>
          <a:p>
            <a:endParaRPr lang="es-CO"/>
          </a:p>
        </p:txBody>
      </p:sp>
      <p:sp>
        <p:nvSpPr>
          <p:cNvPr id="36880" name="Freeform 18"/>
          <p:cNvSpPr>
            <a:spLocks/>
          </p:cNvSpPr>
          <p:nvPr/>
        </p:nvSpPr>
        <p:spPr bwMode="auto">
          <a:xfrm>
            <a:off x="4241800" y="3327400"/>
            <a:ext cx="177800" cy="482600"/>
          </a:xfrm>
          <a:custGeom>
            <a:avLst/>
            <a:gdLst>
              <a:gd name="T0" fmla="*/ 0 w 112"/>
              <a:gd name="T1" fmla="*/ 0 h 304"/>
              <a:gd name="T2" fmla="*/ 2147483647 w 112"/>
              <a:gd name="T3" fmla="*/ 2147483647 h 304"/>
              <a:gd name="T4" fmla="*/ 2147483647 w 112"/>
              <a:gd name="T5" fmla="*/ 2147483647 h 304"/>
              <a:gd name="T6" fmla="*/ 2147483647 w 112"/>
              <a:gd name="T7" fmla="*/ 2147483647 h 304"/>
              <a:gd name="T8" fmla="*/ 2147483647 w 112"/>
              <a:gd name="T9" fmla="*/ 2147483647 h 304"/>
              <a:gd name="T10" fmla="*/ 0 w 112"/>
              <a:gd name="T11" fmla="*/ 2147483647 h 304"/>
              <a:gd name="T12" fmla="*/ 0 w 112"/>
              <a:gd name="T13" fmla="*/ 0 h 304"/>
              <a:gd name="T14" fmla="*/ 0 w 112"/>
              <a:gd name="T15" fmla="*/ 0 h 304"/>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304"/>
              <a:gd name="T26" fmla="*/ 112 w 112"/>
              <a:gd name="T27" fmla="*/ 304 h 3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304">
                <a:moveTo>
                  <a:pt x="0" y="0"/>
                </a:moveTo>
                <a:lnTo>
                  <a:pt x="48" y="277"/>
                </a:lnTo>
                <a:lnTo>
                  <a:pt x="112" y="304"/>
                </a:lnTo>
                <a:lnTo>
                  <a:pt x="112" y="298"/>
                </a:lnTo>
                <a:lnTo>
                  <a:pt x="78" y="96"/>
                </a:lnTo>
                <a:lnTo>
                  <a:pt x="0" y="3"/>
                </a:lnTo>
                <a:lnTo>
                  <a:pt x="0" y="0"/>
                </a:lnTo>
                <a:close/>
              </a:path>
            </a:pathLst>
          </a:custGeom>
          <a:solidFill>
            <a:srgbClr val="80C2FF"/>
          </a:solidFill>
          <a:ln w="19050">
            <a:solidFill>
              <a:srgbClr val="0000FF"/>
            </a:solidFill>
            <a:round/>
            <a:headEnd/>
            <a:tailEnd/>
          </a:ln>
        </p:spPr>
        <p:txBody>
          <a:bodyPr/>
          <a:lstStyle/>
          <a:p>
            <a:endParaRPr lang="es-CO"/>
          </a:p>
        </p:txBody>
      </p:sp>
      <p:sp>
        <p:nvSpPr>
          <p:cNvPr id="36881" name="Freeform 19"/>
          <p:cNvSpPr>
            <a:spLocks/>
          </p:cNvSpPr>
          <p:nvPr/>
        </p:nvSpPr>
        <p:spPr bwMode="auto">
          <a:xfrm>
            <a:off x="3398838" y="2851150"/>
            <a:ext cx="180975" cy="552450"/>
          </a:xfrm>
          <a:custGeom>
            <a:avLst/>
            <a:gdLst>
              <a:gd name="T0" fmla="*/ 2147483647 w 114"/>
              <a:gd name="T1" fmla="*/ 2147483647 h 348"/>
              <a:gd name="T2" fmla="*/ 2147483647 w 114"/>
              <a:gd name="T3" fmla="*/ 2147483647 h 348"/>
              <a:gd name="T4" fmla="*/ 2147483647 w 114"/>
              <a:gd name="T5" fmla="*/ 2147483647 h 348"/>
              <a:gd name="T6" fmla="*/ 2147483647 w 114"/>
              <a:gd name="T7" fmla="*/ 2147483647 h 348"/>
              <a:gd name="T8" fmla="*/ 2147483647 w 114"/>
              <a:gd name="T9" fmla="*/ 2147483647 h 348"/>
              <a:gd name="T10" fmla="*/ 2147483647 w 114"/>
              <a:gd name="T11" fmla="*/ 2147483647 h 348"/>
              <a:gd name="T12" fmla="*/ 2147483647 w 114"/>
              <a:gd name="T13" fmla="*/ 2147483647 h 348"/>
              <a:gd name="T14" fmla="*/ 2147483647 w 114"/>
              <a:gd name="T15" fmla="*/ 2147483647 h 348"/>
              <a:gd name="T16" fmla="*/ 2147483647 w 114"/>
              <a:gd name="T17" fmla="*/ 2147483647 h 348"/>
              <a:gd name="T18" fmla="*/ 0 w 114"/>
              <a:gd name="T19" fmla="*/ 2147483647 h 348"/>
              <a:gd name="T20" fmla="*/ 0 w 114"/>
              <a:gd name="T21" fmla="*/ 2147483647 h 348"/>
              <a:gd name="T22" fmla="*/ 2147483647 w 114"/>
              <a:gd name="T23" fmla="*/ 2147483647 h 348"/>
              <a:gd name="T24" fmla="*/ 2147483647 w 114"/>
              <a:gd name="T25" fmla="*/ 2147483647 h 348"/>
              <a:gd name="T26" fmla="*/ 2147483647 w 114"/>
              <a:gd name="T27" fmla="*/ 2147483647 h 348"/>
              <a:gd name="T28" fmla="*/ 2147483647 w 114"/>
              <a:gd name="T29" fmla="*/ 2147483647 h 348"/>
              <a:gd name="T30" fmla="*/ 2147483647 w 114"/>
              <a:gd name="T31" fmla="*/ 2147483647 h 348"/>
              <a:gd name="T32" fmla="*/ 2147483647 w 114"/>
              <a:gd name="T33" fmla="*/ 2147483647 h 348"/>
              <a:gd name="T34" fmla="*/ 2147483647 w 114"/>
              <a:gd name="T35" fmla="*/ 2147483647 h 348"/>
              <a:gd name="T36" fmla="*/ 2147483647 w 114"/>
              <a:gd name="T37" fmla="*/ 2147483647 h 348"/>
              <a:gd name="T38" fmla="*/ 2147483647 w 114"/>
              <a:gd name="T39" fmla="*/ 0 h 348"/>
              <a:gd name="T40" fmla="*/ 2147483647 w 114"/>
              <a:gd name="T41" fmla="*/ 0 h 348"/>
              <a:gd name="T42" fmla="*/ 2147483647 w 114"/>
              <a:gd name="T43" fmla="*/ 2147483647 h 348"/>
              <a:gd name="T44" fmla="*/ 2147483647 w 114"/>
              <a:gd name="T45" fmla="*/ 2147483647 h 348"/>
              <a:gd name="T46" fmla="*/ 2147483647 w 114"/>
              <a:gd name="T47" fmla="*/ 2147483647 h 348"/>
              <a:gd name="T48" fmla="*/ 2147483647 w 114"/>
              <a:gd name="T49" fmla="*/ 2147483647 h 348"/>
              <a:gd name="T50" fmla="*/ 2147483647 w 114"/>
              <a:gd name="T51" fmla="*/ 2147483647 h 348"/>
              <a:gd name="T52" fmla="*/ 2147483647 w 114"/>
              <a:gd name="T53" fmla="*/ 2147483647 h 348"/>
              <a:gd name="T54" fmla="*/ 2147483647 w 114"/>
              <a:gd name="T55" fmla="*/ 2147483647 h 348"/>
              <a:gd name="T56" fmla="*/ 2147483647 w 114"/>
              <a:gd name="T57" fmla="*/ 2147483647 h 348"/>
              <a:gd name="T58" fmla="*/ 2147483647 w 114"/>
              <a:gd name="T59" fmla="*/ 2147483647 h 348"/>
              <a:gd name="T60" fmla="*/ 2147483647 w 114"/>
              <a:gd name="T61" fmla="*/ 2147483647 h 348"/>
              <a:gd name="T62" fmla="*/ 2147483647 w 114"/>
              <a:gd name="T63" fmla="*/ 2147483647 h 348"/>
              <a:gd name="T64" fmla="*/ 2147483647 w 114"/>
              <a:gd name="T65" fmla="*/ 2147483647 h 348"/>
              <a:gd name="T66" fmla="*/ 2147483647 w 114"/>
              <a:gd name="T67" fmla="*/ 2147483647 h 348"/>
              <a:gd name="T68" fmla="*/ 2147483647 w 114"/>
              <a:gd name="T69" fmla="*/ 2147483647 h 348"/>
              <a:gd name="T70" fmla="*/ 2147483647 w 114"/>
              <a:gd name="T71" fmla="*/ 2147483647 h 348"/>
              <a:gd name="T72" fmla="*/ 2147483647 w 114"/>
              <a:gd name="T73" fmla="*/ 2147483647 h 348"/>
              <a:gd name="T74" fmla="*/ 2147483647 w 114"/>
              <a:gd name="T75" fmla="*/ 2147483647 h 348"/>
              <a:gd name="T76" fmla="*/ 2147483647 w 114"/>
              <a:gd name="T77" fmla="*/ 2147483647 h 348"/>
              <a:gd name="T78" fmla="*/ 2147483647 w 114"/>
              <a:gd name="T79" fmla="*/ 2147483647 h 348"/>
              <a:gd name="T80" fmla="*/ 2147483647 w 114"/>
              <a:gd name="T81" fmla="*/ 2147483647 h 348"/>
              <a:gd name="T82" fmla="*/ 2147483647 w 114"/>
              <a:gd name="T83" fmla="*/ 2147483647 h 3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4"/>
              <a:gd name="T127" fmla="*/ 0 h 348"/>
              <a:gd name="T128" fmla="*/ 114 w 114"/>
              <a:gd name="T129" fmla="*/ 348 h 3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4" h="348">
                <a:moveTo>
                  <a:pt x="87" y="348"/>
                </a:moveTo>
                <a:lnTo>
                  <a:pt x="78" y="345"/>
                </a:lnTo>
                <a:lnTo>
                  <a:pt x="63" y="342"/>
                </a:lnTo>
                <a:lnTo>
                  <a:pt x="51" y="330"/>
                </a:lnTo>
                <a:lnTo>
                  <a:pt x="39" y="324"/>
                </a:lnTo>
                <a:lnTo>
                  <a:pt x="27" y="312"/>
                </a:lnTo>
                <a:lnTo>
                  <a:pt x="18" y="300"/>
                </a:lnTo>
                <a:lnTo>
                  <a:pt x="9" y="285"/>
                </a:lnTo>
                <a:lnTo>
                  <a:pt x="3" y="273"/>
                </a:lnTo>
                <a:lnTo>
                  <a:pt x="0" y="258"/>
                </a:lnTo>
                <a:lnTo>
                  <a:pt x="0" y="228"/>
                </a:lnTo>
                <a:lnTo>
                  <a:pt x="3" y="207"/>
                </a:lnTo>
                <a:lnTo>
                  <a:pt x="9" y="177"/>
                </a:lnTo>
                <a:lnTo>
                  <a:pt x="18" y="153"/>
                </a:lnTo>
                <a:lnTo>
                  <a:pt x="30" y="126"/>
                </a:lnTo>
                <a:lnTo>
                  <a:pt x="33" y="105"/>
                </a:lnTo>
                <a:lnTo>
                  <a:pt x="33" y="45"/>
                </a:lnTo>
                <a:lnTo>
                  <a:pt x="24" y="24"/>
                </a:lnTo>
                <a:lnTo>
                  <a:pt x="18" y="9"/>
                </a:lnTo>
                <a:lnTo>
                  <a:pt x="15" y="0"/>
                </a:lnTo>
                <a:lnTo>
                  <a:pt x="18" y="0"/>
                </a:lnTo>
                <a:lnTo>
                  <a:pt x="93" y="96"/>
                </a:lnTo>
                <a:lnTo>
                  <a:pt x="99" y="108"/>
                </a:lnTo>
                <a:lnTo>
                  <a:pt x="102" y="117"/>
                </a:lnTo>
                <a:lnTo>
                  <a:pt x="105" y="126"/>
                </a:lnTo>
                <a:lnTo>
                  <a:pt x="111" y="135"/>
                </a:lnTo>
                <a:lnTo>
                  <a:pt x="111" y="144"/>
                </a:lnTo>
                <a:lnTo>
                  <a:pt x="114" y="162"/>
                </a:lnTo>
                <a:lnTo>
                  <a:pt x="114" y="189"/>
                </a:lnTo>
                <a:lnTo>
                  <a:pt x="111" y="204"/>
                </a:lnTo>
                <a:lnTo>
                  <a:pt x="111" y="216"/>
                </a:lnTo>
                <a:lnTo>
                  <a:pt x="105" y="228"/>
                </a:lnTo>
                <a:lnTo>
                  <a:pt x="99" y="243"/>
                </a:lnTo>
                <a:lnTo>
                  <a:pt x="96" y="255"/>
                </a:lnTo>
                <a:lnTo>
                  <a:pt x="93" y="267"/>
                </a:lnTo>
                <a:lnTo>
                  <a:pt x="90" y="282"/>
                </a:lnTo>
                <a:lnTo>
                  <a:pt x="87" y="297"/>
                </a:lnTo>
                <a:lnTo>
                  <a:pt x="84" y="309"/>
                </a:lnTo>
                <a:lnTo>
                  <a:pt x="84" y="321"/>
                </a:lnTo>
                <a:lnTo>
                  <a:pt x="87" y="339"/>
                </a:lnTo>
                <a:lnTo>
                  <a:pt x="87" y="348"/>
                </a:lnTo>
                <a:close/>
              </a:path>
            </a:pathLst>
          </a:custGeom>
          <a:solidFill>
            <a:srgbClr val="80C2FF"/>
          </a:solidFill>
          <a:ln w="19050">
            <a:solidFill>
              <a:srgbClr val="0000FF"/>
            </a:solidFill>
            <a:round/>
            <a:headEnd/>
            <a:tailEnd/>
          </a:ln>
        </p:spPr>
        <p:txBody>
          <a:bodyPr/>
          <a:lstStyle/>
          <a:p>
            <a:endParaRPr lang="es-CO"/>
          </a:p>
        </p:txBody>
      </p:sp>
      <p:sp>
        <p:nvSpPr>
          <p:cNvPr id="250900" name="Freeform 20"/>
          <p:cNvSpPr>
            <a:spLocks/>
          </p:cNvSpPr>
          <p:nvPr/>
        </p:nvSpPr>
        <p:spPr bwMode="auto">
          <a:xfrm>
            <a:off x="3960813" y="3055938"/>
            <a:ext cx="1477962" cy="1954212"/>
          </a:xfrm>
          <a:custGeom>
            <a:avLst/>
            <a:gdLst>
              <a:gd name="T0" fmla="*/ 2147483647 w 931"/>
              <a:gd name="T1" fmla="*/ 2147483647 h 1231"/>
              <a:gd name="T2" fmla="*/ 2147483647 w 931"/>
              <a:gd name="T3" fmla="*/ 2147483647 h 1231"/>
              <a:gd name="T4" fmla="*/ 2147483647 w 931"/>
              <a:gd name="T5" fmla="*/ 2147483647 h 1231"/>
              <a:gd name="T6" fmla="*/ 2147483647 w 931"/>
              <a:gd name="T7" fmla="*/ 2147483647 h 1231"/>
              <a:gd name="T8" fmla="*/ 2147483647 w 931"/>
              <a:gd name="T9" fmla="*/ 2147483647 h 1231"/>
              <a:gd name="T10" fmla="*/ 2147483647 w 931"/>
              <a:gd name="T11" fmla="*/ 2147483647 h 1231"/>
              <a:gd name="T12" fmla="*/ 2147483647 w 931"/>
              <a:gd name="T13" fmla="*/ 0 h 1231"/>
              <a:gd name="T14" fmla="*/ 2147483647 w 931"/>
              <a:gd name="T15" fmla="*/ 2147483647 h 1231"/>
              <a:gd name="T16" fmla="*/ 2147483647 w 931"/>
              <a:gd name="T17" fmla="*/ 2147483647 h 1231"/>
              <a:gd name="T18" fmla="*/ 2147483647 w 931"/>
              <a:gd name="T19" fmla="*/ 2147483647 h 1231"/>
              <a:gd name="T20" fmla="*/ 2147483647 w 931"/>
              <a:gd name="T21" fmla="*/ 2147483647 h 1231"/>
              <a:gd name="T22" fmla="*/ 2147483647 w 931"/>
              <a:gd name="T23" fmla="*/ 2147483647 h 1231"/>
              <a:gd name="T24" fmla="*/ 2147483647 w 931"/>
              <a:gd name="T25" fmla="*/ 2147483647 h 1231"/>
              <a:gd name="T26" fmla="*/ 2147483647 w 931"/>
              <a:gd name="T27" fmla="*/ 2147483647 h 1231"/>
              <a:gd name="T28" fmla="*/ 2147483647 w 931"/>
              <a:gd name="T29" fmla="*/ 2147483647 h 1231"/>
              <a:gd name="T30" fmla="*/ 2147483647 w 931"/>
              <a:gd name="T31" fmla="*/ 2147483647 h 1231"/>
              <a:gd name="T32" fmla="*/ 2147483647 w 931"/>
              <a:gd name="T33" fmla="*/ 2147483647 h 1231"/>
              <a:gd name="T34" fmla="*/ 2147483647 w 931"/>
              <a:gd name="T35" fmla="*/ 2147483647 h 1231"/>
              <a:gd name="T36" fmla="*/ 2147483647 w 931"/>
              <a:gd name="T37" fmla="*/ 2147483647 h 1231"/>
              <a:gd name="T38" fmla="*/ 2147483647 w 931"/>
              <a:gd name="T39" fmla="*/ 2147483647 h 1231"/>
              <a:gd name="T40" fmla="*/ 2147483647 w 931"/>
              <a:gd name="T41" fmla="*/ 2147483647 h 1231"/>
              <a:gd name="T42" fmla="*/ 2147483647 w 931"/>
              <a:gd name="T43" fmla="*/ 2147483647 h 1231"/>
              <a:gd name="T44" fmla="*/ 0 w 931"/>
              <a:gd name="T45" fmla="*/ 2147483647 h 1231"/>
              <a:gd name="T46" fmla="*/ 2147483647 w 931"/>
              <a:gd name="T47" fmla="*/ 2147483647 h 1231"/>
              <a:gd name="T48" fmla="*/ 2147483647 w 931"/>
              <a:gd name="T49" fmla="*/ 2147483647 h 1231"/>
              <a:gd name="T50" fmla="*/ 2147483647 w 931"/>
              <a:gd name="T51" fmla="*/ 2147483647 h 1231"/>
              <a:gd name="T52" fmla="*/ 2147483647 w 931"/>
              <a:gd name="T53" fmla="*/ 2147483647 h 1231"/>
              <a:gd name="T54" fmla="*/ 2147483647 w 931"/>
              <a:gd name="T55" fmla="*/ 2147483647 h 1231"/>
              <a:gd name="T56" fmla="*/ 2147483647 w 931"/>
              <a:gd name="T57" fmla="*/ 2147483647 h 1231"/>
              <a:gd name="T58" fmla="*/ 2147483647 w 931"/>
              <a:gd name="T59" fmla="*/ 2147483647 h 1231"/>
              <a:gd name="T60" fmla="*/ 2147483647 w 931"/>
              <a:gd name="T61" fmla="*/ 2147483647 h 1231"/>
              <a:gd name="T62" fmla="*/ 2147483647 w 931"/>
              <a:gd name="T63" fmla="*/ 2147483647 h 1231"/>
              <a:gd name="T64" fmla="*/ 2147483647 w 931"/>
              <a:gd name="T65" fmla="*/ 2147483647 h 1231"/>
              <a:gd name="T66" fmla="*/ 2147483647 w 931"/>
              <a:gd name="T67" fmla="*/ 2147483647 h 1231"/>
              <a:gd name="T68" fmla="*/ 2147483647 w 931"/>
              <a:gd name="T69" fmla="*/ 2147483647 h 1231"/>
              <a:gd name="T70" fmla="*/ 2147483647 w 931"/>
              <a:gd name="T71" fmla="*/ 2147483647 h 1231"/>
              <a:gd name="T72" fmla="*/ 2147483647 w 931"/>
              <a:gd name="T73" fmla="*/ 2147483647 h 1231"/>
              <a:gd name="T74" fmla="*/ 2147483647 w 931"/>
              <a:gd name="T75" fmla="*/ 2147483647 h 1231"/>
              <a:gd name="T76" fmla="*/ 2147483647 w 931"/>
              <a:gd name="T77" fmla="*/ 2147483647 h 1231"/>
              <a:gd name="T78" fmla="*/ 2147483647 w 931"/>
              <a:gd name="T79" fmla="*/ 2147483647 h 1231"/>
              <a:gd name="T80" fmla="*/ 2147483647 w 931"/>
              <a:gd name="T81" fmla="*/ 2147483647 h 1231"/>
              <a:gd name="T82" fmla="*/ 2147483647 w 931"/>
              <a:gd name="T83" fmla="*/ 2147483647 h 1231"/>
              <a:gd name="T84" fmla="*/ 2147483647 w 931"/>
              <a:gd name="T85" fmla="*/ 2147483647 h 1231"/>
              <a:gd name="T86" fmla="*/ 2147483647 w 931"/>
              <a:gd name="T87" fmla="*/ 2147483647 h 1231"/>
              <a:gd name="T88" fmla="*/ 2147483647 w 931"/>
              <a:gd name="T89" fmla="*/ 2147483647 h 1231"/>
              <a:gd name="T90" fmla="*/ 2147483647 w 931"/>
              <a:gd name="T91" fmla="*/ 2147483647 h 1231"/>
              <a:gd name="T92" fmla="*/ 2147483647 w 931"/>
              <a:gd name="T93" fmla="*/ 2147483647 h 1231"/>
              <a:gd name="T94" fmla="*/ 2147483647 w 931"/>
              <a:gd name="T95" fmla="*/ 2147483647 h 1231"/>
              <a:gd name="T96" fmla="*/ 2147483647 w 931"/>
              <a:gd name="T97" fmla="*/ 2147483647 h 1231"/>
              <a:gd name="T98" fmla="*/ 2147483647 w 931"/>
              <a:gd name="T99" fmla="*/ 2147483647 h 1231"/>
              <a:gd name="T100" fmla="*/ 2147483647 w 931"/>
              <a:gd name="T101" fmla="*/ 2147483647 h 12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31"/>
              <a:gd name="T154" fmla="*/ 0 h 1231"/>
              <a:gd name="T155" fmla="*/ 931 w 931"/>
              <a:gd name="T156" fmla="*/ 1231 h 12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31" h="1231">
                <a:moveTo>
                  <a:pt x="922" y="303"/>
                </a:moveTo>
                <a:lnTo>
                  <a:pt x="919" y="288"/>
                </a:lnTo>
                <a:lnTo>
                  <a:pt x="916" y="273"/>
                </a:lnTo>
                <a:lnTo>
                  <a:pt x="916" y="264"/>
                </a:lnTo>
                <a:lnTo>
                  <a:pt x="919" y="246"/>
                </a:lnTo>
                <a:lnTo>
                  <a:pt x="922" y="234"/>
                </a:lnTo>
                <a:lnTo>
                  <a:pt x="925" y="216"/>
                </a:lnTo>
                <a:lnTo>
                  <a:pt x="928" y="192"/>
                </a:lnTo>
                <a:lnTo>
                  <a:pt x="931" y="174"/>
                </a:lnTo>
                <a:lnTo>
                  <a:pt x="931" y="153"/>
                </a:lnTo>
                <a:lnTo>
                  <a:pt x="928" y="135"/>
                </a:lnTo>
                <a:lnTo>
                  <a:pt x="928" y="102"/>
                </a:lnTo>
                <a:lnTo>
                  <a:pt x="922" y="87"/>
                </a:lnTo>
                <a:lnTo>
                  <a:pt x="913" y="72"/>
                </a:lnTo>
                <a:lnTo>
                  <a:pt x="898" y="54"/>
                </a:lnTo>
                <a:lnTo>
                  <a:pt x="883" y="42"/>
                </a:lnTo>
                <a:lnTo>
                  <a:pt x="868" y="30"/>
                </a:lnTo>
                <a:lnTo>
                  <a:pt x="853" y="15"/>
                </a:lnTo>
                <a:lnTo>
                  <a:pt x="832" y="9"/>
                </a:lnTo>
                <a:lnTo>
                  <a:pt x="811" y="3"/>
                </a:lnTo>
                <a:lnTo>
                  <a:pt x="799" y="0"/>
                </a:lnTo>
                <a:lnTo>
                  <a:pt x="475" y="6"/>
                </a:lnTo>
                <a:lnTo>
                  <a:pt x="511" y="282"/>
                </a:lnTo>
                <a:lnTo>
                  <a:pt x="511" y="331"/>
                </a:lnTo>
                <a:lnTo>
                  <a:pt x="508" y="355"/>
                </a:lnTo>
                <a:lnTo>
                  <a:pt x="505" y="364"/>
                </a:lnTo>
                <a:lnTo>
                  <a:pt x="502" y="379"/>
                </a:lnTo>
                <a:lnTo>
                  <a:pt x="496" y="394"/>
                </a:lnTo>
                <a:lnTo>
                  <a:pt x="490" y="412"/>
                </a:lnTo>
                <a:lnTo>
                  <a:pt x="478" y="424"/>
                </a:lnTo>
                <a:lnTo>
                  <a:pt x="469" y="436"/>
                </a:lnTo>
                <a:lnTo>
                  <a:pt x="460" y="451"/>
                </a:lnTo>
                <a:lnTo>
                  <a:pt x="445" y="466"/>
                </a:lnTo>
                <a:lnTo>
                  <a:pt x="430" y="472"/>
                </a:lnTo>
                <a:lnTo>
                  <a:pt x="421" y="478"/>
                </a:lnTo>
                <a:lnTo>
                  <a:pt x="409" y="484"/>
                </a:lnTo>
                <a:lnTo>
                  <a:pt x="397" y="487"/>
                </a:lnTo>
                <a:lnTo>
                  <a:pt x="379" y="493"/>
                </a:lnTo>
                <a:lnTo>
                  <a:pt x="367" y="496"/>
                </a:lnTo>
                <a:lnTo>
                  <a:pt x="352" y="496"/>
                </a:lnTo>
                <a:lnTo>
                  <a:pt x="340" y="493"/>
                </a:lnTo>
                <a:lnTo>
                  <a:pt x="325" y="493"/>
                </a:lnTo>
                <a:lnTo>
                  <a:pt x="313" y="484"/>
                </a:lnTo>
                <a:lnTo>
                  <a:pt x="301" y="481"/>
                </a:lnTo>
                <a:lnTo>
                  <a:pt x="289" y="475"/>
                </a:lnTo>
                <a:lnTo>
                  <a:pt x="225" y="448"/>
                </a:lnTo>
                <a:lnTo>
                  <a:pt x="210" y="445"/>
                </a:lnTo>
                <a:lnTo>
                  <a:pt x="195" y="439"/>
                </a:lnTo>
                <a:lnTo>
                  <a:pt x="180" y="436"/>
                </a:lnTo>
                <a:lnTo>
                  <a:pt x="168" y="436"/>
                </a:lnTo>
                <a:lnTo>
                  <a:pt x="156" y="439"/>
                </a:lnTo>
                <a:lnTo>
                  <a:pt x="141" y="445"/>
                </a:lnTo>
                <a:lnTo>
                  <a:pt x="129" y="448"/>
                </a:lnTo>
                <a:lnTo>
                  <a:pt x="117" y="451"/>
                </a:lnTo>
                <a:lnTo>
                  <a:pt x="102" y="457"/>
                </a:lnTo>
                <a:lnTo>
                  <a:pt x="90" y="466"/>
                </a:lnTo>
                <a:lnTo>
                  <a:pt x="81" y="469"/>
                </a:lnTo>
                <a:lnTo>
                  <a:pt x="75" y="475"/>
                </a:lnTo>
                <a:lnTo>
                  <a:pt x="63" y="484"/>
                </a:lnTo>
                <a:lnTo>
                  <a:pt x="51" y="502"/>
                </a:lnTo>
                <a:lnTo>
                  <a:pt x="42" y="511"/>
                </a:lnTo>
                <a:lnTo>
                  <a:pt x="33" y="523"/>
                </a:lnTo>
                <a:lnTo>
                  <a:pt x="27" y="541"/>
                </a:lnTo>
                <a:lnTo>
                  <a:pt x="21" y="553"/>
                </a:lnTo>
                <a:lnTo>
                  <a:pt x="15" y="565"/>
                </a:lnTo>
                <a:lnTo>
                  <a:pt x="9" y="580"/>
                </a:lnTo>
                <a:lnTo>
                  <a:pt x="6" y="598"/>
                </a:lnTo>
                <a:lnTo>
                  <a:pt x="3" y="613"/>
                </a:lnTo>
                <a:lnTo>
                  <a:pt x="0" y="628"/>
                </a:lnTo>
                <a:lnTo>
                  <a:pt x="0" y="646"/>
                </a:lnTo>
                <a:lnTo>
                  <a:pt x="6" y="670"/>
                </a:lnTo>
                <a:lnTo>
                  <a:pt x="9" y="694"/>
                </a:lnTo>
                <a:lnTo>
                  <a:pt x="21" y="718"/>
                </a:lnTo>
                <a:lnTo>
                  <a:pt x="24" y="724"/>
                </a:lnTo>
                <a:lnTo>
                  <a:pt x="66" y="790"/>
                </a:lnTo>
                <a:lnTo>
                  <a:pt x="81" y="802"/>
                </a:lnTo>
                <a:lnTo>
                  <a:pt x="99" y="811"/>
                </a:lnTo>
                <a:lnTo>
                  <a:pt x="123" y="823"/>
                </a:lnTo>
                <a:lnTo>
                  <a:pt x="144" y="826"/>
                </a:lnTo>
                <a:lnTo>
                  <a:pt x="165" y="829"/>
                </a:lnTo>
                <a:lnTo>
                  <a:pt x="186" y="829"/>
                </a:lnTo>
                <a:lnTo>
                  <a:pt x="210" y="826"/>
                </a:lnTo>
                <a:lnTo>
                  <a:pt x="228" y="817"/>
                </a:lnTo>
                <a:lnTo>
                  <a:pt x="252" y="811"/>
                </a:lnTo>
                <a:lnTo>
                  <a:pt x="258" y="805"/>
                </a:lnTo>
                <a:lnTo>
                  <a:pt x="271" y="802"/>
                </a:lnTo>
                <a:lnTo>
                  <a:pt x="286" y="799"/>
                </a:lnTo>
                <a:lnTo>
                  <a:pt x="319" y="799"/>
                </a:lnTo>
                <a:lnTo>
                  <a:pt x="334" y="805"/>
                </a:lnTo>
                <a:lnTo>
                  <a:pt x="352" y="811"/>
                </a:lnTo>
                <a:lnTo>
                  <a:pt x="367" y="826"/>
                </a:lnTo>
                <a:lnTo>
                  <a:pt x="394" y="850"/>
                </a:lnTo>
                <a:lnTo>
                  <a:pt x="403" y="865"/>
                </a:lnTo>
                <a:lnTo>
                  <a:pt x="409" y="883"/>
                </a:lnTo>
                <a:lnTo>
                  <a:pt x="415" y="901"/>
                </a:lnTo>
                <a:lnTo>
                  <a:pt x="415" y="946"/>
                </a:lnTo>
                <a:lnTo>
                  <a:pt x="412" y="958"/>
                </a:lnTo>
                <a:lnTo>
                  <a:pt x="409" y="973"/>
                </a:lnTo>
                <a:lnTo>
                  <a:pt x="334" y="1186"/>
                </a:lnTo>
                <a:lnTo>
                  <a:pt x="655" y="1228"/>
                </a:lnTo>
                <a:lnTo>
                  <a:pt x="664" y="1231"/>
                </a:lnTo>
                <a:lnTo>
                  <a:pt x="616" y="1039"/>
                </a:lnTo>
                <a:lnTo>
                  <a:pt x="640" y="1000"/>
                </a:lnTo>
                <a:lnTo>
                  <a:pt x="595" y="934"/>
                </a:lnTo>
                <a:lnTo>
                  <a:pt x="595" y="853"/>
                </a:lnTo>
                <a:lnTo>
                  <a:pt x="559" y="865"/>
                </a:lnTo>
                <a:lnTo>
                  <a:pt x="556" y="814"/>
                </a:lnTo>
                <a:lnTo>
                  <a:pt x="487" y="844"/>
                </a:lnTo>
                <a:lnTo>
                  <a:pt x="439" y="835"/>
                </a:lnTo>
                <a:lnTo>
                  <a:pt x="367" y="763"/>
                </a:lnTo>
                <a:lnTo>
                  <a:pt x="382" y="655"/>
                </a:lnTo>
                <a:lnTo>
                  <a:pt x="526" y="556"/>
                </a:lnTo>
                <a:lnTo>
                  <a:pt x="646" y="550"/>
                </a:lnTo>
                <a:lnTo>
                  <a:pt x="649" y="589"/>
                </a:lnTo>
                <a:lnTo>
                  <a:pt x="709" y="613"/>
                </a:lnTo>
                <a:lnTo>
                  <a:pt x="727" y="595"/>
                </a:lnTo>
                <a:lnTo>
                  <a:pt x="856" y="598"/>
                </a:lnTo>
                <a:lnTo>
                  <a:pt x="862" y="565"/>
                </a:lnTo>
                <a:lnTo>
                  <a:pt x="841" y="562"/>
                </a:lnTo>
                <a:lnTo>
                  <a:pt x="805" y="556"/>
                </a:lnTo>
                <a:lnTo>
                  <a:pt x="775" y="541"/>
                </a:lnTo>
                <a:lnTo>
                  <a:pt x="754" y="523"/>
                </a:lnTo>
                <a:lnTo>
                  <a:pt x="745" y="550"/>
                </a:lnTo>
                <a:lnTo>
                  <a:pt x="736" y="481"/>
                </a:lnTo>
                <a:lnTo>
                  <a:pt x="724" y="478"/>
                </a:lnTo>
                <a:lnTo>
                  <a:pt x="706" y="475"/>
                </a:lnTo>
                <a:lnTo>
                  <a:pt x="685" y="463"/>
                </a:lnTo>
                <a:lnTo>
                  <a:pt x="712" y="502"/>
                </a:lnTo>
                <a:lnTo>
                  <a:pt x="712" y="514"/>
                </a:lnTo>
                <a:lnTo>
                  <a:pt x="688" y="544"/>
                </a:lnTo>
                <a:lnTo>
                  <a:pt x="691" y="514"/>
                </a:lnTo>
                <a:lnTo>
                  <a:pt x="664" y="472"/>
                </a:lnTo>
                <a:lnTo>
                  <a:pt x="640" y="472"/>
                </a:lnTo>
                <a:lnTo>
                  <a:pt x="562" y="532"/>
                </a:lnTo>
                <a:lnTo>
                  <a:pt x="523" y="532"/>
                </a:lnTo>
                <a:lnTo>
                  <a:pt x="517" y="475"/>
                </a:lnTo>
                <a:lnTo>
                  <a:pt x="583" y="475"/>
                </a:lnTo>
                <a:lnTo>
                  <a:pt x="595" y="439"/>
                </a:lnTo>
                <a:lnTo>
                  <a:pt x="583" y="427"/>
                </a:lnTo>
                <a:lnTo>
                  <a:pt x="664" y="385"/>
                </a:lnTo>
                <a:lnTo>
                  <a:pt x="712" y="385"/>
                </a:lnTo>
                <a:lnTo>
                  <a:pt x="760" y="361"/>
                </a:lnTo>
                <a:lnTo>
                  <a:pt x="769" y="337"/>
                </a:lnTo>
                <a:lnTo>
                  <a:pt x="763" y="306"/>
                </a:lnTo>
                <a:lnTo>
                  <a:pt x="724" y="343"/>
                </a:lnTo>
                <a:lnTo>
                  <a:pt x="688" y="337"/>
                </a:lnTo>
                <a:lnTo>
                  <a:pt x="682" y="322"/>
                </a:lnTo>
                <a:lnTo>
                  <a:pt x="787" y="279"/>
                </a:lnTo>
                <a:lnTo>
                  <a:pt x="862" y="279"/>
                </a:lnTo>
                <a:lnTo>
                  <a:pt x="871" y="285"/>
                </a:lnTo>
                <a:lnTo>
                  <a:pt x="871" y="313"/>
                </a:lnTo>
                <a:lnTo>
                  <a:pt x="898" y="306"/>
                </a:lnTo>
                <a:lnTo>
                  <a:pt x="922" y="303"/>
                </a:lnTo>
                <a:close/>
              </a:path>
            </a:pathLst>
          </a:custGeom>
          <a:solidFill>
            <a:srgbClr val="C2FFFF"/>
          </a:solidFill>
          <a:ln w="19050">
            <a:solidFill>
              <a:srgbClr val="0000FF"/>
            </a:solidFill>
            <a:round/>
            <a:headEnd/>
            <a:tailEnd/>
          </a:ln>
        </p:spPr>
        <p:txBody>
          <a:bodyPr/>
          <a:lstStyle/>
          <a:p>
            <a:endParaRPr lang="es-CO"/>
          </a:p>
        </p:txBody>
      </p:sp>
      <p:sp>
        <p:nvSpPr>
          <p:cNvPr id="36883" name="Freeform 21"/>
          <p:cNvSpPr>
            <a:spLocks/>
          </p:cNvSpPr>
          <p:nvPr/>
        </p:nvSpPr>
        <p:spPr bwMode="auto">
          <a:xfrm>
            <a:off x="5934075" y="3103563"/>
            <a:ext cx="911225" cy="1039812"/>
          </a:xfrm>
          <a:custGeom>
            <a:avLst/>
            <a:gdLst>
              <a:gd name="T0" fmla="*/ 2147483647 w 574"/>
              <a:gd name="T1" fmla="*/ 2147483647 h 655"/>
              <a:gd name="T2" fmla="*/ 2147483647 w 574"/>
              <a:gd name="T3" fmla="*/ 2147483647 h 655"/>
              <a:gd name="T4" fmla="*/ 2147483647 w 574"/>
              <a:gd name="T5" fmla="*/ 2147483647 h 655"/>
              <a:gd name="T6" fmla="*/ 2147483647 w 574"/>
              <a:gd name="T7" fmla="*/ 2147483647 h 655"/>
              <a:gd name="T8" fmla="*/ 2147483647 w 574"/>
              <a:gd name="T9" fmla="*/ 2147483647 h 655"/>
              <a:gd name="T10" fmla="*/ 2147483647 w 574"/>
              <a:gd name="T11" fmla="*/ 2147483647 h 655"/>
              <a:gd name="T12" fmla="*/ 2147483647 w 574"/>
              <a:gd name="T13" fmla="*/ 2147483647 h 655"/>
              <a:gd name="T14" fmla="*/ 2147483647 w 574"/>
              <a:gd name="T15" fmla="*/ 2147483647 h 655"/>
              <a:gd name="T16" fmla="*/ 2147483647 w 574"/>
              <a:gd name="T17" fmla="*/ 2147483647 h 655"/>
              <a:gd name="T18" fmla="*/ 2147483647 w 574"/>
              <a:gd name="T19" fmla="*/ 2147483647 h 655"/>
              <a:gd name="T20" fmla="*/ 2147483647 w 574"/>
              <a:gd name="T21" fmla="*/ 2147483647 h 655"/>
              <a:gd name="T22" fmla="*/ 2147483647 w 574"/>
              <a:gd name="T23" fmla="*/ 2147483647 h 655"/>
              <a:gd name="T24" fmla="*/ 2147483647 w 574"/>
              <a:gd name="T25" fmla="*/ 2147483647 h 655"/>
              <a:gd name="T26" fmla="*/ 2147483647 w 574"/>
              <a:gd name="T27" fmla="*/ 2147483647 h 655"/>
              <a:gd name="T28" fmla="*/ 2147483647 w 574"/>
              <a:gd name="T29" fmla="*/ 2147483647 h 655"/>
              <a:gd name="T30" fmla="*/ 2147483647 w 574"/>
              <a:gd name="T31" fmla="*/ 2147483647 h 655"/>
              <a:gd name="T32" fmla="*/ 2147483647 w 574"/>
              <a:gd name="T33" fmla="*/ 2147483647 h 655"/>
              <a:gd name="T34" fmla="*/ 2147483647 w 574"/>
              <a:gd name="T35" fmla="*/ 2147483647 h 655"/>
              <a:gd name="T36" fmla="*/ 2147483647 w 574"/>
              <a:gd name="T37" fmla="*/ 2147483647 h 655"/>
              <a:gd name="T38" fmla="*/ 2147483647 w 574"/>
              <a:gd name="T39" fmla="*/ 2147483647 h 655"/>
              <a:gd name="T40" fmla="*/ 2147483647 w 574"/>
              <a:gd name="T41" fmla="*/ 2147483647 h 655"/>
              <a:gd name="T42" fmla="*/ 2147483647 w 574"/>
              <a:gd name="T43" fmla="*/ 2147483647 h 655"/>
              <a:gd name="T44" fmla="*/ 2147483647 w 574"/>
              <a:gd name="T45" fmla="*/ 2147483647 h 655"/>
              <a:gd name="T46" fmla="*/ 2147483647 w 574"/>
              <a:gd name="T47" fmla="*/ 0 h 655"/>
              <a:gd name="T48" fmla="*/ 2147483647 w 574"/>
              <a:gd name="T49" fmla="*/ 2147483647 h 655"/>
              <a:gd name="T50" fmla="*/ 2147483647 w 574"/>
              <a:gd name="T51" fmla="*/ 2147483647 h 655"/>
              <a:gd name="T52" fmla="*/ 2147483647 w 574"/>
              <a:gd name="T53" fmla="*/ 2147483647 h 655"/>
              <a:gd name="T54" fmla="*/ 2147483647 w 574"/>
              <a:gd name="T55" fmla="*/ 2147483647 h 655"/>
              <a:gd name="T56" fmla="*/ 2147483647 w 574"/>
              <a:gd name="T57" fmla="*/ 2147483647 h 655"/>
              <a:gd name="T58" fmla="*/ 0 w 574"/>
              <a:gd name="T59" fmla="*/ 2147483647 h 655"/>
              <a:gd name="T60" fmla="*/ 2147483647 w 574"/>
              <a:gd name="T61" fmla="*/ 2147483647 h 655"/>
              <a:gd name="T62" fmla="*/ 2147483647 w 574"/>
              <a:gd name="T63" fmla="*/ 2147483647 h 655"/>
              <a:gd name="T64" fmla="*/ 2147483647 w 574"/>
              <a:gd name="T65" fmla="*/ 2147483647 h 655"/>
              <a:gd name="T66" fmla="*/ 2147483647 w 574"/>
              <a:gd name="T67" fmla="*/ 2147483647 h 6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74"/>
              <a:gd name="T103" fmla="*/ 0 h 655"/>
              <a:gd name="T104" fmla="*/ 574 w 574"/>
              <a:gd name="T105" fmla="*/ 655 h 6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74" h="655">
                <a:moveTo>
                  <a:pt x="355" y="298"/>
                </a:moveTo>
                <a:lnTo>
                  <a:pt x="352" y="325"/>
                </a:lnTo>
                <a:lnTo>
                  <a:pt x="361" y="334"/>
                </a:lnTo>
                <a:lnTo>
                  <a:pt x="346" y="358"/>
                </a:lnTo>
                <a:lnTo>
                  <a:pt x="382" y="391"/>
                </a:lnTo>
                <a:lnTo>
                  <a:pt x="388" y="394"/>
                </a:lnTo>
                <a:lnTo>
                  <a:pt x="340" y="382"/>
                </a:lnTo>
                <a:lnTo>
                  <a:pt x="301" y="343"/>
                </a:lnTo>
                <a:lnTo>
                  <a:pt x="235" y="349"/>
                </a:lnTo>
                <a:lnTo>
                  <a:pt x="328" y="436"/>
                </a:lnTo>
                <a:lnTo>
                  <a:pt x="301" y="520"/>
                </a:lnTo>
                <a:lnTo>
                  <a:pt x="334" y="559"/>
                </a:lnTo>
                <a:lnTo>
                  <a:pt x="244" y="517"/>
                </a:lnTo>
                <a:lnTo>
                  <a:pt x="241" y="535"/>
                </a:lnTo>
                <a:lnTo>
                  <a:pt x="274" y="571"/>
                </a:lnTo>
                <a:lnTo>
                  <a:pt x="286" y="574"/>
                </a:lnTo>
                <a:lnTo>
                  <a:pt x="298" y="574"/>
                </a:lnTo>
                <a:lnTo>
                  <a:pt x="304" y="580"/>
                </a:lnTo>
                <a:lnTo>
                  <a:pt x="322" y="595"/>
                </a:lnTo>
                <a:lnTo>
                  <a:pt x="346" y="610"/>
                </a:lnTo>
                <a:lnTo>
                  <a:pt x="364" y="625"/>
                </a:lnTo>
                <a:lnTo>
                  <a:pt x="388" y="637"/>
                </a:lnTo>
                <a:lnTo>
                  <a:pt x="403" y="643"/>
                </a:lnTo>
                <a:lnTo>
                  <a:pt x="412" y="652"/>
                </a:lnTo>
                <a:lnTo>
                  <a:pt x="430" y="655"/>
                </a:lnTo>
                <a:lnTo>
                  <a:pt x="481" y="655"/>
                </a:lnTo>
                <a:lnTo>
                  <a:pt x="493" y="646"/>
                </a:lnTo>
                <a:lnTo>
                  <a:pt x="502" y="640"/>
                </a:lnTo>
                <a:lnTo>
                  <a:pt x="517" y="637"/>
                </a:lnTo>
                <a:lnTo>
                  <a:pt x="529" y="628"/>
                </a:lnTo>
                <a:lnTo>
                  <a:pt x="535" y="619"/>
                </a:lnTo>
                <a:lnTo>
                  <a:pt x="547" y="610"/>
                </a:lnTo>
                <a:lnTo>
                  <a:pt x="553" y="598"/>
                </a:lnTo>
                <a:lnTo>
                  <a:pt x="562" y="589"/>
                </a:lnTo>
                <a:lnTo>
                  <a:pt x="565" y="574"/>
                </a:lnTo>
                <a:lnTo>
                  <a:pt x="568" y="565"/>
                </a:lnTo>
                <a:lnTo>
                  <a:pt x="571" y="547"/>
                </a:lnTo>
                <a:lnTo>
                  <a:pt x="571" y="535"/>
                </a:lnTo>
                <a:lnTo>
                  <a:pt x="574" y="451"/>
                </a:lnTo>
                <a:lnTo>
                  <a:pt x="571" y="382"/>
                </a:lnTo>
                <a:lnTo>
                  <a:pt x="568" y="310"/>
                </a:lnTo>
                <a:lnTo>
                  <a:pt x="562" y="243"/>
                </a:lnTo>
                <a:lnTo>
                  <a:pt x="550" y="171"/>
                </a:lnTo>
                <a:lnTo>
                  <a:pt x="541" y="105"/>
                </a:lnTo>
                <a:lnTo>
                  <a:pt x="538" y="99"/>
                </a:lnTo>
                <a:lnTo>
                  <a:pt x="157" y="3"/>
                </a:lnTo>
                <a:lnTo>
                  <a:pt x="142" y="0"/>
                </a:lnTo>
                <a:lnTo>
                  <a:pt x="112" y="0"/>
                </a:lnTo>
                <a:lnTo>
                  <a:pt x="96" y="3"/>
                </a:lnTo>
                <a:lnTo>
                  <a:pt x="78" y="6"/>
                </a:lnTo>
                <a:lnTo>
                  <a:pt x="72" y="9"/>
                </a:lnTo>
                <a:lnTo>
                  <a:pt x="60" y="15"/>
                </a:lnTo>
                <a:lnTo>
                  <a:pt x="48" y="24"/>
                </a:lnTo>
                <a:lnTo>
                  <a:pt x="33" y="33"/>
                </a:lnTo>
                <a:lnTo>
                  <a:pt x="24" y="45"/>
                </a:lnTo>
                <a:lnTo>
                  <a:pt x="18" y="60"/>
                </a:lnTo>
                <a:lnTo>
                  <a:pt x="9" y="72"/>
                </a:lnTo>
                <a:lnTo>
                  <a:pt x="6" y="90"/>
                </a:lnTo>
                <a:lnTo>
                  <a:pt x="3" y="102"/>
                </a:lnTo>
                <a:lnTo>
                  <a:pt x="0" y="114"/>
                </a:lnTo>
                <a:lnTo>
                  <a:pt x="0" y="132"/>
                </a:lnTo>
                <a:lnTo>
                  <a:pt x="3" y="144"/>
                </a:lnTo>
                <a:lnTo>
                  <a:pt x="3" y="147"/>
                </a:lnTo>
                <a:lnTo>
                  <a:pt x="9" y="168"/>
                </a:lnTo>
                <a:lnTo>
                  <a:pt x="15" y="189"/>
                </a:lnTo>
                <a:lnTo>
                  <a:pt x="18" y="210"/>
                </a:lnTo>
                <a:lnTo>
                  <a:pt x="21" y="231"/>
                </a:lnTo>
                <a:lnTo>
                  <a:pt x="355" y="298"/>
                </a:lnTo>
                <a:close/>
              </a:path>
            </a:pathLst>
          </a:custGeom>
          <a:solidFill>
            <a:srgbClr val="C2FFFF"/>
          </a:solidFill>
          <a:ln w="19050">
            <a:solidFill>
              <a:srgbClr val="0000FF"/>
            </a:solidFill>
            <a:round/>
            <a:headEnd/>
            <a:tailEnd/>
          </a:ln>
        </p:spPr>
        <p:txBody>
          <a:bodyPr/>
          <a:lstStyle/>
          <a:p>
            <a:endParaRPr lang="es-CO"/>
          </a:p>
        </p:txBody>
      </p:sp>
      <p:sp>
        <p:nvSpPr>
          <p:cNvPr id="250902" name="Freeform 22"/>
          <p:cNvSpPr>
            <a:spLocks/>
          </p:cNvSpPr>
          <p:nvPr/>
        </p:nvSpPr>
        <p:spPr bwMode="auto">
          <a:xfrm>
            <a:off x="5014913" y="4052888"/>
            <a:ext cx="1716087" cy="1677987"/>
          </a:xfrm>
          <a:custGeom>
            <a:avLst/>
            <a:gdLst>
              <a:gd name="T0" fmla="*/ 2147483647 w 1081"/>
              <a:gd name="T1" fmla="*/ 2147483647 h 1057"/>
              <a:gd name="T2" fmla="*/ 2147483647 w 1081"/>
              <a:gd name="T3" fmla="*/ 2147483647 h 1057"/>
              <a:gd name="T4" fmla="*/ 2147483647 w 1081"/>
              <a:gd name="T5" fmla="*/ 2147483647 h 1057"/>
              <a:gd name="T6" fmla="*/ 2147483647 w 1081"/>
              <a:gd name="T7" fmla="*/ 2147483647 h 1057"/>
              <a:gd name="T8" fmla="*/ 2147483647 w 1081"/>
              <a:gd name="T9" fmla="*/ 2147483647 h 1057"/>
              <a:gd name="T10" fmla="*/ 2147483647 w 1081"/>
              <a:gd name="T11" fmla="*/ 2147483647 h 1057"/>
              <a:gd name="T12" fmla="*/ 2147483647 w 1081"/>
              <a:gd name="T13" fmla="*/ 2147483647 h 1057"/>
              <a:gd name="T14" fmla="*/ 2147483647 w 1081"/>
              <a:gd name="T15" fmla="*/ 2147483647 h 1057"/>
              <a:gd name="T16" fmla="*/ 2147483647 w 1081"/>
              <a:gd name="T17" fmla="*/ 2147483647 h 1057"/>
              <a:gd name="T18" fmla="*/ 2147483647 w 1081"/>
              <a:gd name="T19" fmla="*/ 2147483647 h 1057"/>
              <a:gd name="T20" fmla="*/ 2147483647 w 1081"/>
              <a:gd name="T21" fmla="*/ 2147483647 h 1057"/>
              <a:gd name="T22" fmla="*/ 2147483647 w 1081"/>
              <a:gd name="T23" fmla="*/ 2147483647 h 1057"/>
              <a:gd name="T24" fmla="*/ 2147483647 w 1081"/>
              <a:gd name="T25" fmla="*/ 2147483647 h 1057"/>
              <a:gd name="T26" fmla="*/ 2147483647 w 1081"/>
              <a:gd name="T27" fmla="*/ 2147483647 h 1057"/>
              <a:gd name="T28" fmla="*/ 2147483647 w 1081"/>
              <a:gd name="T29" fmla="*/ 2147483647 h 1057"/>
              <a:gd name="T30" fmla="*/ 2147483647 w 1081"/>
              <a:gd name="T31" fmla="*/ 2147483647 h 1057"/>
              <a:gd name="T32" fmla="*/ 2147483647 w 1081"/>
              <a:gd name="T33" fmla="*/ 2147483647 h 1057"/>
              <a:gd name="T34" fmla="*/ 2147483647 w 1081"/>
              <a:gd name="T35" fmla="*/ 2147483647 h 1057"/>
              <a:gd name="T36" fmla="*/ 2147483647 w 1081"/>
              <a:gd name="T37" fmla="*/ 2147483647 h 1057"/>
              <a:gd name="T38" fmla="*/ 2147483647 w 1081"/>
              <a:gd name="T39" fmla="*/ 2147483647 h 1057"/>
              <a:gd name="T40" fmla="*/ 2147483647 w 1081"/>
              <a:gd name="T41" fmla="*/ 2147483647 h 1057"/>
              <a:gd name="T42" fmla="*/ 2147483647 w 1081"/>
              <a:gd name="T43" fmla="*/ 2147483647 h 1057"/>
              <a:gd name="T44" fmla="*/ 2147483647 w 1081"/>
              <a:gd name="T45" fmla="*/ 2147483647 h 1057"/>
              <a:gd name="T46" fmla="*/ 2147483647 w 1081"/>
              <a:gd name="T47" fmla="*/ 2147483647 h 1057"/>
              <a:gd name="T48" fmla="*/ 2147483647 w 1081"/>
              <a:gd name="T49" fmla="*/ 2147483647 h 1057"/>
              <a:gd name="T50" fmla="*/ 2147483647 w 1081"/>
              <a:gd name="T51" fmla="*/ 2147483647 h 1057"/>
              <a:gd name="T52" fmla="*/ 2147483647 w 1081"/>
              <a:gd name="T53" fmla="*/ 2147483647 h 1057"/>
              <a:gd name="T54" fmla="*/ 2147483647 w 1081"/>
              <a:gd name="T55" fmla="*/ 2147483647 h 1057"/>
              <a:gd name="T56" fmla="*/ 2147483647 w 1081"/>
              <a:gd name="T57" fmla="*/ 2147483647 h 1057"/>
              <a:gd name="T58" fmla="*/ 2147483647 w 1081"/>
              <a:gd name="T59" fmla="*/ 2147483647 h 1057"/>
              <a:gd name="T60" fmla="*/ 2147483647 w 1081"/>
              <a:gd name="T61" fmla="*/ 2147483647 h 1057"/>
              <a:gd name="T62" fmla="*/ 2147483647 w 1081"/>
              <a:gd name="T63" fmla="*/ 2147483647 h 1057"/>
              <a:gd name="T64" fmla="*/ 2147483647 w 1081"/>
              <a:gd name="T65" fmla="*/ 2147483647 h 1057"/>
              <a:gd name="T66" fmla="*/ 2147483647 w 1081"/>
              <a:gd name="T67" fmla="*/ 2147483647 h 1057"/>
              <a:gd name="T68" fmla="*/ 2147483647 w 1081"/>
              <a:gd name="T69" fmla="*/ 2147483647 h 1057"/>
              <a:gd name="T70" fmla="*/ 2147483647 w 1081"/>
              <a:gd name="T71" fmla="*/ 2147483647 h 1057"/>
              <a:gd name="T72" fmla="*/ 2147483647 w 1081"/>
              <a:gd name="T73" fmla="*/ 2147483647 h 1057"/>
              <a:gd name="T74" fmla="*/ 2147483647 w 1081"/>
              <a:gd name="T75" fmla="*/ 2147483647 h 1057"/>
              <a:gd name="T76" fmla="*/ 2147483647 w 1081"/>
              <a:gd name="T77" fmla="*/ 2147483647 h 1057"/>
              <a:gd name="T78" fmla="*/ 2147483647 w 1081"/>
              <a:gd name="T79" fmla="*/ 2147483647 h 1057"/>
              <a:gd name="T80" fmla="*/ 2147483647 w 1081"/>
              <a:gd name="T81" fmla="*/ 2147483647 h 1057"/>
              <a:gd name="T82" fmla="*/ 2147483647 w 1081"/>
              <a:gd name="T83" fmla="*/ 2147483647 h 1057"/>
              <a:gd name="T84" fmla="*/ 2147483647 w 1081"/>
              <a:gd name="T85" fmla="*/ 2147483647 h 10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81"/>
              <a:gd name="T130" fmla="*/ 0 h 1057"/>
              <a:gd name="T131" fmla="*/ 1081 w 1081"/>
              <a:gd name="T132" fmla="*/ 1057 h 10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81" h="1057">
                <a:moveTo>
                  <a:pt x="1012" y="754"/>
                </a:moveTo>
                <a:lnTo>
                  <a:pt x="630" y="642"/>
                </a:lnTo>
                <a:lnTo>
                  <a:pt x="612" y="636"/>
                </a:lnTo>
                <a:lnTo>
                  <a:pt x="564" y="636"/>
                </a:lnTo>
                <a:lnTo>
                  <a:pt x="549" y="639"/>
                </a:lnTo>
                <a:lnTo>
                  <a:pt x="534" y="642"/>
                </a:lnTo>
                <a:lnTo>
                  <a:pt x="516" y="651"/>
                </a:lnTo>
                <a:lnTo>
                  <a:pt x="504" y="660"/>
                </a:lnTo>
                <a:lnTo>
                  <a:pt x="492" y="672"/>
                </a:lnTo>
                <a:lnTo>
                  <a:pt x="483" y="684"/>
                </a:lnTo>
                <a:lnTo>
                  <a:pt x="471" y="693"/>
                </a:lnTo>
                <a:lnTo>
                  <a:pt x="465" y="708"/>
                </a:lnTo>
                <a:lnTo>
                  <a:pt x="459" y="726"/>
                </a:lnTo>
                <a:lnTo>
                  <a:pt x="450" y="744"/>
                </a:lnTo>
                <a:lnTo>
                  <a:pt x="450" y="796"/>
                </a:lnTo>
                <a:lnTo>
                  <a:pt x="453" y="811"/>
                </a:lnTo>
                <a:lnTo>
                  <a:pt x="459" y="829"/>
                </a:lnTo>
                <a:lnTo>
                  <a:pt x="462" y="841"/>
                </a:lnTo>
                <a:lnTo>
                  <a:pt x="462" y="844"/>
                </a:lnTo>
                <a:lnTo>
                  <a:pt x="465" y="865"/>
                </a:lnTo>
                <a:lnTo>
                  <a:pt x="468" y="880"/>
                </a:lnTo>
                <a:lnTo>
                  <a:pt x="465" y="904"/>
                </a:lnTo>
                <a:lnTo>
                  <a:pt x="465" y="919"/>
                </a:lnTo>
                <a:lnTo>
                  <a:pt x="459" y="937"/>
                </a:lnTo>
                <a:lnTo>
                  <a:pt x="456" y="955"/>
                </a:lnTo>
                <a:lnTo>
                  <a:pt x="444" y="970"/>
                </a:lnTo>
                <a:lnTo>
                  <a:pt x="435" y="985"/>
                </a:lnTo>
                <a:lnTo>
                  <a:pt x="423" y="1000"/>
                </a:lnTo>
                <a:lnTo>
                  <a:pt x="411" y="1015"/>
                </a:lnTo>
                <a:lnTo>
                  <a:pt x="396" y="1024"/>
                </a:lnTo>
                <a:lnTo>
                  <a:pt x="378" y="1033"/>
                </a:lnTo>
                <a:lnTo>
                  <a:pt x="363" y="1045"/>
                </a:lnTo>
                <a:lnTo>
                  <a:pt x="348" y="1051"/>
                </a:lnTo>
                <a:lnTo>
                  <a:pt x="327" y="1054"/>
                </a:lnTo>
                <a:lnTo>
                  <a:pt x="279" y="1057"/>
                </a:lnTo>
                <a:lnTo>
                  <a:pt x="258" y="1057"/>
                </a:lnTo>
                <a:lnTo>
                  <a:pt x="237" y="1051"/>
                </a:lnTo>
                <a:lnTo>
                  <a:pt x="219" y="1048"/>
                </a:lnTo>
                <a:lnTo>
                  <a:pt x="201" y="1039"/>
                </a:lnTo>
                <a:lnTo>
                  <a:pt x="183" y="1030"/>
                </a:lnTo>
                <a:lnTo>
                  <a:pt x="168" y="1018"/>
                </a:lnTo>
                <a:lnTo>
                  <a:pt x="153" y="1006"/>
                </a:lnTo>
                <a:lnTo>
                  <a:pt x="135" y="991"/>
                </a:lnTo>
                <a:lnTo>
                  <a:pt x="123" y="976"/>
                </a:lnTo>
                <a:lnTo>
                  <a:pt x="117" y="967"/>
                </a:lnTo>
                <a:lnTo>
                  <a:pt x="111" y="952"/>
                </a:lnTo>
                <a:lnTo>
                  <a:pt x="105" y="928"/>
                </a:lnTo>
                <a:lnTo>
                  <a:pt x="96" y="910"/>
                </a:lnTo>
                <a:lnTo>
                  <a:pt x="96" y="871"/>
                </a:lnTo>
                <a:lnTo>
                  <a:pt x="105" y="847"/>
                </a:lnTo>
                <a:lnTo>
                  <a:pt x="114" y="823"/>
                </a:lnTo>
                <a:lnTo>
                  <a:pt x="120" y="790"/>
                </a:lnTo>
                <a:lnTo>
                  <a:pt x="126" y="757"/>
                </a:lnTo>
                <a:lnTo>
                  <a:pt x="126" y="732"/>
                </a:lnTo>
                <a:lnTo>
                  <a:pt x="123" y="720"/>
                </a:lnTo>
                <a:lnTo>
                  <a:pt x="120" y="702"/>
                </a:lnTo>
                <a:lnTo>
                  <a:pt x="114" y="693"/>
                </a:lnTo>
                <a:lnTo>
                  <a:pt x="108" y="684"/>
                </a:lnTo>
                <a:lnTo>
                  <a:pt x="99" y="672"/>
                </a:lnTo>
                <a:lnTo>
                  <a:pt x="69" y="639"/>
                </a:lnTo>
                <a:lnTo>
                  <a:pt x="57" y="630"/>
                </a:lnTo>
                <a:lnTo>
                  <a:pt x="45" y="624"/>
                </a:lnTo>
                <a:lnTo>
                  <a:pt x="30" y="612"/>
                </a:lnTo>
                <a:lnTo>
                  <a:pt x="18" y="606"/>
                </a:lnTo>
                <a:lnTo>
                  <a:pt x="0" y="603"/>
                </a:lnTo>
                <a:lnTo>
                  <a:pt x="51" y="606"/>
                </a:lnTo>
                <a:lnTo>
                  <a:pt x="126" y="558"/>
                </a:lnTo>
                <a:lnTo>
                  <a:pt x="168" y="513"/>
                </a:lnTo>
                <a:lnTo>
                  <a:pt x="168" y="468"/>
                </a:lnTo>
                <a:lnTo>
                  <a:pt x="234" y="420"/>
                </a:lnTo>
                <a:lnTo>
                  <a:pt x="228" y="327"/>
                </a:lnTo>
                <a:lnTo>
                  <a:pt x="360" y="180"/>
                </a:lnTo>
                <a:lnTo>
                  <a:pt x="282" y="177"/>
                </a:lnTo>
                <a:lnTo>
                  <a:pt x="237" y="138"/>
                </a:lnTo>
                <a:lnTo>
                  <a:pt x="198" y="30"/>
                </a:lnTo>
                <a:lnTo>
                  <a:pt x="210" y="12"/>
                </a:lnTo>
                <a:lnTo>
                  <a:pt x="285" y="135"/>
                </a:lnTo>
                <a:lnTo>
                  <a:pt x="378" y="120"/>
                </a:lnTo>
                <a:lnTo>
                  <a:pt x="411" y="72"/>
                </a:lnTo>
                <a:lnTo>
                  <a:pt x="372" y="48"/>
                </a:lnTo>
                <a:lnTo>
                  <a:pt x="351" y="48"/>
                </a:lnTo>
                <a:lnTo>
                  <a:pt x="297" y="9"/>
                </a:lnTo>
                <a:lnTo>
                  <a:pt x="318" y="0"/>
                </a:lnTo>
                <a:lnTo>
                  <a:pt x="378" y="27"/>
                </a:lnTo>
                <a:lnTo>
                  <a:pt x="489" y="39"/>
                </a:lnTo>
                <a:lnTo>
                  <a:pt x="567" y="150"/>
                </a:lnTo>
                <a:lnTo>
                  <a:pt x="588" y="204"/>
                </a:lnTo>
                <a:lnTo>
                  <a:pt x="618" y="159"/>
                </a:lnTo>
                <a:lnTo>
                  <a:pt x="618" y="129"/>
                </a:lnTo>
                <a:lnTo>
                  <a:pt x="706" y="75"/>
                </a:lnTo>
                <a:lnTo>
                  <a:pt x="709" y="75"/>
                </a:lnTo>
                <a:lnTo>
                  <a:pt x="709" y="81"/>
                </a:lnTo>
                <a:lnTo>
                  <a:pt x="706" y="108"/>
                </a:lnTo>
                <a:lnTo>
                  <a:pt x="703" y="132"/>
                </a:lnTo>
                <a:lnTo>
                  <a:pt x="703" y="183"/>
                </a:lnTo>
                <a:lnTo>
                  <a:pt x="706" y="210"/>
                </a:lnTo>
                <a:lnTo>
                  <a:pt x="706" y="234"/>
                </a:lnTo>
                <a:lnTo>
                  <a:pt x="712" y="258"/>
                </a:lnTo>
                <a:lnTo>
                  <a:pt x="724" y="273"/>
                </a:lnTo>
                <a:lnTo>
                  <a:pt x="730" y="291"/>
                </a:lnTo>
                <a:lnTo>
                  <a:pt x="739" y="303"/>
                </a:lnTo>
                <a:lnTo>
                  <a:pt x="748" y="315"/>
                </a:lnTo>
                <a:lnTo>
                  <a:pt x="769" y="336"/>
                </a:lnTo>
                <a:lnTo>
                  <a:pt x="784" y="342"/>
                </a:lnTo>
                <a:lnTo>
                  <a:pt x="799" y="348"/>
                </a:lnTo>
                <a:lnTo>
                  <a:pt x="817" y="348"/>
                </a:lnTo>
                <a:lnTo>
                  <a:pt x="832" y="351"/>
                </a:lnTo>
                <a:lnTo>
                  <a:pt x="865" y="351"/>
                </a:lnTo>
                <a:lnTo>
                  <a:pt x="880" y="348"/>
                </a:lnTo>
                <a:lnTo>
                  <a:pt x="895" y="345"/>
                </a:lnTo>
                <a:lnTo>
                  <a:pt x="913" y="339"/>
                </a:lnTo>
                <a:lnTo>
                  <a:pt x="919" y="336"/>
                </a:lnTo>
                <a:lnTo>
                  <a:pt x="931" y="330"/>
                </a:lnTo>
                <a:lnTo>
                  <a:pt x="943" y="327"/>
                </a:lnTo>
                <a:lnTo>
                  <a:pt x="970" y="327"/>
                </a:lnTo>
                <a:lnTo>
                  <a:pt x="982" y="330"/>
                </a:lnTo>
                <a:lnTo>
                  <a:pt x="994" y="330"/>
                </a:lnTo>
                <a:lnTo>
                  <a:pt x="1009" y="339"/>
                </a:lnTo>
                <a:lnTo>
                  <a:pt x="1021" y="345"/>
                </a:lnTo>
                <a:lnTo>
                  <a:pt x="1030" y="351"/>
                </a:lnTo>
                <a:lnTo>
                  <a:pt x="1054" y="369"/>
                </a:lnTo>
                <a:lnTo>
                  <a:pt x="1042" y="378"/>
                </a:lnTo>
                <a:lnTo>
                  <a:pt x="991" y="375"/>
                </a:lnTo>
                <a:lnTo>
                  <a:pt x="949" y="417"/>
                </a:lnTo>
                <a:lnTo>
                  <a:pt x="895" y="417"/>
                </a:lnTo>
                <a:lnTo>
                  <a:pt x="940" y="558"/>
                </a:lnTo>
                <a:lnTo>
                  <a:pt x="1081" y="507"/>
                </a:lnTo>
                <a:lnTo>
                  <a:pt x="1012" y="754"/>
                </a:lnTo>
                <a:close/>
              </a:path>
            </a:pathLst>
          </a:custGeom>
          <a:solidFill>
            <a:srgbClr val="C2FFFF"/>
          </a:solidFill>
          <a:ln w="19050">
            <a:solidFill>
              <a:srgbClr val="0000FF"/>
            </a:solidFill>
            <a:round/>
            <a:headEnd/>
            <a:tailEnd/>
          </a:ln>
        </p:spPr>
        <p:txBody>
          <a:bodyPr/>
          <a:lstStyle/>
          <a:p>
            <a:endParaRPr lang="es-CO"/>
          </a:p>
        </p:txBody>
      </p:sp>
      <p:sp>
        <p:nvSpPr>
          <p:cNvPr id="250903" name="Freeform 23"/>
          <p:cNvSpPr>
            <a:spLocks/>
          </p:cNvSpPr>
          <p:nvPr/>
        </p:nvSpPr>
        <p:spPr bwMode="auto">
          <a:xfrm>
            <a:off x="4543425" y="3470275"/>
            <a:ext cx="2006600" cy="1544638"/>
          </a:xfrm>
          <a:custGeom>
            <a:avLst/>
            <a:gdLst>
              <a:gd name="T0" fmla="*/ 2147483647 w 1264"/>
              <a:gd name="T1" fmla="*/ 2147483647 h 973"/>
              <a:gd name="T2" fmla="*/ 2147483647 w 1264"/>
              <a:gd name="T3" fmla="*/ 2147483647 h 973"/>
              <a:gd name="T4" fmla="*/ 2147483647 w 1264"/>
              <a:gd name="T5" fmla="*/ 2147483647 h 973"/>
              <a:gd name="T6" fmla="*/ 2147483647 w 1264"/>
              <a:gd name="T7" fmla="*/ 2147483647 h 973"/>
              <a:gd name="T8" fmla="*/ 2147483647 w 1264"/>
              <a:gd name="T9" fmla="*/ 2147483647 h 973"/>
              <a:gd name="T10" fmla="*/ 2147483647 w 1264"/>
              <a:gd name="T11" fmla="*/ 2147483647 h 973"/>
              <a:gd name="T12" fmla="*/ 2147483647 w 1264"/>
              <a:gd name="T13" fmla="*/ 2147483647 h 973"/>
              <a:gd name="T14" fmla="*/ 2147483647 w 1264"/>
              <a:gd name="T15" fmla="*/ 2147483647 h 973"/>
              <a:gd name="T16" fmla="*/ 2147483647 w 1264"/>
              <a:gd name="T17" fmla="*/ 2147483647 h 973"/>
              <a:gd name="T18" fmla="*/ 2147483647 w 1264"/>
              <a:gd name="T19" fmla="*/ 2147483647 h 973"/>
              <a:gd name="T20" fmla="*/ 2147483647 w 1264"/>
              <a:gd name="T21" fmla="*/ 2147483647 h 973"/>
              <a:gd name="T22" fmla="*/ 2147483647 w 1264"/>
              <a:gd name="T23" fmla="*/ 2147483647 h 973"/>
              <a:gd name="T24" fmla="*/ 2147483647 w 1264"/>
              <a:gd name="T25" fmla="*/ 2147483647 h 973"/>
              <a:gd name="T26" fmla="*/ 2147483647 w 1264"/>
              <a:gd name="T27" fmla="*/ 2147483647 h 973"/>
              <a:gd name="T28" fmla="*/ 2147483647 w 1264"/>
              <a:gd name="T29" fmla="*/ 2147483647 h 973"/>
              <a:gd name="T30" fmla="*/ 2147483647 w 1264"/>
              <a:gd name="T31" fmla="*/ 2147483647 h 973"/>
              <a:gd name="T32" fmla="*/ 2147483647 w 1264"/>
              <a:gd name="T33" fmla="*/ 2147483647 h 973"/>
              <a:gd name="T34" fmla="*/ 2147483647 w 1264"/>
              <a:gd name="T35" fmla="*/ 2147483647 h 973"/>
              <a:gd name="T36" fmla="*/ 2147483647 w 1264"/>
              <a:gd name="T37" fmla="*/ 2147483647 h 973"/>
              <a:gd name="T38" fmla="*/ 2147483647 w 1264"/>
              <a:gd name="T39" fmla="*/ 2147483647 h 973"/>
              <a:gd name="T40" fmla="*/ 0 w 1264"/>
              <a:gd name="T41" fmla="*/ 2147483647 h 973"/>
              <a:gd name="T42" fmla="*/ 2147483647 w 1264"/>
              <a:gd name="T43" fmla="*/ 2147483647 h 973"/>
              <a:gd name="T44" fmla="*/ 2147483647 w 1264"/>
              <a:gd name="T45" fmla="*/ 2147483647 h 973"/>
              <a:gd name="T46" fmla="*/ 2147483647 w 1264"/>
              <a:gd name="T47" fmla="*/ 2147483647 h 973"/>
              <a:gd name="T48" fmla="*/ 2147483647 w 1264"/>
              <a:gd name="T49" fmla="*/ 2147483647 h 973"/>
              <a:gd name="T50" fmla="*/ 2147483647 w 1264"/>
              <a:gd name="T51" fmla="*/ 2147483647 h 973"/>
              <a:gd name="T52" fmla="*/ 2147483647 w 1264"/>
              <a:gd name="T53" fmla="*/ 2147483647 h 973"/>
              <a:gd name="T54" fmla="*/ 2147483647 w 1264"/>
              <a:gd name="T55" fmla="*/ 2147483647 h 973"/>
              <a:gd name="T56" fmla="*/ 2147483647 w 1264"/>
              <a:gd name="T57" fmla="*/ 2147483647 h 973"/>
              <a:gd name="T58" fmla="*/ 2147483647 w 1264"/>
              <a:gd name="T59" fmla="*/ 2147483647 h 973"/>
              <a:gd name="T60" fmla="*/ 2147483647 w 1264"/>
              <a:gd name="T61" fmla="*/ 2147483647 h 973"/>
              <a:gd name="T62" fmla="*/ 2147483647 w 1264"/>
              <a:gd name="T63" fmla="*/ 2147483647 h 973"/>
              <a:gd name="T64" fmla="*/ 2147483647 w 1264"/>
              <a:gd name="T65" fmla="*/ 2147483647 h 973"/>
              <a:gd name="T66" fmla="*/ 2147483647 w 1264"/>
              <a:gd name="T67" fmla="*/ 2147483647 h 973"/>
              <a:gd name="T68" fmla="*/ 2147483647 w 1264"/>
              <a:gd name="T69" fmla="*/ 2147483647 h 973"/>
              <a:gd name="T70" fmla="*/ 2147483647 w 1264"/>
              <a:gd name="T71" fmla="*/ 2147483647 h 973"/>
              <a:gd name="T72" fmla="*/ 2147483647 w 1264"/>
              <a:gd name="T73" fmla="*/ 2147483647 h 973"/>
              <a:gd name="T74" fmla="*/ 2147483647 w 1264"/>
              <a:gd name="T75" fmla="*/ 2147483647 h 973"/>
              <a:gd name="T76" fmla="*/ 2147483647 w 1264"/>
              <a:gd name="T77" fmla="*/ 2147483647 h 973"/>
              <a:gd name="T78" fmla="*/ 2147483647 w 1264"/>
              <a:gd name="T79" fmla="*/ 2147483647 h 973"/>
              <a:gd name="T80" fmla="*/ 2147483647 w 1264"/>
              <a:gd name="T81" fmla="*/ 2147483647 h 973"/>
              <a:gd name="T82" fmla="*/ 2147483647 w 1264"/>
              <a:gd name="T83" fmla="*/ 2147483647 h 973"/>
              <a:gd name="T84" fmla="*/ 2147483647 w 1264"/>
              <a:gd name="T85" fmla="*/ 2147483647 h 973"/>
              <a:gd name="T86" fmla="*/ 2147483647 w 1264"/>
              <a:gd name="T87" fmla="*/ 2147483647 h 973"/>
              <a:gd name="T88" fmla="*/ 2147483647 w 1264"/>
              <a:gd name="T89" fmla="*/ 2147483647 h 973"/>
              <a:gd name="T90" fmla="*/ 2147483647 w 1264"/>
              <a:gd name="T91" fmla="*/ 2147483647 h 973"/>
              <a:gd name="T92" fmla="*/ 2147483647 w 1264"/>
              <a:gd name="T93" fmla="*/ 2147483647 h 973"/>
              <a:gd name="T94" fmla="*/ 2147483647 w 1264"/>
              <a:gd name="T95" fmla="*/ 2147483647 h 973"/>
              <a:gd name="T96" fmla="*/ 2147483647 w 1264"/>
              <a:gd name="T97" fmla="*/ 2147483647 h 973"/>
              <a:gd name="T98" fmla="*/ 2147483647 w 1264"/>
              <a:gd name="T99" fmla="*/ 2147483647 h 973"/>
              <a:gd name="T100" fmla="*/ 2147483647 w 1264"/>
              <a:gd name="T101" fmla="*/ 2147483647 h 973"/>
              <a:gd name="T102" fmla="*/ 2147483647 w 1264"/>
              <a:gd name="T103" fmla="*/ 2147483647 h 973"/>
              <a:gd name="T104" fmla="*/ 2147483647 w 1264"/>
              <a:gd name="T105" fmla="*/ 2147483647 h 973"/>
              <a:gd name="T106" fmla="*/ 2147483647 w 1264"/>
              <a:gd name="T107" fmla="*/ 2147483647 h 973"/>
              <a:gd name="T108" fmla="*/ 2147483647 w 1264"/>
              <a:gd name="T109" fmla="*/ 2147483647 h 973"/>
              <a:gd name="T110" fmla="*/ 2147483647 w 1264"/>
              <a:gd name="T111" fmla="*/ 2147483647 h 973"/>
              <a:gd name="T112" fmla="*/ 2147483647 w 1264"/>
              <a:gd name="T113" fmla="*/ 2147483647 h 973"/>
              <a:gd name="T114" fmla="*/ 2147483647 w 1264"/>
              <a:gd name="T115" fmla="*/ 2147483647 h 973"/>
              <a:gd name="T116" fmla="*/ 2147483647 w 1264"/>
              <a:gd name="T117" fmla="*/ 2147483647 h 973"/>
              <a:gd name="T118" fmla="*/ 2147483647 w 1264"/>
              <a:gd name="T119" fmla="*/ 2147483647 h 9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64"/>
              <a:gd name="T181" fmla="*/ 0 h 973"/>
              <a:gd name="T182" fmla="*/ 1264 w 1264"/>
              <a:gd name="T183" fmla="*/ 973 h 9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64" h="973">
                <a:moveTo>
                  <a:pt x="1150" y="340"/>
                </a:moveTo>
                <a:lnTo>
                  <a:pt x="1117" y="340"/>
                </a:lnTo>
                <a:lnTo>
                  <a:pt x="1081" y="349"/>
                </a:lnTo>
                <a:lnTo>
                  <a:pt x="1048" y="367"/>
                </a:lnTo>
                <a:lnTo>
                  <a:pt x="1027" y="394"/>
                </a:lnTo>
                <a:lnTo>
                  <a:pt x="1015" y="427"/>
                </a:lnTo>
                <a:lnTo>
                  <a:pt x="1006" y="442"/>
                </a:lnTo>
                <a:lnTo>
                  <a:pt x="1003" y="442"/>
                </a:lnTo>
                <a:lnTo>
                  <a:pt x="915" y="496"/>
                </a:lnTo>
                <a:lnTo>
                  <a:pt x="915" y="526"/>
                </a:lnTo>
                <a:lnTo>
                  <a:pt x="885" y="571"/>
                </a:lnTo>
                <a:lnTo>
                  <a:pt x="864" y="517"/>
                </a:lnTo>
                <a:lnTo>
                  <a:pt x="786" y="406"/>
                </a:lnTo>
                <a:lnTo>
                  <a:pt x="675" y="394"/>
                </a:lnTo>
                <a:lnTo>
                  <a:pt x="615" y="367"/>
                </a:lnTo>
                <a:lnTo>
                  <a:pt x="594" y="376"/>
                </a:lnTo>
                <a:lnTo>
                  <a:pt x="648" y="415"/>
                </a:lnTo>
                <a:lnTo>
                  <a:pt x="669" y="415"/>
                </a:lnTo>
                <a:lnTo>
                  <a:pt x="708" y="439"/>
                </a:lnTo>
                <a:lnTo>
                  <a:pt x="675" y="487"/>
                </a:lnTo>
                <a:lnTo>
                  <a:pt x="582" y="502"/>
                </a:lnTo>
                <a:lnTo>
                  <a:pt x="507" y="379"/>
                </a:lnTo>
                <a:lnTo>
                  <a:pt x="495" y="397"/>
                </a:lnTo>
                <a:lnTo>
                  <a:pt x="534" y="505"/>
                </a:lnTo>
                <a:lnTo>
                  <a:pt x="579" y="544"/>
                </a:lnTo>
                <a:lnTo>
                  <a:pt x="657" y="547"/>
                </a:lnTo>
                <a:lnTo>
                  <a:pt x="525" y="694"/>
                </a:lnTo>
                <a:lnTo>
                  <a:pt x="531" y="787"/>
                </a:lnTo>
                <a:lnTo>
                  <a:pt x="465" y="835"/>
                </a:lnTo>
                <a:lnTo>
                  <a:pt x="465" y="880"/>
                </a:lnTo>
                <a:lnTo>
                  <a:pt x="423" y="925"/>
                </a:lnTo>
                <a:lnTo>
                  <a:pt x="348" y="973"/>
                </a:lnTo>
                <a:lnTo>
                  <a:pt x="297" y="970"/>
                </a:lnTo>
                <a:lnTo>
                  <a:pt x="249" y="778"/>
                </a:lnTo>
                <a:lnTo>
                  <a:pt x="273" y="739"/>
                </a:lnTo>
                <a:lnTo>
                  <a:pt x="228" y="673"/>
                </a:lnTo>
                <a:lnTo>
                  <a:pt x="228" y="592"/>
                </a:lnTo>
                <a:lnTo>
                  <a:pt x="192" y="604"/>
                </a:lnTo>
                <a:lnTo>
                  <a:pt x="189" y="553"/>
                </a:lnTo>
                <a:lnTo>
                  <a:pt x="120" y="583"/>
                </a:lnTo>
                <a:lnTo>
                  <a:pt x="72" y="574"/>
                </a:lnTo>
                <a:lnTo>
                  <a:pt x="0" y="502"/>
                </a:lnTo>
                <a:lnTo>
                  <a:pt x="15" y="394"/>
                </a:lnTo>
                <a:lnTo>
                  <a:pt x="159" y="295"/>
                </a:lnTo>
                <a:lnTo>
                  <a:pt x="279" y="289"/>
                </a:lnTo>
                <a:lnTo>
                  <a:pt x="282" y="328"/>
                </a:lnTo>
                <a:lnTo>
                  <a:pt x="342" y="352"/>
                </a:lnTo>
                <a:lnTo>
                  <a:pt x="360" y="334"/>
                </a:lnTo>
                <a:lnTo>
                  <a:pt x="489" y="337"/>
                </a:lnTo>
                <a:lnTo>
                  <a:pt x="495" y="304"/>
                </a:lnTo>
                <a:lnTo>
                  <a:pt x="474" y="301"/>
                </a:lnTo>
                <a:lnTo>
                  <a:pt x="438" y="295"/>
                </a:lnTo>
                <a:lnTo>
                  <a:pt x="408" y="280"/>
                </a:lnTo>
                <a:lnTo>
                  <a:pt x="387" y="262"/>
                </a:lnTo>
                <a:lnTo>
                  <a:pt x="378" y="289"/>
                </a:lnTo>
                <a:lnTo>
                  <a:pt x="369" y="220"/>
                </a:lnTo>
                <a:lnTo>
                  <a:pt x="357" y="217"/>
                </a:lnTo>
                <a:lnTo>
                  <a:pt x="339" y="214"/>
                </a:lnTo>
                <a:lnTo>
                  <a:pt x="318" y="202"/>
                </a:lnTo>
                <a:lnTo>
                  <a:pt x="345" y="241"/>
                </a:lnTo>
                <a:lnTo>
                  <a:pt x="345" y="253"/>
                </a:lnTo>
                <a:lnTo>
                  <a:pt x="321" y="283"/>
                </a:lnTo>
                <a:lnTo>
                  <a:pt x="324" y="253"/>
                </a:lnTo>
                <a:lnTo>
                  <a:pt x="297" y="211"/>
                </a:lnTo>
                <a:lnTo>
                  <a:pt x="273" y="211"/>
                </a:lnTo>
                <a:lnTo>
                  <a:pt x="195" y="271"/>
                </a:lnTo>
                <a:lnTo>
                  <a:pt x="156" y="271"/>
                </a:lnTo>
                <a:lnTo>
                  <a:pt x="150" y="214"/>
                </a:lnTo>
                <a:lnTo>
                  <a:pt x="216" y="214"/>
                </a:lnTo>
                <a:lnTo>
                  <a:pt x="228" y="178"/>
                </a:lnTo>
                <a:lnTo>
                  <a:pt x="216" y="166"/>
                </a:lnTo>
                <a:lnTo>
                  <a:pt x="297" y="124"/>
                </a:lnTo>
                <a:lnTo>
                  <a:pt x="345" y="124"/>
                </a:lnTo>
                <a:lnTo>
                  <a:pt x="393" y="100"/>
                </a:lnTo>
                <a:lnTo>
                  <a:pt x="402" y="76"/>
                </a:lnTo>
                <a:lnTo>
                  <a:pt x="396" y="45"/>
                </a:lnTo>
                <a:lnTo>
                  <a:pt x="357" y="82"/>
                </a:lnTo>
                <a:lnTo>
                  <a:pt x="321" y="76"/>
                </a:lnTo>
                <a:lnTo>
                  <a:pt x="315" y="61"/>
                </a:lnTo>
                <a:lnTo>
                  <a:pt x="420" y="18"/>
                </a:lnTo>
                <a:lnTo>
                  <a:pt x="495" y="18"/>
                </a:lnTo>
                <a:lnTo>
                  <a:pt x="504" y="24"/>
                </a:lnTo>
                <a:lnTo>
                  <a:pt x="504" y="52"/>
                </a:lnTo>
                <a:lnTo>
                  <a:pt x="531" y="45"/>
                </a:lnTo>
                <a:lnTo>
                  <a:pt x="555" y="42"/>
                </a:lnTo>
                <a:lnTo>
                  <a:pt x="555" y="52"/>
                </a:lnTo>
                <a:lnTo>
                  <a:pt x="564" y="67"/>
                </a:lnTo>
                <a:lnTo>
                  <a:pt x="570" y="76"/>
                </a:lnTo>
                <a:lnTo>
                  <a:pt x="576" y="91"/>
                </a:lnTo>
                <a:lnTo>
                  <a:pt x="606" y="118"/>
                </a:lnTo>
                <a:lnTo>
                  <a:pt x="618" y="124"/>
                </a:lnTo>
                <a:lnTo>
                  <a:pt x="645" y="145"/>
                </a:lnTo>
                <a:lnTo>
                  <a:pt x="672" y="154"/>
                </a:lnTo>
                <a:lnTo>
                  <a:pt x="705" y="160"/>
                </a:lnTo>
                <a:lnTo>
                  <a:pt x="735" y="160"/>
                </a:lnTo>
                <a:lnTo>
                  <a:pt x="762" y="157"/>
                </a:lnTo>
                <a:lnTo>
                  <a:pt x="792" y="151"/>
                </a:lnTo>
                <a:lnTo>
                  <a:pt x="819" y="133"/>
                </a:lnTo>
                <a:lnTo>
                  <a:pt x="843" y="121"/>
                </a:lnTo>
                <a:lnTo>
                  <a:pt x="861" y="106"/>
                </a:lnTo>
                <a:lnTo>
                  <a:pt x="879" y="85"/>
                </a:lnTo>
                <a:lnTo>
                  <a:pt x="891" y="61"/>
                </a:lnTo>
                <a:lnTo>
                  <a:pt x="894" y="36"/>
                </a:lnTo>
                <a:lnTo>
                  <a:pt x="897" y="12"/>
                </a:lnTo>
                <a:lnTo>
                  <a:pt x="897" y="0"/>
                </a:lnTo>
                <a:lnTo>
                  <a:pt x="1231" y="67"/>
                </a:lnTo>
                <a:lnTo>
                  <a:pt x="1228" y="94"/>
                </a:lnTo>
                <a:lnTo>
                  <a:pt x="1237" y="103"/>
                </a:lnTo>
                <a:lnTo>
                  <a:pt x="1222" y="127"/>
                </a:lnTo>
                <a:lnTo>
                  <a:pt x="1258" y="160"/>
                </a:lnTo>
                <a:lnTo>
                  <a:pt x="1264" y="163"/>
                </a:lnTo>
                <a:lnTo>
                  <a:pt x="1216" y="151"/>
                </a:lnTo>
                <a:lnTo>
                  <a:pt x="1177" y="112"/>
                </a:lnTo>
                <a:lnTo>
                  <a:pt x="1111" y="118"/>
                </a:lnTo>
                <a:lnTo>
                  <a:pt x="1204" y="205"/>
                </a:lnTo>
                <a:lnTo>
                  <a:pt x="1177" y="289"/>
                </a:lnTo>
                <a:lnTo>
                  <a:pt x="1210" y="328"/>
                </a:lnTo>
                <a:lnTo>
                  <a:pt x="1120" y="286"/>
                </a:lnTo>
                <a:lnTo>
                  <a:pt x="1117" y="304"/>
                </a:lnTo>
                <a:lnTo>
                  <a:pt x="1150" y="340"/>
                </a:lnTo>
                <a:close/>
              </a:path>
            </a:pathLst>
          </a:custGeom>
          <a:solidFill>
            <a:srgbClr val="008000"/>
          </a:solidFill>
          <a:ln w="19050">
            <a:solidFill>
              <a:srgbClr val="0000FF"/>
            </a:solidFill>
            <a:round/>
            <a:headEnd/>
            <a:tailEnd/>
          </a:ln>
        </p:spPr>
        <p:txBody>
          <a:bodyPr/>
          <a:lstStyle/>
          <a:p>
            <a:endParaRPr lang="es-CO"/>
          </a:p>
        </p:txBody>
      </p:sp>
      <p:sp>
        <p:nvSpPr>
          <p:cNvPr id="36886" name="Freeform 24"/>
          <p:cNvSpPr>
            <a:spLocks/>
          </p:cNvSpPr>
          <p:nvPr/>
        </p:nvSpPr>
        <p:spPr bwMode="auto">
          <a:xfrm>
            <a:off x="5424488" y="4695825"/>
            <a:ext cx="142875" cy="190500"/>
          </a:xfrm>
          <a:custGeom>
            <a:avLst/>
            <a:gdLst>
              <a:gd name="T0" fmla="*/ 2147483647 w 90"/>
              <a:gd name="T1" fmla="*/ 0 h 120"/>
              <a:gd name="T2" fmla="*/ 2147483647 w 90"/>
              <a:gd name="T3" fmla="*/ 0 h 120"/>
              <a:gd name="T4" fmla="*/ 2147483647 w 90"/>
              <a:gd name="T5" fmla="*/ 2147483647 h 120"/>
              <a:gd name="T6" fmla="*/ 2147483647 w 90"/>
              <a:gd name="T7" fmla="*/ 2147483647 h 120"/>
              <a:gd name="T8" fmla="*/ 2147483647 w 90"/>
              <a:gd name="T9" fmla="*/ 2147483647 h 120"/>
              <a:gd name="T10" fmla="*/ 2147483647 w 90"/>
              <a:gd name="T11" fmla="*/ 2147483647 h 120"/>
              <a:gd name="T12" fmla="*/ 0 w 90"/>
              <a:gd name="T13" fmla="*/ 2147483647 h 120"/>
              <a:gd name="T14" fmla="*/ 2147483647 w 90"/>
              <a:gd name="T15" fmla="*/ 2147483647 h 120"/>
              <a:gd name="T16" fmla="*/ 2147483647 w 90"/>
              <a:gd name="T17" fmla="*/ 2147483647 h 120"/>
              <a:gd name="T18" fmla="*/ 2147483647 w 90"/>
              <a:gd name="T19" fmla="*/ 0 h 120"/>
              <a:gd name="T20" fmla="*/ 2147483647 w 90"/>
              <a:gd name="T21" fmla="*/ 0 h 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120"/>
              <a:gd name="T35" fmla="*/ 90 w 90"/>
              <a:gd name="T36" fmla="*/ 120 h 1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120">
                <a:moveTo>
                  <a:pt x="90" y="0"/>
                </a:moveTo>
                <a:lnTo>
                  <a:pt x="81" y="0"/>
                </a:lnTo>
                <a:lnTo>
                  <a:pt x="42" y="30"/>
                </a:lnTo>
                <a:lnTo>
                  <a:pt x="18" y="39"/>
                </a:lnTo>
                <a:lnTo>
                  <a:pt x="6" y="54"/>
                </a:lnTo>
                <a:lnTo>
                  <a:pt x="6" y="78"/>
                </a:lnTo>
                <a:lnTo>
                  <a:pt x="0" y="102"/>
                </a:lnTo>
                <a:lnTo>
                  <a:pt x="21" y="120"/>
                </a:lnTo>
                <a:lnTo>
                  <a:pt x="27" y="120"/>
                </a:lnTo>
                <a:lnTo>
                  <a:pt x="90" y="0"/>
                </a:lnTo>
                <a:close/>
              </a:path>
            </a:pathLst>
          </a:custGeom>
          <a:solidFill>
            <a:srgbClr val="008000"/>
          </a:solidFill>
          <a:ln w="19050">
            <a:solidFill>
              <a:srgbClr val="0000FF"/>
            </a:solidFill>
            <a:round/>
            <a:headEnd/>
            <a:tailEnd/>
          </a:ln>
        </p:spPr>
        <p:txBody>
          <a:bodyPr/>
          <a:lstStyle/>
          <a:p>
            <a:endParaRPr lang="es-CO"/>
          </a:p>
        </p:txBody>
      </p:sp>
      <p:sp>
        <p:nvSpPr>
          <p:cNvPr id="36887" name="Freeform 25"/>
          <p:cNvSpPr>
            <a:spLocks/>
          </p:cNvSpPr>
          <p:nvPr/>
        </p:nvSpPr>
        <p:spPr bwMode="auto">
          <a:xfrm>
            <a:off x="4852988" y="3595688"/>
            <a:ext cx="85725" cy="104775"/>
          </a:xfrm>
          <a:custGeom>
            <a:avLst/>
            <a:gdLst>
              <a:gd name="T0" fmla="*/ 2147483647 w 54"/>
              <a:gd name="T1" fmla="*/ 2147483647 h 66"/>
              <a:gd name="T2" fmla="*/ 2147483647 w 54"/>
              <a:gd name="T3" fmla="*/ 2147483647 h 66"/>
              <a:gd name="T4" fmla="*/ 2147483647 w 54"/>
              <a:gd name="T5" fmla="*/ 2147483647 h 66"/>
              <a:gd name="T6" fmla="*/ 0 w 54"/>
              <a:gd name="T7" fmla="*/ 2147483647 h 66"/>
              <a:gd name="T8" fmla="*/ 2147483647 w 54"/>
              <a:gd name="T9" fmla="*/ 2147483647 h 66"/>
              <a:gd name="T10" fmla="*/ 2147483647 w 54"/>
              <a:gd name="T11" fmla="*/ 2147483647 h 66"/>
              <a:gd name="T12" fmla="*/ 2147483647 w 54"/>
              <a:gd name="T13" fmla="*/ 0 h 66"/>
              <a:gd name="T14" fmla="*/ 2147483647 w 54"/>
              <a:gd name="T15" fmla="*/ 0 h 66"/>
              <a:gd name="T16" fmla="*/ 2147483647 w 54"/>
              <a:gd name="T17" fmla="*/ 2147483647 h 66"/>
              <a:gd name="T18" fmla="*/ 2147483647 w 54"/>
              <a:gd name="T19" fmla="*/ 2147483647 h 66"/>
              <a:gd name="T20" fmla="*/ 2147483647 w 54"/>
              <a:gd name="T21" fmla="*/ 2147483647 h 66"/>
              <a:gd name="T22" fmla="*/ 2147483647 w 54"/>
              <a:gd name="T23" fmla="*/ 2147483647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66"/>
              <a:gd name="T38" fmla="*/ 54 w 54"/>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66">
                <a:moveTo>
                  <a:pt x="9" y="66"/>
                </a:moveTo>
                <a:lnTo>
                  <a:pt x="9" y="54"/>
                </a:lnTo>
                <a:lnTo>
                  <a:pt x="6" y="48"/>
                </a:lnTo>
                <a:lnTo>
                  <a:pt x="0" y="45"/>
                </a:lnTo>
                <a:lnTo>
                  <a:pt x="6" y="27"/>
                </a:lnTo>
                <a:lnTo>
                  <a:pt x="27" y="24"/>
                </a:lnTo>
                <a:lnTo>
                  <a:pt x="39" y="0"/>
                </a:lnTo>
                <a:lnTo>
                  <a:pt x="51" y="0"/>
                </a:lnTo>
                <a:lnTo>
                  <a:pt x="54" y="3"/>
                </a:lnTo>
                <a:lnTo>
                  <a:pt x="39" y="63"/>
                </a:lnTo>
                <a:lnTo>
                  <a:pt x="9" y="66"/>
                </a:lnTo>
                <a:close/>
              </a:path>
            </a:pathLst>
          </a:custGeom>
          <a:solidFill>
            <a:srgbClr val="008000"/>
          </a:solidFill>
          <a:ln w="19050">
            <a:solidFill>
              <a:srgbClr val="0000FF"/>
            </a:solidFill>
            <a:round/>
            <a:headEnd/>
            <a:tailEnd/>
          </a:ln>
        </p:spPr>
        <p:txBody>
          <a:bodyPr/>
          <a:lstStyle/>
          <a:p>
            <a:endParaRPr lang="es-CO"/>
          </a:p>
        </p:txBody>
      </p:sp>
      <p:sp>
        <p:nvSpPr>
          <p:cNvPr id="36888" name="Freeform 26"/>
          <p:cNvSpPr>
            <a:spLocks/>
          </p:cNvSpPr>
          <p:nvPr/>
        </p:nvSpPr>
        <p:spPr bwMode="auto">
          <a:xfrm>
            <a:off x="5995988" y="4371975"/>
            <a:ext cx="33337" cy="66675"/>
          </a:xfrm>
          <a:custGeom>
            <a:avLst/>
            <a:gdLst>
              <a:gd name="T0" fmla="*/ 0 w 21"/>
              <a:gd name="T1" fmla="*/ 0 h 42"/>
              <a:gd name="T2" fmla="*/ 2147483647 w 21"/>
              <a:gd name="T3" fmla="*/ 2147483647 h 42"/>
              <a:gd name="T4" fmla="*/ 2147483647 w 21"/>
              <a:gd name="T5" fmla="*/ 2147483647 h 42"/>
              <a:gd name="T6" fmla="*/ 2147483647 w 21"/>
              <a:gd name="T7" fmla="*/ 2147483647 h 42"/>
              <a:gd name="T8" fmla="*/ 0 w 21"/>
              <a:gd name="T9" fmla="*/ 0 h 42"/>
              <a:gd name="T10" fmla="*/ 0 w 21"/>
              <a:gd name="T11" fmla="*/ 0 h 42"/>
              <a:gd name="T12" fmla="*/ 0 60000 65536"/>
              <a:gd name="T13" fmla="*/ 0 60000 65536"/>
              <a:gd name="T14" fmla="*/ 0 60000 65536"/>
              <a:gd name="T15" fmla="*/ 0 60000 65536"/>
              <a:gd name="T16" fmla="*/ 0 60000 65536"/>
              <a:gd name="T17" fmla="*/ 0 60000 65536"/>
              <a:gd name="T18" fmla="*/ 0 w 21"/>
              <a:gd name="T19" fmla="*/ 0 h 42"/>
              <a:gd name="T20" fmla="*/ 21 w 21"/>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21" h="42">
                <a:moveTo>
                  <a:pt x="0" y="0"/>
                </a:moveTo>
                <a:lnTo>
                  <a:pt x="6" y="42"/>
                </a:lnTo>
                <a:lnTo>
                  <a:pt x="21" y="24"/>
                </a:lnTo>
                <a:lnTo>
                  <a:pt x="21" y="18"/>
                </a:lnTo>
                <a:lnTo>
                  <a:pt x="0" y="0"/>
                </a:lnTo>
                <a:close/>
              </a:path>
            </a:pathLst>
          </a:custGeom>
          <a:solidFill>
            <a:srgbClr val="008000"/>
          </a:solidFill>
          <a:ln w="19050">
            <a:solidFill>
              <a:srgbClr val="0000FF"/>
            </a:solidFill>
            <a:round/>
            <a:headEnd/>
            <a:tailEnd/>
          </a:ln>
        </p:spPr>
        <p:txBody>
          <a:bodyPr/>
          <a:lstStyle/>
          <a:p>
            <a:endParaRPr lang="es-CO"/>
          </a:p>
        </p:txBody>
      </p:sp>
      <p:sp>
        <p:nvSpPr>
          <p:cNvPr id="36889" name="Freeform 27"/>
          <p:cNvSpPr>
            <a:spLocks/>
          </p:cNvSpPr>
          <p:nvPr/>
        </p:nvSpPr>
        <p:spPr bwMode="auto">
          <a:xfrm>
            <a:off x="6507163" y="3838575"/>
            <a:ext cx="85725" cy="247650"/>
          </a:xfrm>
          <a:custGeom>
            <a:avLst/>
            <a:gdLst>
              <a:gd name="T0" fmla="*/ 2147483647 w 54"/>
              <a:gd name="T1" fmla="*/ 2147483647 h 156"/>
              <a:gd name="T2" fmla="*/ 2147483647 w 54"/>
              <a:gd name="T3" fmla="*/ 0 h 156"/>
              <a:gd name="T4" fmla="*/ 0 w 54"/>
              <a:gd name="T5" fmla="*/ 2147483647 h 156"/>
              <a:gd name="T6" fmla="*/ 2147483647 w 54"/>
              <a:gd name="T7" fmla="*/ 2147483647 h 156"/>
              <a:gd name="T8" fmla="*/ 2147483647 w 54"/>
              <a:gd name="T9" fmla="*/ 2147483647 h 156"/>
              <a:gd name="T10" fmla="*/ 2147483647 w 54"/>
              <a:gd name="T11" fmla="*/ 2147483647 h 156"/>
              <a:gd name="T12" fmla="*/ 0 w 54"/>
              <a:gd name="T13" fmla="*/ 2147483647 h 156"/>
              <a:gd name="T14" fmla="*/ 2147483647 w 54"/>
              <a:gd name="T15" fmla="*/ 2147483647 h 156"/>
              <a:gd name="T16" fmla="*/ 2147483647 w 54"/>
              <a:gd name="T17" fmla="*/ 2147483647 h 156"/>
              <a:gd name="T18" fmla="*/ 2147483647 w 54"/>
              <a:gd name="T19" fmla="*/ 2147483647 h 156"/>
              <a:gd name="T20" fmla="*/ 2147483647 w 54"/>
              <a:gd name="T21" fmla="*/ 2147483647 h 156"/>
              <a:gd name="T22" fmla="*/ 2147483647 w 54"/>
              <a:gd name="T23" fmla="*/ 2147483647 h 156"/>
              <a:gd name="T24" fmla="*/ 2147483647 w 54"/>
              <a:gd name="T25" fmla="*/ 2147483647 h 156"/>
              <a:gd name="T26" fmla="*/ 2147483647 w 54"/>
              <a:gd name="T27" fmla="*/ 2147483647 h 156"/>
              <a:gd name="T28" fmla="*/ 2147483647 w 54"/>
              <a:gd name="T29" fmla="*/ 2147483647 h 156"/>
              <a:gd name="T30" fmla="*/ 2147483647 w 54"/>
              <a:gd name="T31" fmla="*/ 2147483647 h 156"/>
              <a:gd name="T32" fmla="*/ 2147483647 w 54"/>
              <a:gd name="T33" fmla="*/ 2147483647 h 156"/>
              <a:gd name="T34" fmla="*/ 2147483647 w 54"/>
              <a:gd name="T35" fmla="*/ 2147483647 h 156"/>
              <a:gd name="T36" fmla="*/ 2147483647 w 54"/>
              <a:gd name="T37" fmla="*/ 2147483647 h 156"/>
              <a:gd name="T38" fmla="*/ 2147483647 w 54"/>
              <a:gd name="T39" fmla="*/ 2147483647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4"/>
              <a:gd name="T61" fmla="*/ 0 h 156"/>
              <a:gd name="T62" fmla="*/ 54 w 54"/>
              <a:gd name="T63" fmla="*/ 156 h 1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4" h="156">
                <a:moveTo>
                  <a:pt x="27" y="3"/>
                </a:moveTo>
                <a:lnTo>
                  <a:pt x="9" y="0"/>
                </a:lnTo>
                <a:lnTo>
                  <a:pt x="0" y="3"/>
                </a:lnTo>
                <a:lnTo>
                  <a:pt x="3" y="27"/>
                </a:lnTo>
                <a:lnTo>
                  <a:pt x="24" y="63"/>
                </a:lnTo>
                <a:lnTo>
                  <a:pt x="3" y="102"/>
                </a:lnTo>
                <a:lnTo>
                  <a:pt x="0" y="117"/>
                </a:lnTo>
                <a:lnTo>
                  <a:pt x="3" y="144"/>
                </a:lnTo>
                <a:lnTo>
                  <a:pt x="21" y="156"/>
                </a:lnTo>
                <a:lnTo>
                  <a:pt x="27" y="147"/>
                </a:lnTo>
                <a:lnTo>
                  <a:pt x="6" y="135"/>
                </a:lnTo>
                <a:lnTo>
                  <a:pt x="3" y="120"/>
                </a:lnTo>
                <a:lnTo>
                  <a:pt x="3" y="111"/>
                </a:lnTo>
                <a:lnTo>
                  <a:pt x="54" y="105"/>
                </a:lnTo>
                <a:lnTo>
                  <a:pt x="42" y="72"/>
                </a:lnTo>
                <a:lnTo>
                  <a:pt x="21" y="48"/>
                </a:lnTo>
                <a:lnTo>
                  <a:pt x="9" y="30"/>
                </a:lnTo>
                <a:lnTo>
                  <a:pt x="30" y="6"/>
                </a:lnTo>
                <a:lnTo>
                  <a:pt x="27" y="3"/>
                </a:lnTo>
                <a:close/>
              </a:path>
            </a:pathLst>
          </a:custGeom>
          <a:solidFill>
            <a:srgbClr val="008000"/>
          </a:solidFill>
          <a:ln w="19050">
            <a:solidFill>
              <a:srgbClr val="0000FF"/>
            </a:solidFill>
            <a:round/>
            <a:headEnd/>
            <a:tailEnd/>
          </a:ln>
        </p:spPr>
        <p:txBody>
          <a:bodyPr/>
          <a:lstStyle/>
          <a:p>
            <a:endParaRPr lang="es-CO"/>
          </a:p>
        </p:txBody>
      </p:sp>
      <p:sp>
        <p:nvSpPr>
          <p:cNvPr id="250908" name="Freeform 28"/>
          <p:cNvSpPr>
            <a:spLocks/>
          </p:cNvSpPr>
          <p:nvPr/>
        </p:nvSpPr>
        <p:spPr bwMode="auto">
          <a:xfrm>
            <a:off x="6435725" y="4638675"/>
            <a:ext cx="309563" cy="300038"/>
          </a:xfrm>
          <a:custGeom>
            <a:avLst/>
            <a:gdLst>
              <a:gd name="T0" fmla="*/ 2147483647 w 195"/>
              <a:gd name="T1" fmla="*/ 2147483647 h 189"/>
              <a:gd name="T2" fmla="*/ 2147483647 w 195"/>
              <a:gd name="T3" fmla="*/ 2147483647 h 189"/>
              <a:gd name="T4" fmla="*/ 2147483647 w 195"/>
              <a:gd name="T5" fmla="*/ 2147483647 h 189"/>
              <a:gd name="T6" fmla="*/ 2147483647 w 195"/>
              <a:gd name="T7" fmla="*/ 2147483647 h 189"/>
              <a:gd name="T8" fmla="*/ 2147483647 w 195"/>
              <a:gd name="T9" fmla="*/ 2147483647 h 189"/>
              <a:gd name="T10" fmla="*/ 2147483647 w 195"/>
              <a:gd name="T11" fmla="*/ 2147483647 h 189"/>
              <a:gd name="T12" fmla="*/ 2147483647 w 195"/>
              <a:gd name="T13" fmla="*/ 2147483647 h 189"/>
              <a:gd name="T14" fmla="*/ 2147483647 w 195"/>
              <a:gd name="T15" fmla="*/ 2147483647 h 189"/>
              <a:gd name="T16" fmla="*/ 2147483647 w 195"/>
              <a:gd name="T17" fmla="*/ 2147483647 h 189"/>
              <a:gd name="T18" fmla="*/ 2147483647 w 195"/>
              <a:gd name="T19" fmla="*/ 2147483647 h 189"/>
              <a:gd name="T20" fmla="*/ 2147483647 w 195"/>
              <a:gd name="T21" fmla="*/ 0 h 189"/>
              <a:gd name="T22" fmla="*/ 2147483647 w 195"/>
              <a:gd name="T23" fmla="*/ 2147483647 h 189"/>
              <a:gd name="T24" fmla="*/ 2147483647 w 195"/>
              <a:gd name="T25" fmla="*/ 2147483647 h 189"/>
              <a:gd name="T26" fmla="*/ 2147483647 w 195"/>
              <a:gd name="T27" fmla="*/ 2147483647 h 189"/>
              <a:gd name="T28" fmla="*/ 0 w 195"/>
              <a:gd name="T29" fmla="*/ 2147483647 h 189"/>
              <a:gd name="T30" fmla="*/ 2147483647 w 195"/>
              <a:gd name="T31" fmla="*/ 2147483647 h 189"/>
              <a:gd name="T32" fmla="*/ 2147483647 w 195"/>
              <a:gd name="T33" fmla="*/ 2147483647 h 189"/>
              <a:gd name="T34" fmla="*/ 2147483647 w 195"/>
              <a:gd name="T35" fmla="*/ 2147483647 h 1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5"/>
              <a:gd name="T55" fmla="*/ 0 h 189"/>
              <a:gd name="T56" fmla="*/ 195 w 195"/>
              <a:gd name="T57" fmla="*/ 189 h 1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5" h="189">
                <a:moveTo>
                  <a:pt x="186" y="138"/>
                </a:moveTo>
                <a:lnTo>
                  <a:pt x="192" y="111"/>
                </a:lnTo>
                <a:lnTo>
                  <a:pt x="195" y="90"/>
                </a:lnTo>
                <a:lnTo>
                  <a:pt x="192" y="66"/>
                </a:lnTo>
                <a:lnTo>
                  <a:pt x="189" y="51"/>
                </a:lnTo>
                <a:lnTo>
                  <a:pt x="186" y="42"/>
                </a:lnTo>
                <a:lnTo>
                  <a:pt x="183" y="33"/>
                </a:lnTo>
                <a:lnTo>
                  <a:pt x="177" y="27"/>
                </a:lnTo>
                <a:lnTo>
                  <a:pt x="171" y="18"/>
                </a:lnTo>
                <a:lnTo>
                  <a:pt x="165" y="6"/>
                </a:lnTo>
                <a:lnTo>
                  <a:pt x="159" y="0"/>
                </a:lnTo>
                <a:lnTo>
                  <a:pt x="147" y="9"/>
                </a:lnTo>
                <a:lnTo>
                  <a:pt x="96" y="6"/>
                </a:lnTo>
                <a:lnTo>
                  <a:pt x="54" y="48"/>
                </a:lnTo>
                <a:lnTo>
                  <a:pt x="0" y="48"/>
                </a:lnTo>
                <a:lnTo>
                  <a:pt x="45" y="189"/>
                </a:lnTo>
                <a:lnTo>
                  <a:pt x="186" y="138"/>
                </a:lnTo>
                <a:close/>
              </a:path>
            </a:pathLst>
          </a:custGeom>
          <a:solidFill>
            <a:srgbClr val="008000"/>
          </a:solidFill>
          <a:ln w="19050">
            <a:solidFill>
              <a:srgbClr val="0000FF"/>
            </a:solidFill>
            <a:round/>
            <a:headEnd/>
            <a:tailEnd/>
          </a:ln>
        </p:spPr>
        <p:txBody>
          <a:bodyPr/>
          <a:lstStyle/>
          <a:p>
            <a:endParaRPr lang="es-CO"/>
          </a:p>
        </p:txBody>
      </p:sp>
      <p:sp>
        <p:nvSpPr>
          <p:cNvPr id="36891" name="Freeform 29"/>
          <p:cNvSpPr>
            <a:spLocks/>
          </p:cNvSpPr>
          <p:nvPr/>
        </p:nvSpPr>
        <p:spPr bwMode="auto">
          <a:xfrm>
            <a:off x="4065588" y="4310063"/>
            <a:ext cx="554037" cy="219075"/>
          </a:xfrm>
          <a:custGeom>
            <a:avLst/>
            <a:gdLst>
              <a:gd name="T0" fmla="*/ 2147483647 w 349"/>
              <a:gd name="T1" fmla="*/ 2147483647 h 138"/>
              <a:gd name="T2" fmla="*/ 2147483647 w 349"/>
              <a:gd name="T3" fmla="*/ 2147483647 h 138"/>
              <a:gd name="T4" fmla="*/ 2147483647 w 349"/>
              <a:gd name="T5" fmla="*/ 2147483647 h 138"/>
              <a:gd name="T6" fmla="*/ 2147483647 w 349"/>
              <a:gd name="T7" fmla="*/ 2147483647 h 138"/>
              <a:gd name="T8" fmla="*/ 2147483647 w 349"/>
              <a:gd name="T9" fmla="*/ 2147483647 h 138"/>
              <a:gd name="T10" fmla="*/ 2147483647 w 349"/>
              <a:gd name="T11" fmla="*/ 2147483647 h 138"/>
              <a:gd name="T12" fmla="*/ 2147483647 w 349"/>
              <a:gd name="T13" fmla="*/ 2147483647 h 138"/>
              <a:gd name="T14" fmla="*/ 2147483647 w 349"/>
              <a:gd name="T15" fmla="*/ 2147483647 h 138"/>
              <a:gd name="T16" fmla="*/ 2147483647 w 349"/>
              <a:gd name="T17" fmla="*/ 2147483647 h 138"/>
              <a:gd name="T18" fmla="*/ 2147483647 w 349"/>
              <a:gd name="T19" fmla="*/ 2147483647 h 138"/>
              <a:gd name="T20" fmla="*/ 2147483647 w 349"/>
              <a:gd name="T21" fmla="*/ 2147483647 h 138"/>
              <a:gd name="T22" fmla="*/ 2147483647 w 349"/>
              <a:gd name="T23" fmla="*/ 2147483647 h 138"/>
              <a:gd name="T24" fmla="*/ 2147483647 w 349"/>
              <a:gd name="T25" fmla="*/ 2147483647 h 138"/>
              <a:gd name="T26" fmla="*/ 2147483647 w 349"/>
              <a:gd name="T27" fmla="*/ 2147483647 h 138"/>
              <a:gd name="T28" fmla="*/ 2147483647 w 349"/>
              <a:gd name="T29" fmla="*/ 2147483647 h 138"/>
              <a:gd name="T30" fmla="*/ 2147483647 w 349"/>
              <a:gd name="T31" fmla="*/ 2147483647 h 138"/>
              <a:gd name="T32" fmla="*/ 2147483647 w 349"/>
              <a:gd name="T33" fmla="*/ 2147483647 h 138"/>
              <a:gd name="T34" fmla="*/ 2147483647 w 349"/>
              <a:gd name="T35" fmla="*/ 2147483647 h 138"/>
              <a:gd name="T36" fmla="*/ 2147483647 w 349"/>
              <a:gd name="T37" fmla="*/ 2147483647 h 138"/>
              <a:gd name="T38" fmla="*/ 2147483647 w 349"/>
              <a:gd name="T39" fmla="*/ 2147483647 h 138"/>
              <a:gd name="T40" fmla="*/ 2147483647 w 349"/>
              <a:gd name="T41" fmla="*/ 2147483647 h 138"/>
              <a:gd name="T42" fmla="*/ 0 w 349"/>
              <a:gd name="T43" fmla="*/ 0 h 138"/>
              <a:gd name="T44" fmla="*/ 2147483647 w 349"/>
              <a:gd name="T45" fmla="*/ 2147483647 h 138"/>
              <a:gd name="T46" fmla="*/ 2147483647 w 349"/>
              <a:gd name="T47" fmla="*/ 2147483647 h 138"/>
              <a:gd name="T48" fmla="*/ 2147483647 w 349"/>
              <a:gd name="T49" fmla="*/ 2147483647 h 138"/>
              <a:gd name="T50" fmla="*/ 2147483647 w 349"/>
              <a:gd name="T51" fmla="*/ 2147483647 h 138"/>
              <a:gd name="T52" fmla="*/ 2147483647 w 349"/>
              <a:gd name="T53" fmla="*/ 2147483647 h 138"/>
              <a:gd name="T54" fmla="*/ 2147483647 w 349"/>
              <a:gd name="T55" fmla="*/ 2147483647 h 138"/>
              <a:gd name="T56" fmla="*/ 2147483647 w 349"/>
              <a:gd name="T57" fmla="*/ 2147483647 h 138"/>
              <a:gd name="T58" fmla="*/ 2147483647 w 349"/>
              <a:gd name="T59" fmla="*/ 2147483647 h 138"/>
              <a:gd name="T60" fmla="*/ 2147483647 w 349"/>
              <a:gd name="T61" fmla="*/ 2147483647 h 138"/>
              <a:gd name="T62" fmla="*/ 2147483647 w 349"/>
              <a:gd name="T63" fmla="*/ 2147483647 h 138"/>
              <a:gd name="T64" fmla="*/ 2147483647 w 349"/>
              <a:gd name="T65" fmla="*/ 2147483647 h 138"/>
              <a:gd name="T66" fmla="*/ 2147483647 w 349"/>
              <a:gd name="T67" fmla="*/ 2147483647 h 138"/>
              <a:gd name="T68" fmla="*/ 2147483647 w 349"/>
              <a:gd name="T69" fmla="*/ 2147483647 h 138"/>
              <a:gd name="T70" fmla="*/ 2147483647 w 349"/>
              <a:gd name="T71" fmla="*/ 2147483647 h 138"/>
              <a:gd name="T72" fmla="*/ 2147483647 w 349"/>
              <a:gd name="T73" fmla="*/ 2147483647 h 1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9"/>
              <a:gd name="T112" fmla="*/ 0 h 138"/>
              <a:gd name="T113" fmla="*/ 349 w 349"/>
              <a:gd name="T114" fmla="*/ 138 h 1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9" h="138">
                <a:moveTo>
                  <a:pt x="349" y="129"/>
                </a:moveTo>
                <a:lnTo>
                  <a:pt x="349" y="111"/>
                </a:lnTo>
                <a:lnTo>
                  <a:pt x="343" y="93"/>
                </a:lnTo>
                <a:lnTo>
                  <a:pt x="337" y="75"/>
                </a:lnTo>
                <a:lnTo>
                  <a:pt x="328" y="60"/>
                </a:lnTo>
                <a:lnTo>
                  <a:pt x="301" y="36"/>
                </a:lnTo>
                <a:lnTo>
                  <a:pt x="286" y="21"/>
                </a:lnTo>
                <a:lnTo>
                  <a:pt x="268" y="15"/>
                </a:lnTo>
                <a:lnTo>
                  <a:pt x="253" y="9"/>
                </a:lnTo>
                <a:lnTo>
                  <a:pt x="220" y="9"/>
                </a:lnTo>
                <a:lnTo>
                  <a:pt x="205" y="12"/>
                </a:lnTo>
                <a:lnTo>
                  <a:pt x="192" y="15"/>
                </a:lnTo>
                <a:lnTo>
                  <a:pt x="186" y="21"/>
                </a:lnTo>
                <a:lnTo>
                  <a:pt x="162" y="27"/>
                </a:lnTo>
                <a:lnTo>
                  <a:pt x="144" y="36"/>
                </a:lnTo>
                <a:lnTo>
                  <a:pt x="120" y="39"/>
                </a:lnTo>
                <a:lnTo>
                  <a:pt x="99" y="39"/>
                </a:lnTo>
                <a:lnTo>
                  <a:pt x="78" y="36"/>
                </a:lnTo>
                <a:lnTo>
                  <a:pt x="57" y="33"/>
                </a:lnTo>
                <a:lnTo>
                  <a:pt x="33" y="21"/>
                </a:lnTo>
                <a:lnTo>
                  <a:pt x="15" y="12"/>
                </a:lnTo>
                <a:lnTo>
                  <a:pt x="0" y="0"/>
                </a:lnTo>
                <a:lnTo>
                  <a:pt x="72" y="102"/>
                </a:lnTo>
                <a:lnTo>
                  <a:pt x="90" y="114"/>
                </a:lnTo>
                <a:lnTo>
                  <a:pt x="108" y="120"/>
                </a:lnTo>
                <a:lnTo>
                  <a:pt x="126" y="132"/>
                </a:lnTo>
                <a:lnTo>
                  <a:pt x="144" y="138"/>
                </a:lnTo>
                <a:lnTo>
                  <a:pt x="205" y="138"/>
                </a:lnTo>
                <a:lnTo>
                  <a:pt x="211" y="135"/>
                </a:lnTo>
                <a:lnTo>
                  <a:pt x="286" y="114"/>
                </a:lnTo>
                <a:lnTo>
                  <a:pt x="298" y="111"/>
                </a:lnTo>
                <a:lnTo>
                  <a:pt x="313" y="111"/>
                </a:lnTo>
                <a:lnTo>
                  <a:pt x="325" y="114"/>
                </a:lnTo>
                <a:lnTo>
                  <a:pt x="334" y="117"/>
                </a:lnTo>
                <a:lnTo>
                  <a:pt x="340" y="120"/>
                </a:lnTo>
                <a:lnTo>
                  <a:pt x="349" y="129"/>
                </a:lnTo>
                <a:close/>
              </a:path>
            </a:pathLst>
          </a:custGeom>
          <a:solidFill>
            <a:srgbClr val="80C2FF"/>
          </a:solidFill>
          <a:ln w="19050">
            <a:solidFill>
              <a:srgbClr val="0000FF"/>
            </a:solidFill>
            <a:round/>
            <a:headEnd/>
            <a:tailEnd/>
          </a:ln>
        </p:spPr>
        <p:txBody>
          <a:bodyPr/>
          <a:lstStyle/>
          <a:p>
            <a:endParaRPr lang="es-CO"/>
          </a:p>
        </p:txBody>
      </p:sp>
      <p:sp>
        <p:nvSpPr>
          <p:cNvPr id="36892" name="Freeform 30"/>
          <p:cNvSpPr>
            <a:spLocks/>
          </p:cNvSpPr>
          <p:nvPr/>
        </p:nvSpPr>
        <p:spPr bwMode="auto">
          <a:xfrm>
            <a:off x="4491038" y="4938713"/>
            <a:ext cx="723900" cy="315912"/>
          </a:xfrm>
          <a:custGeom>
            <a:avLst/>
            <a:gdLst>
              <a:gd name="T0" fmla="*/ 0 w 456"/>
              <a:gd name="T1" fmla="*/ 0 h 199"/>
              <a:gd name="T2" fmla="*/ 2147483647 w 456"/>
              <a:gd name="T3" fmla="*/ 2147483647 h 199"/>
              <a:gd name="T4" fmla="*/ 2147483647 w 456"/>
              <a:gd name="T5" fmla="*/ 2147483647 h 199"/>
              <a:gd name="T6" fmla="*/ 2147483647 w 456"/>
              <a:gd name="T7" fmla="*/ 2147483647 h 199"/>
              <a:gd name="T8" fmla="*/ 2147483647 w 456"/>
              <a:gd name="T9" fmla="*/ 2147483647 h 199"/>
              <a:gd name="T10" fmla="*/ 2147483647 w 456"/>
              <a:gd name="T11" fmla="*/ 2147483647 h 199"/>
              <a:gd name="T12" fmla="*/ 2147483647 w 456"/>
              <a:gd name="T13" fmla="*/ 2147483647 h 199"/>
              <a:gd name="T14" fmla="*/ 2147483647 w 456"/>
              <a:gd name="T15" fmla="*/ 2147483647 h 199"/>
              <a:gd name="T16" fmla="*/ 2147483647 w 456"/>
              <a:gd name="T17" fmla="*/ 2147483647 h 199"/>
              <a:gd name="T18" fmla="*/ 2147483647 w 456"/>
              <a:gd name="T19" fmla="*/ 2147483647 h 199"/>
              <a:gd name="T20" fmla="*/ 2147483647 w 456"/>
              <a:gd name="T21" fmla="*/ 2147483647 h 199"/>
              <a:gd name="T22" fmla="*/ 2147483647 w 456"/>
              <a:gd name="T23" fmla="*/ 2147483647 h 199"/>
              <a:gd name="T24" fmla="*/ 2147483647 w 456"/>
              <a:gd name="T25" fmla="*/ 2147483647 h 199"/>
              <a:gd name="T26" fmla="*/ 2147483647 w 456"/>
              <a:gd name="T27" fmla="*/ 2147483647 h 199"/>
              <a:gd name="T28" fmla="*/ 2147483647 w 456"/>
              <a:gd name="T29" fmla="*/ 2147483647 h 199"/>
              <a:gd name="T30" fmla="*/ 2147483647 w 456"/>
              <a:gd name="T31" fmla="*/ 2147483647 h 199"/>
              <a:gd name="T32" fmla="*/ 2147483647 w 456"/>
              <a:gd name="T33" fmla="*/ 2147483647 h 199"/>
              <a:gd name="T34" fmla="*/ 2147483647 w 456"/>
              <a:gd name="T35" fmla="*/ 2147483647 h 199"/>
              <a:gd name="T36" fmla="*/ 2147483647 w 456"/>
              <a:gd name="T37" fmla="*/ 2147483647 h 199"/>
              <a:gd name="T38" fmla="*/ 2147483647 w 456"/>
              <a:gd name="T39" fmla="*/ 2147483647 h 199"/>
              <a:gd name="T40" fmla="*/ 2147483647 w 456"/>
              <a:gd name="T41" fmla="*/ 2147483647 h 199"/>
              <a:gd name="T42" fmla="*/ 2147483647 w 456"/>
              <a:gd name="T43" fmla="*/ 2147483647 h 199"/>
              <a:gd name="T44" fmla="*/ 0 w 456"/>
              <a:gd name="T45" fmla="*/ 2147483647 h 199"/>
              <a:gd name="T46" fmla="*/ 0 w 456"/>
              <a:gd name="T47" fmla="*/ 0 h 199"/>
              <a:gd name="T48" fmla="*/ 0 w 456"/>
              <a:gd name="T49" fmla="*/ 0 h 1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6"/>
              <a:gd name="T76" fmla="*/ 0 h 199"/>
              <a:gd name="T77" fmla="*/ 456 w 456"/>
              <a:gd name="T78" fmla="*/ 199 h 19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6" h="199">
                <a:moveTo>
                  <a:pt x="0" y="0"/>
                </a:moveTo>
                <a:lnTo>
                  <a:pt x="321" y="42"/>
                </a:lnTo>
                <a:lnTo>
                  <a:pt x="330" y="45"/>
                </a:lnTo>
                <a:lnTo>
                  <a:pt x="348" y="48"/>
                </a:lnTo>
                <a:lnTo>
                  <a:pt x="360" y="54"/>
                </a:lnTo>
                <a:lnTo>
                  <a:pt x="375" y="66"/>
                </a:lnTo>
                <a:lnTo>
                  <a:pt x="387" y="72"/>
                </a:lnTo>
                <a:lnTo>
                  <a:pt x="399" y="81"/>
                </a:lnTo>
                <a:lnTo>
                  <a:pt x="429" y="114"/>
                </a:lnTo>
                <a:lnTo>
                  <a:pt x="438" y="126"/>
                </a:lnTo>
                <a:lnTo>
                  <a:pt x="444" y="135"/>
                </a:lnTo>
                <a:lnTo>
                  <a:pt x="450" y="144"/>
                </a:lnTo>
                <a:lnTo>
                  <a:pt x="453" y="162"/>
                </a:lnTo>
                <a:lnTo>
                  <a:pt x="456" y="174"/>
                </a:lnTo>
                <a:lnTo>
                  <a:pt x="456" y="199"/>
                </a:lnTo>
                <a:lnTo>
                  <a:pt x="444" y="183"/>
                </a:lnTo>
                <a:lnTo>
                  <a:pt x="426" y="174"/>
                </a:lnTo>
                <a:lnTo>
                  <a:pt x="411" y="162"/>
                </a:lnTo>
                <a:lnTo>
                  <a:pt x="396" y="156"/>
                </a:lnTo>
                <a:lnTo>
                  <a:pt x="375" y="147"/>
                </a:lnTo>
                <a:lnTo>
                  <a:pt x="363" y="144"/>
                </a:lnTo>
                <a:lnTo>
                  <a:pt x="60" y="114"/>
                </a:lnTo>
                <a:lnTo>
                  <a:pt x="0" y="3"/>
                </a:lnTo>
                <a:lnTo>
                  <a:pt x="0" y="0"/>
                </a:lnTo>
                <a:close/>
              </a:path>
            </a:pathLst>
          </a:custGeom>
          <a:solidFill>
            <a:srgbClr val="80C2FF"/>
          </a:solidFill>
          <a:ln w="19050">
            <a:solidFill>
              <a:srgbClr val="0000FF"/>
            </a:solidFill>
            <a:round/>
            <a:headEnd/>
            <a:tailEnd/>
          </a:ln>
        </p:spPr>
        <p:txBody>
          <a:bodyPr/>
          <a:lstStyle/>
          <a:p>
            <a:endParaRPr lang="es-CO"/>
          </a:p>
        </p:txBody>
      </p:sp>
      <p:sp>
        <p:nvSpPr>
          <p:cNvPr id="36893" name="Freeform 31"/>
          <p:cNvSpPr>
            <a:spLocks/>
          </p:cNvSpPr>
          <p:nvPr/>
        </p:nvSpPr>
        <p:spPr bwMode="auto">
          <a:xfrm>
            <a:off x="5210175" y="4743450"/>
            <a:ext cx="1625600" cy="1154113"/>
          </a:xfrm>
          <a:custGeom>
            <a:avLst/>
            <a:gdLst>
              <a:gd name="T0" fmla="*/ 2147483647 w 1024"/>
              <a:gd name="T1" fmla="*/ 2147483647 h 727"/>
              <a:gd name="T2" fmla="*/ 2147483647 w 1024"/>
              <a:gd name="T3" fmla="*/ 2147483647 h 727"/>
              <a:gd name="T4" fmla="*/ 2147483647 w 1024"/>
              <a:gd name="T5" fmla="*/ 2147483647 h 727"/>
              <a:gd name="T6" fmla="*/ 2147483647 w 1024"/>
              <a:gd name="T7" fmla="*/ 2147483647 h 727"/>
              <a:gd name="T8" fmla="*/ 2147483647 w 1024"/>
              <a:gd name="T9" fmla="*/ 2147483647 h 727"/>
              <a:gd name="T10" fmla="*/ 2147483647 w 1024"/>
              <a:gd name="T11" fmla="*/ 2147483647 h 727"/>
              <a:gd name="T12" fmla="*/ 2147483647 w 1024"/>
              <a:gd name="T13" fmla="*/ 2147483647 h 727"/>
              <a:gd name="T14" fmla="*/ 2147483647 w 1024"/>
              <a:gd name="T15" fmla="*/ 2147483647 h 727"/>
              <a:gd name="T16" fmla="*/ 2147483647 w 1024"/>
              <a:gd name="T17" fmla="*/ 2147483647 h 727"/>
              <a:gd name="T18" fmla="*/ 2147483647 w 1024"/>
              <a:gd name="T19" fmla="*/ 2147483647 h 727"/>
              <a:gd name="T20" fmla="*/ 2147483647 w 1024"/>
              <a:gd name="T21" fmla="*/ 2147483647 h 727"/>
              <a:gd name="T22" fmla="*/ 2147483647 w 1024"/>
              <a:gd name="T23" fmla="*/ 2147483647 h 727"/>
              <a:gd name="T24" fmla="*/ 2147483647 w 1024"/>
              <a:gd name="T25" fmla="*/ 2147483647 h 727"/>
              <a:gd name="T26" fmla="*/ 2147483647 w 1024"/>
              <a:gd name="T27" fmla="*/ 2147483647 h 727"/>
              <a:gd name="T28" fmla="*/ 2147483647 w 1024"/>
              <a:gd name="T29" fmla="*/ 2147483647 h 727"/>
              <a:gd name="T30" fmla="*/ 2147483647 w 1024"/>
              <a:gd name="T31" fmla="*/ 2147483647 h 727"/>
              <a:gd name="T32" fmla="*/ 2147483647 w 1024"/>
              <a:gd name="T33" fmla="*/ 2147483647 h 727"/>
              <a:gd name="T34" fmla="*/ 2147483647 w 1024"/>
              <a:gd name="T35" fmla="*/ 2147483647 h 727"/>
              <a:gd name="T36" fmla="*/ 2147483647 w 1024"/>
              <a:gd name="T37" fmla="*/ 2147483647 h 727"/>
              <a:gd name="T38" fmla="*/ 2147483647 w 1024"/>
              <a:gd name="T39" fmla="*/ 2147483647 h 727"/>
              <a:gd name="T40" fmla="*/ 2147483647 w 1024"/>
              <a:gd name="T41" fmla="*/ 2147483647 h 727"/>
              <a:gd name="T42" fmla="*/ 2147483647 w 1024"/>
              <a:gd name="T43" fmla="*/ 2147483647 h 727"/>
              <a:gd name="T44" fmla="*/ 2147483647 w 1024"/>
              <a:gd name="T45" fmla="*/ 2147483647 h 727"/>
              <a:gd name="T46" fmla="*/ 0 w 1024"/>
              <a:gd name="T47" fmla="*/ 2147483647 h 727"/>
              <a:gd name="T48" fmla="*/ 2147483647 w 1024"/>
              <a:gd name="T49" fmla="*/ 2147483647 h 727"/>
              <a:gd name="T50" fmla="*/ 2147483647 w 1024"/>
              <a:gd name="T51" fmla="*/ 2147483647 h 727"/>
              <a:gd name="T52" fmla="*/ 2147483647 w 1024"/>
              <a:gd name="T53" fmla="*/ 2147483647 h 727"/>
              <a:gd name="T54" fmla="*/ 2147483647 w 1024"/>
              <a:gd name="T55" fmla="*/ 2147483647 h 727"/>
              <a:gd name="T56" fmla="*/ 2147483647 w 1024"/>
              <a:gd name="T57" fmla="*/ 2147483647 h 727"/>
              <a:gd name="T58" fmla="*/ 2147483647 w 1024"/>
              <a:gd name="T59" fmla="*/ 2147483647 h 727"/>
              <a:gd name="T60" fmla="*/ 2147483647 w 1024"/>
              <a:gd name="T61" fmla="*/ 2147483647 h 727"/>
              <a:gd name="T62" fmla="*/ 2147483647 w 1024"/>
              <a:gd name="T63" fmla="*/ 2147483647 h 727"/>
              <a:gd name="T64" fmla="*/ 2147483647 w 1024"/>
              <a:gd name="T65" fmla="*/ 2147483647 h 727"/>
              <a:gd name="T66" fmla="*/ 2147483647 w 1024"/>
              <a:gd name="T67" fmla="*/ 2147483647 h 727"/>
              <a:gd name="T68" fmla="*/ 2147483647 w 1024"/>
              <a:gd name="T69" fmla="*/ 2147483647 h 727"/>
              <a:gd name="T70" fmla="*/ 2147483647 w 1024"/>
              <a:gd name="T71" fmla="*/ 2147483647 h 727"/>
              <a:gd name="T72" fmla="*/ 2147483647 w 1024"/>
              <a:gd name="T73" fmla="*/ 2147483647 h 727"/>
              <a:gd name="T74" fmla="*/ 2147483647 w 1024"/>
              <a:gd name="T75" fmla="*/ 2147483647 h 727"/>
              <a:gd name="T76" fmla="*/ 2147483647 w 1024"/>
              <a:gd name="T77" fmla="*/ 2147483647 h 727"/>
              <a:gd name="T78" fmla="*/ 2147483647 w 1024"/>
              <a:gd name="T79" fmla="*/ 2147483647 h 727"/>
              <a:gd name="T80" fmla="*/ 2147483647 w 1024"/>
              <a:gd name="T81" fmla="*/ 2147483647 h 727"/>
              <a:gd name="T82" fmla="*/ 2147483647 w 1024"/>
              <a:gd name="T83" fmla="*/ 2147483647 h 727"/>
              <a:gd name="T84" fmla="*/ 2147483647 w 1024"/>
              <a:gd name="T85" fmla="*/ 2147483647 h 727"/>
              <a:gd name="T86" fmla="*/ 2147483647 w 1024"/>
              <a:gd name="T87" fmla="*/ 2147483647 h 727"/>
              <a:gd name="T88" fmla="*/ 2147483647 w 1024"/>
              <a:gd name="T89" fmla="*/ 2147483647 h 727"/>
              <a:gd name="T90" fmla="*/ 2147483647 w 1024"/>
              <a:gd name="T91" fmla="*/ 2147483647 h 727"/>
              <a:gd name="T92" fmla="*/ 2147483647 w 1024"/>
              <a:gd name="T93" fmla="*/ 2147483647 h 727"/>
              <a:gd name="T94" fmla="*/ 2147483647 w 1024"/>
              <a:gd name="T95" fmla="*/ 0 h 7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4"/>
              <a:gd name="T145" fmla="*/ 0 h 727"/>
              <a:gd name="T146" fmla="*/ 1024 w 1024"/>
              <a:gd name="T147" fmla="*/ 727 h 7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4" h="727">
                <a:moveTo>
                  <a:pt x="964" y="0"/>
                </a:moveTo>
                <a:lnTo>
                  <a:pt x="967" y="24"/>
                </a:lnTo>
                <a:lnTo>
                  <a:pt x="964" y="45"/>
                </a:lnTo>
                <a:lnTo>
                  <a:pt x="958" y="72"/>
                </a:lnTo>
                <a:lnTo>
                  <a:pt x="889" y="319"/>
                </a:lnTo>
                <a:lnTo>
                  <a:pt x="507" y="207"/>
                </a:lnTo>
                <a:lnTo>
                  <a:pt x="489" y="201"/>
                </a:lnTo>
                <a:lnTo>
                  <a:pt x="441" y="201"/>
                </a:lnTo>
                <a:lnTo>
                  <a:pt x="426" y="204"/>
                </a:lnTo>
                <a:lnTo>
                  <a:pt x="411" y="207"/>
                </a:lnTo>
                <a:lnTo>
                  <a:pt x="393" y="216"/>
                </a:lnTo>
                <a:lnTo>
                  <a:pt x="381" y="225"/>
                </a:lnTo>
                <a:lnTo>
                  <a:pt x="369" y="237"/>
                </a:lnTo>
                <a:lnTo>
                  <a:pt x="360" y="249"/>
                </a:lnTo>
                <a:lnTo>
                  <a:pt x="348" y="258"/>
                </a:lnTo>
                <a:lnTo>
                  <a:pt x="342" y="273"/>
                </a:lnTo>
                <a:lnTo>
                  <a:pt x="336" y="291"/>
                </a:lnTo>
                <a:lnTo>
                  <a:pt x="327" y="309"/>
                </a:lnTo>
                <a:lnTo>
                  <a:pt x="327" y="361"/>
                </a:lnTo>
                <a:lnTo>
                  <a:pt x="330" y="376"/>
                </a:lnTo>
                <a:lnTo>
                  <a:pt x="336" y="394"/>
                </a:lnTo>
                <a:lnTo>
                  <a:pt x="339" y="406"/>
                </a:lnTo>
                <a:lnTo>
                  <a:pt x="339" y="409"/>
                </a:lnTo>
                <a:lnTo>
                  <a:pt x="342" y="430"/>
                </a:lnTo>
                <a:lnTo>
                  <a:pt x="345" y="445"/>
                </a:lnTo>
                <a:lnTo>
                  <a:pt x="342" y="469"/>
                </a:lnTo>
                <a:lnTo>
                  <a:pt x="342" y="484"/>
                </a:lnTo>
                <a:lnTo>
                  <a:pt x="336" y="502"/>
                </a:lnTo>
                <a:lnTo>
                  <a:pt x="333" y="520"/>
                </a:lnTo>
                <a:lnTo>
                  <a:pt x="321" y="535"/>
                </a:lnTo>
                <a:lnTo>
                  <a:pt x="312" y="550"/>
                </a:lnTo>
                <a:lnTo>
                  <a:pt x="300" y="565"/>
                </a:lnTo>
                <a:lnTo>
                  <a:pt x="288" y="580"/>
                </a:lnTo>
                <a:lnTo>
                  <a:pt x="273" y="589"/>
                </a:lnTo>
                <a:lnTo>
                  <a:pt x="255" y="598"/>
                </a:lnTo>
                <a:lnTo>
                  <a:pt x="240" y="610"/>
                </a:lnTo>
                <a:lnTo>
                  <a:pt x="225" y="616"/>
                </a:lnTo>
                <a:lnTo>
                  <a:pt x="204" y="619"/>
                </a:lnTo>
                <a:lnTo>
                  <a:pt x="156" y="622"/>
                </a:lnTo>
                <a:lnTo>
                  <a:pt x="135" y="622"/>
                </a:lnTo>
                <a:lnTo>
                  <a:pt x="114" y="616"/>
                </a:lnTo>
                <a:lnTo>
                  <a:pt x="96" y="613"/>
                </a:lnTo>
                <a:lnTo>
                  <a:pt x="78" y="604"/>
                </a:lnTo>
                <a:lnTo>
                  <a:pt x="60" y="595"/>
                </a:lnTo>
                <a:lnTo>
                  <a:pt x="45" y="583"/>
                </a:lnTo>
                <a:lnTo>
                  <a:pt x="30" y="571"/>
                </a:lnTo>
                <a:lnTo>
                  <a:pt x="12" y="556"/>
                </a:lnTo>
                <a:lnTo>
                  <a:pt x="0" y="541"/>
                </a:lnTo>
                <a:lnTo>
                  <a:pt x="3" y="550"/>
                </a:lnTo>
                <a:lnTo>
                  <a:pt x="60" y="667"/>
                </a:lnTo>
                <a:lnTo>
                  <a:pt x="81" y="682"/>
                </a:lnTo>
                <a:lnTo>
                  <a:pt x="99" y="694"/>
                </a:lnTo>
                <a:lnTo>
                  <a:pt x="117" y="706"/>
                </a:lnTo>
                <a:lnTo>
                  <a:pt x="141" y="715"/>
                </a:lnTo>
                <a:lnTo>
                  <a:pt x="165" y="721"/>
                </a:lnTo>
                <a:lnTo>
                  <a:pt x="189" y="724"/>
                </a:lnTo>
                <a:lnTo>
                  <a:pt x="216" y="727"/>
                </a:lnTo>
                <a:lnTo>
                  <a:pt x="237" y="724"/>
                </a:lnTo>
                <a:lnTo>
                  <a:pt x="258" y="721"/>
                </a:lnTo>
                <a:lnTo>
                  <a:pt x="285" y="718"/>
                </a:lnTo>
                <a:lnTo>
                  <a:pt x="303" y="706"/>
                </a:lnTo>
                <a:lnTo>
                  <a:pt x="327" y="694"/>
                </a:lnTo>
                <a:lnTo>
                  <a:pt x="342" y="685"/>
                </a:lnTo>
                <a:lnTo>
                  <a:pt x="342" y="682"/>
                </a:lnTo>
                <a:lnTo>
                  <a:pt x="360" y="670"/>
                </a:lnTo>
                <a:lnTo>
                  <a:pt x="369" y="652"/>
                </a:lnTo>
                <a:lnTo>
                  <a:pt x="378" y="637"/>
                </a:lnTo>
                <a:lnTo>
                  <a:pt x="384" y="622"/>
                </a:lnTo>
                <a:lnTo>
                  <a:pt x="390" y="604"/>
                </a:lnTo>
                <a:lnTo>
                  <a:pt x="393" y="589"/>
                </a:lnTo>
                <a:lnTo>
                  <a:pt x="393" y="532"/>
                </a:lnTo>
                <a:lnTo>
                  <a:pt x="390" y="517"/>
                </a:lnTo>
                <a:lnTo>
                  <a:pt x="384" y="499"/>
                </a:lnTo>
                <a:lnTo>
                  <a:pt x="378" y="481"/>
                </a:lnTo>
                <a:lnTo>
                  <a:pt x="378" y="424"/>
                </a:lnTo>
                <a:lnTo>
                  <a:pt x="384" y="403"/>
                </a:lnTo>
                <a:lnTo>
                  <a:pt x="390" y="382"/>
                </a:lnTo>
                <a:lnTo>
                  <a:pt x="396" y="367"/>
                </a:lnTo>
                <a:lnTo>
                  <a:pt x="426" y="340"/>
                </a:lnTo>
                <a:lnTo>
                  <a:pt x="438" y="331"/>
                </a:lnTo>
                <a:lnTo>
                  <a:pt x="441" y="331"/>
                </a:lnTo>
                <a:lnTo>
                  <a:pt x="462" y="322"/>
                </a:lnTo>
                <a:lnTo>
                  <a:pt x="480" y="316"/>
                </a:lnTo>
                <a:lnTo>
                  <a:pt x="495" y="313"/>
                </a:lnTo>
                <a:lnTo>
                  <a:pt x="519" y="313"/>
                </a:lnTo>
                <a:lnTo>
                  <a:pt x="534" y="316"/>
                </a:lnTo>
                <a:lnTo>
                  <a:pt x="555" y="319"/>
                </a:lnTo>
                <a:lnTo>
                  <a:pt x="943" y="433"/>
                </a:lnTo>
                <a:lnTo>
                  <a:pt x="1009" y="201"/>
                </a:lnTo>
                <a:lnTo>
                  <a:pt x="1018" y="186"/>
                </a:lnTo>
                <a:lnTo>
                  <a:pt x="1021" y="162"/>
                </a:lnTo>
                <a:lnTo>
                  <a:pt x="1024" y="144"/>
                </a:lnTo>
                <a:lnTo>
                  <a:pt x="1021" y="123"/>
                </a:lnTo>
                <a:lnTo>
                  <a:pt x="1018" y="108"/>
                </a:lnTo>
                <a:lnTo>
                  <a:pt x="973" y="9"/>
                </a:lnTo>
                <a:lnTo>
                  <a:pt x="964" y="0"/>
                </a:lnTo>
                <a:close/>
              </a:path>
            </a:pathLst>
          </a:custGeom>
          <a:solidFill>
            <a:srgbClr val="80C2FF"/>
          </a:solidFill>
          <a:ln w="19050">
            <a:solidFill>
              <a:srgbClr val="0000FF"/>
            </a:solidFill>
            <a:round/>
            <a:headEnd/>
            <a:tailEnd/>
          </a:ln>
        </p:spPr>
        <p:txBody>
          <a:bodyPr/>
          <a:lstStyle/>
          <a:p>
            <a:endParaRPr lang="es-CO"/>
          </a:p>
        </p:txBody>
      </p:sp>
      <p:sp>
        <p:nvSpPr>
          <p:cNvPr id="36894" name="Freeform 32"/>
          <p:cNvSpPr>
            <a:spLocks/>
          </p:cNvSpPr>
          <p:nvPr/>
        </p:nvSpPr>
        <p:spPr bwMode="auto">
          <a:xfrm>
            <a:off x="6130925" y="3260725"/>
            <a:ext cx="804863" cy="1325563"/>
          </a:xfrm>
          <a:custGeom>
            <a:avLst/>
            <a:gdLst>
              <a:gd name="T0" fmla="*/ 2147483647 w 507"/>
              <a:gd name="T1" fmla="*/ 2147483647 h 835"/>
              <a:gd name="T2" fmla="*/ 2147483647 w 507"/>
              <a:gd name="T3" fmla="*/ 2147483647 h 835"/>
              <a:gd name="T4" fmla="*/ 2147483647 w 507"/>
              <a:gd name="T5" fmla="*/ 2147483647 h 835"/>
              <a:gd name="T6" fmla="*/ 2147483647 w 507"/>
              <a:gd name="T7" fmla="*/ 2147483647 h 835"/>
              <a:gd name="T8" fmla="*/ 2147483647 w 507"/>
              <a:gd name="T9" fmla="*/ 2147483647 h 835"/>
              <a:gd name="T10" fmla="*/ 2147483647 w 507"/>
              <a:gd name="T11" fmla="*/ 2147483647 h 835"/>
              <a:gd name="T12" fmla="*/ 2147483647 w 507"/>
              <a:gd name="T13" fmla="*/ 2147483647 h 835"/>
              <a:gd name="T14" fmla="*/ 2147483647 w 507"/>
              <a:gd name="T15" fmla="*/ 2147483647 h 835"/>
              <a:gd name="T16" fmla="*/ 2147483647 w 507"/>
              <a:gd name="T17" fmla="*/ 2147483647 h 835"/>
              <a:gd name="T18" fmla="*/ 2147483647 w 507"/>
              <a:gd name="T19" fmla="*/ 2147483647 h 835"/>
              <a:gd name="T20" fmla="*/ 2147483647 w 507"/>
              <a:gd name="T21" fmla="*/ 2147483647 h 835"/>
              <a:gd name="T22" fmla="*/ 2147483647 w 507"/>
              <a:gd name="T23" fmla="*/ 2147483647 h 835"/>
              <a:gd name="T24" fmla="*/ 2147483647 w 507"/>
              <a:gd name="T25" fmla="*/ 2147483647 h 835"/>
              <a:gd name="T26" fmla="*/ 2147483647 w 507"/>
              <a:gd name="T27" fmla="*/ 2147483647 h 835"/>
              <a:gd name="T28" fmla="*/ 0 w 507"/>
              <a:gd name="T29" fmla="*/ 2147483647 h 835"/>
              <a:gd name="T30" fmla="*/ 2147483647 w 507"/>
              <a:gd name="T31" fmla="*/ 2147483647 h 835"/>
              <a:gd name="T32" fmla="*/ 2147483647 w 507"/>
              <a:gd name="T33" fmla="*/ 2147483647 h 835"/>
              <a:gd name="T34" fmla="*/ 2147483647 w 507"/>
              <a:gd name="T35" fmla="*/ 2147483647 h 835"/>
              <a:gd name="T36" fmla="*/ 2147483647 w 507"/>
              <a:gd name="T37" fmla="*/ 2147483647 h 835"/>
              <a:gd name="T38" fmla="*/ 2147483647 w 507"/>
              <a:gd name="T39" fmla="*/ 2147483647 h 835"/>
              <a:gd name="T40" fmla="*/ 2147483647 w 507"/>
              <a:gd name="T41" fmla="*/ 2147483647 h 835"/>
              <a:gd name="T42" fmla="*/ 2147483647 w 507"/>
              <a:gd name="T43" fmla="*/ 2147483647 h 835"/>
              <a:gd name="T44" fmla="*/ 2147483647 w 507"/>
              <a:gd name="T45" fmla="*/ 2147483647 h 835"/>
              <a:gd name="T46" fmla="*/ 2147483647 w 507"/>
              <a:gd name="T47" fmla="*/ 2147483647 h 835"/>
              <a:gd name="T48" fmla="*/ 2147483647 w 507"/>
              <a:gd name="T49" fmla="*/ 2147483647 h 835"/>
              <a:gd name="T50" fmla="*/ 2147483647 w 507"/>
              <a:gd name="T51" fmla="*/ 2147483647 h 835"/>
              <a:gd name="T52" fmla="*/ 2147483647 w 507"/>
              <a:gd name="T53" fmla="*/ 2147483647 h 835"/>
              <a:gd name="T54" fmla="*/ 2147483647 w 507"/>
              <a:gd name="T55" fmla="*/ 2147483647 h 835"/>
              <a:gd name="T56" fmla="*/ 2147483647 w 507"/>
              <a:gd name="T57" fmla="*/ 2147483647 h 835"/>
              <a:gd name="T58" fmla="*/ 2147483647 w 507"/>
              <a:gd name="T59" fmla="*/ 2147483647 h 835"/>
              <a:gd name="T60" fmla="*/ 2147483647 w 507"/>
              <a:gd name="T61" fmla="*/ 2147483647 h 835"/>
              <a:gd name="T62" fmla="*/ 2147483647 w 507"/>
              <a:gd name="T63" fmla="*/ 2147483647 h 835"/>
              <a:gd name="T64" fmla="*/ 2147483647 w 507"/>
              <a:gd name="T65" fmla="*/ 2147483647 h 835"/>
              <a:gd name="T66" fmla="*/ 2147483647 w 507"/>
              <a:gd name="T67" fmla="*/ 2147483647 h 835"/>
              <a:gd name="T68" fmla="*/ 2147483647 w 507"/>
              <a:gd name="T69" fmla="*/ 2147483647 h 835"/>
              <a:gd name="T70" fmla="*/ 2147483647 w 507"/>
              <a:gd name="T71" fmla="*/ 2147483647 h 835"/>
              <a:gd name="T72" fmla="*/ 2147483647 w 507"/>
              <a:gd name="T73" fmla="*/ 2147483647 h 835"/>
              <a:gd name="T74" fmla="*/ 2147483647 w 507"/>
              <a:gd name="T75" fmla="*/ 2147483647 h 835"/>
              <a:gd name="T76" fmla="*/ 2147483647 w 507"/>
              <a:gd name="T77" fmla="*/ 2147483647 h 835"/>
              <a:gd name="T78" fmla="*/ 2147483647 w 507"/>
              <a:gd name="T79" fmla="*/ 2147483647 h 835"/>
              <a:gd name="T80" fmla="*/ 2147483647 w 507"/>
              <a:gd name="T81" fmla="*/ 2147483647 h 835"/>
              <a:gd name="T82" fmla="*/ 2147483647 w 507"/>
              <a:gd name="T83" fmla="*/ 2147483647 h 835"/>
              <a:gd name="T84" fmla="*/ 2147483647 w 507"/>
              <a:gd name="T85" fmla="*/ 2147483647 h 8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7"/>
              <a:gd name="T130" fmla="*/ 0 h 835"/>
              <a:gd name="T131" fmla="*/ 507 w 507"/>
              <a:gd name="T132" fmla="*/ 835 h 8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7" h="835">
                <a:moveTo>
                  <a:pt x="306" y="649"/>
                </a:moveTo>
                <a:lnTo>
                  <a:pt x="255" y="613"/>
                </a:lnTo>
                <a:lnTo>
                  <a:pt x="237" y="604"/>
                </a:lnTo>
                <a:lnTo>
                  <a:pt x="222" y="595"/>
                </a:lnTo>
                <a:lnTo>
                  <a:pt x="204" y="589"/>
                </a:lnTo>
                <a:lnTo>
                  <a:pt x="168" y="589"/>
                </a:lnTo>
                <a:lnTo>
                  <a:pt x="150" y="592"/>
                </a:lnTo>
                <a:lnTo>
                  <a:pt x="135" y="601"/>
                </a:lnTo>
                <a:lnTo>
                  <a:pt x="120" y="610"/>
                </a:lnTo>
                <a:lnTo>
                  <a:pt x="102" y="619"/>
                </a:lnTo>
                <a:lnTo>
                  <a:pt x="90" y="631"/>
                </a:lnTo>
                <a:lnTo>
                  <a:pt x="81" y="649"/>
                </a:lnTo>
                <a:lnTo>
                  <a:pt x="72" y="661"/>
                </a:lnTo>
                <a:lnTo>
                  <a:pt x="66" y="676"/>
                </a:lnTo>
                <a:lnTo>
                  <a:pt x="66" y="679"/>
                </a:lnTo>
                <a:lnTo>
                  <a:pt x="63" y="706"/>
                </a:lnTo>
                <a:lnTo>
                  <a:pt x="54" y="730"/>
                </a:lnTo>
                <a:lnTo>
                  <a:pt x="54" y="760"/>
                </a:lnTo>
                <a:lnTo>
                  <a:pt x="57" y="784"/>
                </a:lnTo>
                <a:lnTo>
                  <a:pt x="63" y="811"/>
                </a:lnTo>
                <a:lnTo>
                  <a:pt x="66" y="835"/>
                </a:lnTo>
                <a:lnTo>
                  <a:pt x="45" y="814"/>
                </a:lnTo>
                <a:lnTo>
                  <a:pt x="36" y="802"/>
                </a:lnTo>
                <a:lnTo>
                  <a:pt x="27" y="790"/>
                </a:lnTo>
                <a:lnTo>
                  <a:pt x="21" y="772"/>
                </a:lnTo>
                <a:lnTo>
                  <a:pt x="9" y="757"/>
                </a:lnTo>
                <a:lnTo>
                  <a:pt x="3" y="733"/>
                </a:lnTo>
                <a:lnTo>
                  <a:pt x="3" y="709"/>
                </a:lnTo>
                <a:lnTo>
                  <a:pt x="0" y="682"/>
                </a:lnTo>
                <a:lnTo>
                  <a:pt x="0" y="631"/>
                </a:lnTo>
                <a:lnTo>
                  <a:pt x="3" y="607"/>
                </a:lnTo>
                <a:lnTo>
                  <a:pt x="6" y="580"/>
                </a:lnTo>
                <a:lnTo>
                  <a:pt x="6" y="574"/>
                </a:lnTo>
                <a:lnTo>
                  <a:pt x="15" y="559"/>
                </a:lnTo>
                <a:lnTo>
                  <a:pt x="27" y="526"/>
                </a:lnTo>
                <a:lnTo>
                  <a:pt x="48" y="499"/>
                </a:lnTo>
                <a:lnTo>
                  <a:pt x="81" y="481"/>
                </a:lnTo>
                <a:lnTo>
                  <a:pt x="117" y="472"/>
                </a:lnTo>
                <a:lnTo>
                  <a:pt x="150" y="472"/>
                </a:lnTo>
                <a:lnTo>
                  <a:pt x="162" y="475"/>
                </a:lnTo>
                <a:lnTo>
                  <a:pt x="174" y="475"/>
                </a:lnTo>
                <a:lnTo>
                  <a:pt x="180" y="481"/>
                </a:lnTo>
                <a:lnTo>
                  <a:pt x="198" y="496"/>
                </a:lnTo>
                <a:lnTo>
                  <a:pt x="222" y="511"/>
                </a:lnTo>
                <a:lnTo>
                  <a:pt x="240" y="526"/>
                </a:lnTo>
                <a:lnTo>
                  <a:pt x="264" y="538"/>
                </a:lnTo>
                <a:lnTo>
                  <a:pt x="279" y="544"/>
                </a:lnTo>
                <a:lnTo>
                  <a:pt x="288" y="553"/>
                </a:lnTo>
                <a:lnTo>
                  <a:pt x="306" y="556"/>
                </a:lnTo>
                <a:lnTo>
                  <a:pt x="357" y="556"/>
                </a:lnTo>
                <a:lnTo>
                  <a:pt x="369" y="547"/>
                </a:lnTo>
                <a:lnTo>
                  <a:pt x="378" y="541"/>
                </a:lnTo>
                <a:lnTo>
                  <a:pt x="393" y="538"/>
                </a:lnTo>
                <a:lnTo>
                  <a:pt x="405" y="529"/>
                </a:lnTo>
                <a:lnTo>
                  <a:pt x="411" y="520"/>
                </a:lnTo>
                <a:lnTo>
                  <a:pt x="423" y="511"/>
                </a:lnTo>
                <a:lnTo>
                  <a:pt x="429" y="499"/>
                </a:lnTo>
                <a:lnTo>
                  <a:pt x="438" y="490"/>
                </a:lnTo>
                <a:lnTo>
                  <a:pt x="441" y="475"/>
                </a:lnTo>
                <a:lnTo>
                  <a:pt x="444" y="466"/>
                </a:lnTo>
                <a:lnTo>
                  <a:pt x="447" y="448"/>
                </a:lnTo>
                <a:lnTo>
                  <a:pt x="447" y="436"/>
                </a:lnTo>
                <a:lnTo>
                  <a:pt x="450" y="352"/>
                </a:lnTo>
                <a:lnTo>
                  <a:pt x="447" y="283"/>
                </a:lnTo>
                <a:lnTo>
                  <a:pt x="444" y="211"/>
                </a:lnTo>
                <a:lnTo>
                  <a:pt x="438" y="144"/>
                </a:lnTo>
                <a:lnTo>
                  <a:pt x="426" y="72"/>
                </a:lnTo>
                <a:lnTo>
                  <a:pt x="417" y="6"/>
                </a:lnTo>
                <a:lnTo>
                  <a:pt x="414" y="0"/>
                </a:lnTo>
                <a:lnTo>
                  <a:pt x="492" y="135"/>
                </a:lnTo>
                <a:lnTo>
                  <a:pt x="498" y="205"/>
                </a:lnTo>
                <a:lnTo>
                  <a:pt x="504" y="298"/>
                </a:lnTo>
                <a:lnTo>
                  <a:pt x="507" y="394"/>
                </a:lnTo>
                <a:lnTo>
                  <a:pt x="507" y="490"/>
                </a:lnTo>
                <a:lnTo>
                  <a:pt x="504" y="589"/>
                </a:lnTo>
                <a:lnTo>
                  <a:pt x="498" y="607"/>
                </a:lnTo>
                <a:lnTo>
                  <a:pt x="489" y="622"/>
                </a:lnTo>
                <a:lnTo>
                  <a:pt x="477" y="634"/>
                </a:lnTo>
                <a:lnTo>
                  <a:pt x="465" y="649"/>
                </a:lnTo>
                <a:lnTo>
                  <a:pt x="453" y="658"/>
                </a:lnTo>
                <a:lnTo>
                  <a:pt x="438" y="667"/>
                </a:lnTo>
                <a:lnTo>
                  <a:pt x="420" y="670"/>
                </a:lnTo>
                <a:lnTo>
                  <a:pt x="402" y="676"/>
                </a:lnTo>
                <a:lnTo>
                  <a:pt x="369" y="676"/>
                </a:lnTo>
                <a:lnTo>
                  <a:pt x="354" y="670"/>
                </a:lnTo>
                <a:lnTo>
                  <a:pt x="306" y="649"/>
                </a:lnTo>
                <a:close/>
              </a:path>
            </a:pathLst>
          </a:custGeom>
          <a:solidFill>
            <a:srgbClr val="80C2FF"/>
          </a:solidFill>
          <a:ln w="19050">
            <a:solidFill>
              <a:srgbClr val="0000FF"/>
            </a:solidFill>
            <a:round/>
            <a:headEnd/>
            <a:tailEnd/>
          </a:ln>
        </p:spPr>
        <p:txBody>
          <a:bodyPr/>
          <a:lstStyle/>
          <a:p>
            <a:endParaRPr lang="es-CO"/>
          </a:p>
        </p:txBody>
      </p:sp>
      <p:sp>
        <p:nvSpPr>
          <p:cNvPr id="36895" name="Freeform 33"/>
          <p:cNvSpPr>
            <a:spLocks/>
          </p:cNvSpPr>
          <p:nvPr/>
        </p:nvSpPr>
        <p:spPr bwMode="auto">
          <a:xfrm>
            <a:off x="5414963" y="3194050"/>
            <a:ext cx="147637" cy="473075"/>
          </a:xfrm>
          <a:custGeom>
            <a:avLst/>
            <a:gdLst>
              <a:gd name="T0" fmla="*/ 2147483647 w 93"/>
              <a:gd name="T1" fmla="*/ 0 h 298"/>
              <a:gd name="T2" fmla="*/ 2147483647 w 93"/>
              <a:gd name="T3" fmla="*/ 2147483647 h 298"/>
              <a:gd name="T4" fmla="*/ 2147483647 w 93"/>
              <a:gd name="T5" fmla="*/ 2147483647 h 298"/>
              <a:gd name="T6" fmla="*/ 2147483647 w 93"/>
              <a:gd name="T7" fmla="*/ 2147483647 h 298"/>
              <a:gd name="T8" fmla="*/ 2147483647 w 93"/>
              <a:gd name="T9" fmla="*/ 2147483647 h 298"/>
              <a:gd name="T10" fmla="*/ 2147483647 w 93"/>
              <a:gd name="T11" fmla="*/ 2147483647 h 298"/>
              <a:gd name="T12" fmla="*/ 2147483647 w 93"/>
              <a:gd name="T13" fmla="*/ 2147483647 h 298"/>
              <a:gd name="T14" fmla="*/ 2147483647 w 93"/>
              <a:gd name="T15" fmla="*/ 2147483647 h 298"/>
              <a:gd name="T16" fmla="*/ 2147483647 w 93"/>
              <a:gd name="T17" fmla="*/ 2147483647 h 298"/>
              <a:gd name="T18" fmla="*/ 0 w 93"/>
              <a:gd name="T19" fmla="*/ 2147483647 h 298"/>
              <a:gd name="T20" fmla="*/ 0 w 93"/>
              <a:gd name="T21" fmla="*/ 2147483647 h 298"/>
              <a:gd name="T22" fmla="*/ 2147483647 w 93"/>
              <a:gd name="T23" fmla="*/ 2147483647 h 298"/>
              <a:gd name="T24" fmla="*/ 2147483647 w 93"/>
              <a:gd name="T25" fmla="*/ 2147483647 h 298"/>
              <a:gd name="T26" fmla="*/ 2147483647 w 93"/>
              <a:gd name="T27" fmla="*/ 2147483647 h 298"/>
              <a:gd name="T28" fmla="*/ 2147483647 w 93"/>
              <a:gd name="T29" fmla="*/ 2147483647 h 298"/>
              <a:gd name="T30" fmla="*/ 2147483647 w 93"/>
              <a:gd name="T31" fmla="*/ 2147483647 h 298"/>
              <a:gd name="T32" fmla="*/ 2147483647 w 93"/>
              <a:gd name="T33" fmla="*/ 2147483647 h 298"/>
              <a:gd name="T34" fmla="*/ 2147483647 w 93"/>
              <a:gd name="T35" fmla="*/ 2147483647 h 298"/>
              <a:gd name="T36" fmla="*/ 2147483647 w 93"/>
              <a:gd name="T37" fmla="*/ 2147483647 h 298"/>
              <a:gd name="T38" fmla="*/ 2147483647 w 93"/>
              <a:gd name="T39" fmla="*/ 2147483647 h 298"/>
              <a:gd name="T40" fmla="*/ 2147483647 w 93"/>
              <a:gd name="T41" fmla="*/ 2147483647 h 298"/>
              <a:gd name="T42" fmla="*/ 2147483647 w 93"/>
              <a:gd name="T43" fmla="*/ 2147483647 h 298"/>
              <a:gd name="T44" fmla="*/ 2147483647 w 93"/>
              <a:gd name="T45" fmla="*/ 2147483647 h 298"/>
              <a:gd name="T46" fmla="*/ 2147483647 w 93"/>
              <a:gd name="T47" fmla="*/ 2147483647 h 298"/>
              <a:gd name="T48" fmla="*/ 2147483647 w 93"/>
              <a:gd name="T49" fmla="*/ 2147483647 h 298"/>
              <a:gd name="T50" fmla="*/ 2147483647 w 93"/>
              <a:gd name="T51" fmla="*/ 2147483647 h 298"/>
              <a:gd name="T52" fmla="*/ 2147483647 w 93"/>
              <a:gd name="T53" fmla="*/ 2147483647 h 298"/>
              <a:gd name="T54" fmla="*/ 2147483647 w 93"/>
              <a:gd name="T55" fmla="*/ 2147483647 h 298"/>
              <a:gd name="T56" fmla="*/ 2147483647 w 93"/>
              <a:gd name="T57" fmla="*/ 2147483647 h 298"/>
              <a:gd name="T58" fmla="*/ 2147483647 w 93"/>
              <a:gd name="T59" fmla="*/ 2147483647 h 298"/>
              <a:gd name="T60" fmla="*/ 2147483647 w 93"/>
              <a:gd name="T61" fmla="*/ 2147483647 h 298"/>
              <a:gd name="T62" fmla="*/ 2147483647 w 93"/>
              <a:gd name="T63" fmla="*/ 0 h 298"/>
              <a:gd name="T64" fmla="*/ 2147483647 w 93"/>
              <a:gd name="T65" fmla="*/ 0 h 2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
              <a:gd name="T100" fmla="*/ 0 h 298"/>
              <a:gd name="T101" fmla="*/ 93 w 93"/>
              <a:gd name="T102" fmla="*/ 298 h 2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 h="298">
                <a:moveTo>
                  <a:pt x="6" y="0"/>
                </a:moveTo>
                <a:lnTo>
                  <a:pt x="12" y="15"/>
                </a:lnTo>
                <a:lnTo>
                  <a:pt x="12" y="48"/>
                </a:lnTo>
                <a:lnTo>
                  <a:pt x="15" y="66"/>
                </a:lnTo>
                <a:lnTo>
                  <a:pt x="15" y="87"/>
                </a:lnTo>
                <a:lnTo>
                  <a:pt x="12" y="105"/>
                </a:lnTo>
                <a:lnTo>
                  <a:pt x="9" y="129"/>
                </a:lnTo>
                <a:lnTo>
                  <a:pt x="6" y="147"/>
                </a:lnTo>
                <a:lnTo>
                  <a:pt x="3" y="159"/>
                </a:lnTo>
                <a:lnTo>
                  <a:pt x="0" y="177"/>
                </a:lnTo>
                <a:lnTo>
                  <a:pt x="0" y="186"/>
                </a:lnTo>
                <a:lnTo>
                  <a:pt x="3" y="201"/>
                </a:lnTo>
                <a:lnTo>
                  <a:pt x="6" y="216"/>
                </a:lnTo>
                <a:lnTo>
                  <a:pt x="6" y="226"/>
                </a:lnTo>
                <a:lnTo>
                  <a:pt x="15" y="241"/>
                </a:lnTo>
                <a:lnTo>
                  <a:pt x="21" y="250"/>
                </a:lnTo>
                <a:lnTo>
                  <a:pt x="27" y="265"/>
                </a:lnTo>
                <a:lnTo>
                  <a:pt x="57" y="292"/>
                </a:lnTo>
                <a:lnTo>
                  <a:pt x="69" y="298"/>
                </a:lnTo>
                <a:lnTo>
                  <a:pt x="69" y="265"/>
                </a:lnTo>
                <a:lnTo>
                  <a:pt x="72" y="244"/>
                </a:lnTo>
                <a:lnTo>
                  <a:pt x="75" y="226"/>
                </a:lnTo>
                <a:lnTo>
                  <a:pt x="78" y="207"/>
                </a:lnTo>
                <a:lnTo>
                  <a:pt x="87" y="186"/>
                </a:lnTo>
                <a:lnTo>
                  <a:pt x="90" y="180"/>
                </a:lnTo>
                <a:lnTo>
                  <a:pt x="93" y="171"/>
                </a:lnTo>
                <a:lnTo>
                  <a:pt x="93" y="159"/>
                </a:lnTo>
                <a:lnTo>
                  <a:pt x="90" y="150"/>
                </a:lnTo>
                <a:lnTo>
                  <a:pt x="87" y="141"/>
                </a:lnTo>
                <a:lnTo>
                  <a:pt x="81" y="132"/>
                </a:lnTo>
                <a:lnTo>
                  <a:pt x="78" y="123"/>
                </a:lnTo>
                <a:lnTo>
                  <a:pt x="6" y="0"/>
                </a:lnTo>
                <a:close/>
              </a:path>
            </a:pathLst>
          </a:custGeom>
          <a:solidFill>
            <a:srgbClr val="80C2FF"/>
          </a:solidFill>
          <a:ln w="19050">
            <a:solidFill>
              <a:srgbClr val="0000FF"/>
            </a:solidFill>
            <a:round/>
            <a:headEnd/>
            <a:tailEnd/>
          </a:ln>
        </p:spPr>
        <p:txBody>
          <a:bodyPr/>
          <a:lstStyle/>
          <a:p>
            <a:endParaRPr lang="es-C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hold" grpId="0" nodeType="afterEffect">
                                  <p:stCondLst>
                                    <p:cond delay="0"/>
                                  </p:stCondLst>
                                  <p:childTnLst>
                                    <p:animClr clrSpc="rgb" dir="cw">
                                      <p:cBhvr override="childStyle">
                                        <p:cTn id="6" dur="250" autoRev="1" fill="hold"/>
                                        <p:tgtEl>
                                          <p:spTgt spid="250891"/>
                                        </p:tgtEl>
                                        <p:attrNameLst>
                                          <p:attrName>style.color</p:attrName>
                                        </p:attrNameLst>
                                      </p:cBhvr>
                                      <p:to>
                                        <a:srgbClr val="66FF33"/>
                                      </p:to>
                                    </p:animClr>
                                    <p:animClr clrSpc="rgb" dir="cw">
                                      <p:cBhvr>
                                        <p:cTn id="7" dur="250" autoRev="1" fill="hold"/>
                                        <p:tgtEl>
                                          <p:spTgt spid="250891"/>
                                        </p:tgtEl>
                                        <p:attrNameLst>
                                          <p:attrName>fillcolor</p:attrName>
                                        </p:attrNameLst>
                                      </p:cBhvr>
                                      <p:to>
                                        <a:srgbClr val="66FF33"/>
                                      </p:to>
                                    </p:animClr>
                                    <p:set>
                                      <p:cBhvr>
                                        <p:cTn id="8" dur="250" autoRev="1" fill="hold"/>
                                        <p:tgtEl>
                                          <p:spTgt spid="250891"/>
                                        </p:tgtEl>
                                        <p:attrNameLst>
                                          <p:attrName>fill.type</p:attrName>
                                        </p:attrNameLst>
                                      </p:cBhvr>
                                      <p:to>
                                        <p:strVal val="solid"/>
                                      </p:to>
                                    </p:set>
                                    <p:set>
                                      <p:cBhvr>
                                        <p:cTn id="9" dur="250" autoRev="1" fill="hold"/>
                                        <p:tgtEl>
                                          <p:spTgt spid="250891"/>
                                        </p:tgtEl>
                                        <p:attrNameLst>
                                          <p:attrName>fill.on</p:attrName>
                                        </p:attrNameLst>
                                      </p:cBhvr>
                                      <p:to>
                                        <p:strVal val="true"/>
                                      </p:to>
                                    </p:set>
                                  </p:childTnLst>
                                </p:cTn>
                              </p:par>
                            </p:childTnLst>
                          </p:cTn>
                        </p:par>
                        <p:par>
                          <p:cTn id="10" fill="hold">
                            <p:stCondLst>
                              <p:cond delay="500"/>
                            </p:stCondLst>
                            <p:childTnLst>
                              <p:par>
                                <p:cTn id="11" presetID="27" presetClass="emph" presetSubtype="0" fill="hold" grpId="0" nodeType="afterEffect">
                                  <p:stCondLst>
                                    <p:cond delay="0"/>
                                  </p:stCondLst>
                                  <p:childTnLst>
                                    <p:animClr clrSpc="rgb" dir="cw">
                                      <p:cBhvr override="childStyle">
                                        <p:cTn id="12" dur="250" autoRev="1" fill="hold"/>
                                        <p:tgtEl>
                                          <p:spTgt spid="250903"/>
                                        </p:tgtEl>
                                        <p:attrNameLst>
                                          <p:attrName>style.color</p:attrName>
                                        </p:attrNameLst>
                                      </p:cBhvr>
                                      <p:to>
                                        <a:schemeClr val="folHlink"/>
                                      </p:to>
                                    </p:animClr>
                                    <p:animClr clrSpc="rgb" dir="cw">
                                      <p:cBhvr>
                                        <p:cTn id="13" dur="250" autoRev="1" fill="hold"/>
                                        <p:tgtEl>
                                          <p:spTgt spid="250903"/>
                                        </p:tgtEl>
                                        <p:attrNameLst>
                                          <p:attrName>fillcolor</p:attrName>
                                        </p:attrNameLst>
                                      </p:cBhvr>
                                      <p:to>
                                        <a:schemeClr val="folHlink"/>
                                      </p:to>
                                    </p:animClr>
                                    <p:set>
                                      <p:cBhvr>
                                        <p:cTn id="14" dur="250" autoRev="1" fill="hold"/>
                                        <p:tgtEl>
                                          <p:spTgt spid="250903"/>
                                        </p:tgtEl>
                                        <p:attrNameLst>
                                          <p:attrName>fill.type</p:attrName>
                                        </p:attrNameLst>
                                      </p:cBhvr>
                                      <p:to>
                                        <p:strVal val="solid"/>
                                      </p:to>
                                    </p:set>
                                    <p:set>
                                      <p:cBhvr>
                                        <p:cTn id="15" dur="250" autoRev="1" fill="hold"/>
                                        <p:tgtEl>
                                          <p:spTgt spid="250903"/>
                                        </p:tgtEl>
                                        <p:attrNameLst>
                                          <p:attrName>fill.on</p:attrName>
                                        </p:attrNameLst>
                                      </p:cBhvr>
                                      <p:to>
                                        <p:strVal val="true"/>
                                      </p:to>
                                    </p:set>
                                  </p:childTnLst>
                                </p:cTn>
                              </p:par>
                            </p:childTnLst>
                          </p:cTn>
                        </p:par>
                        <p:par>
                          <p:cTn id="16" fill="hold">
                            <p:stCondLst>
                              <p:cond delay="1000"/>
                            </p:stCondLst>
                            <p:childTnLst>
                              <p:par>
                                <p:cTn id="17" presetID="27" presetClass="emph" presetSubtype="0" fill="hold" grpId="0" nodeType="afterEffect">
                                  <p:stCondLst>
                                    <p:cond delay="0"/>
                                  </p:stCondLst>
                                  <p:childTnLst>
                                    <p:animClr clrSpc="rgb" dir="cw">
                                      <p:cBhvr override="childStyle">
                                        <p:cTn id="18" dur="1500" autoRev="1" fill="hold"/>
                                        <p:tgtEl>
                                          <p:spTgt spid="250908"/>
                                        </p:tgtEl>
                                        <p:attrNameLst>
                                          <p:attrName>style.color</p:attrName>
                                        </p:attrNameLst>
                                      </p:cBhvr>
                                      <p:to>
                                        <a:srgbClr val="CC3300"/>
                                      </p:to>
                                    </p:animClr>
                                    <p:animClr clrSpc="rgb" dir="cw">
                                      <p:cBhvr>
                                        <p:cTn id="19" dur="1500" autoRev="1" fill="hold"/>
                                        <p:tgtEl>
                                          <p:spTgt spid="250908"/>
                                        </p:tgtEl>
                                        <p:attrNameLst>
                                          <p:attrName>fillcolor</p:attrName>
                                        </p:attrNameLst>
                                      </p:cBhvr>
                                      <p:to>
                                        <a:srgbClr val="CC3300"/>
                                      </p:to>
                                    </p:animClr>
                                    <p:set>
                                      <p:cBhvr>
                                        <p:cTn id="20" dur="1500" autoRev="1" fill="hold"/>
                                        <p:tgtEl>
                                          <p:spTgt spid="250908"/>
                                        </p:tgtEl>
                                        <p:attrNameLst>
                                          <p:attrName>fill.type</p:attrName>
                                        </p:attrNameLst>
                                      </p:cBhvr>
                                      <p:to>
                                        <p:strVal val="solid"/>
                                      </p:to>
                                    </p:set>
                                    <p:set>
                                      <p:cBhvr>
                                        <p:cTn id="21" dur="1500" autoRev="1" fill="hold"/>
                                        <p:tgtEl>
                                          <p:spTgt spid="250908"/>
                                        </p:tgtEl>
                                        <p:attrNameLst>
                                          <p:attrName>fill.on</p:attrName>
                                        </p:attrNameLst>
                                      </p:cBhvr>
                                      <p:to>
                                        <p:strVal val="true"/>
                                      </p:to>
                                    </p:set>
                                  </p:childTnLst>
                                </p:cTn>
                              </p:par>
                            </p:childTnLst>
                          </p:cTn>
                        </p:par>
                        <p:par>
                          <p:cTn id="22" fill="hold">
                            <p:stCondLst>
                              <p:cond delay="4000"/>
                            </p:stCondLst>
                            <p:childTnLst>
                              <p:par>
                                <p:cTn id="23" presetID="27" presetClass="emph" presetSubtype="0" fill="hold" grpId="1" nodeType="afterEffect">
                                  <p:stCondLst>
                                    <p:cond delay="0"/>
                                  </p:stCondLst>
                                  <p:childTnLst>
                                    <p:animClr clrSpc="rgb" dir="cw">
                                      <p:cBhvr override="childStyle">
                                        <p:cTn id="24" dur="1500" autoRev="1" fill="hold"/>
                                        <p:tgtEl>
                                          <p:spTgt spid="250891"/>
                                        </p:tgtEl>
                                        <p:attrNameLst>
                                          <p:attrName>style.color</p:attrName>
                                        </p:attrNameLst>
                                      </p:cBhvr>
                                      <p:to>
                                        <a:srgbClr val="FFFF00"/>
                                      </p:to>
                                    </p:animClr>
                                    <p:animClr clrSpc="rgb" dir="cw">
                                      <p:cBhvr>
                                        <p:cTn id="25" dur="1500" autoRev="1" fill="hold"/>
                                        <p:tgtEl>
                                          <p:spTgt spid="250891"/>
                                        </p:tgtEl>
                                        <p:attrNameLst>
                                          <p:attrName>fillcolor</p:attrName>
                                        </p:attrNameLst>
                                      </p:cBhvr>
                                      <p:to>
                                        <a:srgbClr val="FFFF00"/>
                                      </p:to>
                                    </p:animClr>
                                    <p:set>
                                      <p:cBhvr>
                                        <p:cTn id="26" dur="1500" autoRev="1" fill="hold"/>
                                        <p:tgtEl>
                                          <p:spTgt spid="250891"/>
                                        </p:tgtEl>
                                        <p:attrNameLst>
                                          <p:attrName>fill.type</p:attrName>
                                        </p:attrNameLst>
                                      </p:cBhvr>
                                      <p:to>
                                        <p:strVal val="solid"/>
                                      </p:to>
                                    </p:set>
                                    <p:set>
                                      <p:cBhvr>
                                        <p:cTn id="27" dur="1500" autoRev="1" fill="hold"/>
                                        <p:tgtEl>
                                          <p:spTgt spid="250891"/>
                                        </p:tgtEl>
                                        <p:attrNameLst>
                                          <p:attrName>fill.on</p:attrName>
                                        </p:attrNameLst>
                                      </p:cBhvr>
                                      <p:to>
                                        <p:strVal val="true"/>
                                      </p:to>
                                    </p:set>
                                  </p:childTnLst>
                                </p:cTn>
                              </p:par>
                            </p:childTnLst>
                          </p:cTn>
                        </p:par>
                        <p:par>
                          <p:cTn id="28" fill="hold">
                            <p:stCondLst>
                              <p:cond delay="7000"/>
                            </p:stCondLst>
                            <p:childTnLst>
                              <p:par>
                                <p:cTn id="29" presetID="32" presetClass="emph" presetSubtype="0" fill="hold" grpId="0" nodeType="afterEffect">
                                  <p:stCondLst>
                                    <p:cond delay="0"/>
                                  </p:stCondLst>
                                  <p:childTnLst>
                                    <p:animClr clrSpc="rgb" dir="cw">
                                      <p:cBhvr override="childStyle">
                                        <p:cTn id="30" dur="100" fill="hold"/>
                                        <p:tgtEl>
                                          <p:spTgt spid="250888"/>
                                        </p:tgtEl>
                                        <p:attrNameLst>
                                          <p:attrName>style.color</p:attrName>
                                        </p:attrNameLst>
                                      </p:cBhvr>
                                      <p:to>
                                        <a:schemeClr val="accent2"/>
                                      </p:to>
                                    </p:animClr>
                                    <p:animClr clrSpc="rgb" dir="cw">
                                      <p:cBhvr>
                                        <p:cTn id="31" dur="100" fill="hold"/>
                                        <p:tgtEl>
                                          <p:spTgt spid="250888"/>
                                        </p:tgtEl>
                                        <p:attrNameLst>
                                          <p:attrName>fillcolor</p:attrName>
                                        </p:attrNameLst>
                                      </p:cBhvr>
                                      <p:to>
                                        <a:schemeClr val="accent2"/>
                                      </p:to>
                                    </p:animClr>
                                    <p:set>
                                      <p:cBhvr>
                                        <p:cTn id="32" dur="100" fill="hold"/>
                                        <p:tgtEl>
                                          <p:spTgt spid="250888"/>
                                        </p:tgtEl>
                                        <p:attrNameLst>
                                          <p:attrName>fill.type</p:attrName>
                                        </p:attrNameLst>
                                      </p:cBhvr>
                                      <p:to>
                                        <p:strVal val="solid"/>
                                      </p:to>
                                    </p:set>
                                    <p:set>
                                      <p:cBhvr>
                                        <p:cTn id="33" dur="100" fill="hold"/>
                                        <p:tgtEl>
                                          <p:spTgt spid="250888"/>
                                        </p:tgtEl>
                                        <p:attrNameLst>
                                          <p:attrName>fill.on</p:attrName>
                                        </p:attrNameLst>
                                      </p:cBhvr>
                                      <p:to>
                                        <p:strVal val="true"/>
                                      </p:to>
                                    </p:set>
                                    <p:animRot by="120000">
                                      <p:cBhvr>
                                        <p:cTn id="34" dur="100" fill="hold">
                                          <p:stCondLst>
                                            <p:cond delay="0"/>
                                          </p:stCondLst>
                                        </p:cTn>
                                        <p:tgtEl>
                                          <p:spTgt spid="250888"/>
                                        </p:tgtEl>
                                        <p:attrNameLst>
                                          <p:attrName>r</p:attrName>
                                        </p:attrNameLst>
                                      </p:cBhvr>
                                    </p:animRot>
                                    <p:animRot by="-240000">
                                      <p:cBhvr>
                                        <p:cTn id="35" dur="200" fill="hold">
                                          <p:stCondLst>
                                            <p:cond delay="200"/>
                                          </p:stCondLst>
                                        </p:cTn>
                                        <p:tgtEl>
                                          <p:spTgt spid="250888"/>
                                        </p:tgtEl>
                                        <p:attrNameLst>
                                          <p:attrName>r</p:attrName>
                                        </p:attrNameLst>
                                      </p:cBhvr>
                                    </p:animRot>
                                    <p:animRot by="240000">
                                      <p:cBhvr>
                                        <p:cTn id="36" dur="200" fill="hold">
                                          <p:stCondLst>
                                            <p:cond delay="400"/>
                                          </p:stCondLst>
                                        </p:cTn>
                                        <p:tgtEl>
                                          <p:spTgt spid="250888"/>
                                        </p:tgtEl>
                                        <p:attrNameLst>
                                          <p:attrName>r</p:attrName>
                                        </p:attrNameLst>
                                      </p:cBhvr>
                                    </p:animRot>
                                    <p:animRot by="-240000">
                                      <p:cBhvr>
                                        <p:cTn id="37" dur="200" fill="hold">
                                          <p:stCondLst>
                                            <p:cond delay="600"/>
                                          </p:stCondLst>
                                        </p:cTn>
                                        <p:tgtEl>
                                          <p:spTgt spid="250888"/>
                                        </p:tgtEl>
                                        <p:attrNameLst>
                                          <p:attrName>r</p:attrName>
                                        </p:attrNameLst>
                                      </p:cBhvr>
                                    </p:animRot>
                                    <p:animRot by="120000">
                                      <p:cBhvr>
                                        <p:cTn id="38" dur="200" fill="hold">
                                          <p:stCondLst>
                                            <p:cond delay="800"/>
                                          </p:stCondLst>
                                        </p:cTn>
                                        <p:tgtEl>
                                          <p:spTgt spid="250888"/>
                                        </p:tgtEl>
                                        <p:attrNameLst>
                                          <p:attrName>r</p:attrName>
                                        </p:attrNameLst>
                                      </p:cBhvr>
                                    </p:animRot>
                                  </p:childTnLst>
                                </p:cTn>
                              </p:par>
                            </p:childTnLst>
                          </p:cTn>
                        </p:par>
                        <p:par>
                          <p:cTn id="39" fill="hold">
                            <p:stCondLst>
                              <p:cond delay="8000"/>
                            </p:stCondLst>
                            <p:childTnLst>
                              <p:par>
                                <p:cTn id="40" presetID="32" presetClass="emph" presetSubtype="0" fill="hold" grpId="0" nodeType="afterEffect">
                                  <p:stCondLst>
                                    <p:cond delay="0"/>
                                  </p:stCondLst>
                                  <p:childTnLst>
                                    <p:animClr clrSpc="rgb" dir="cw">
                                      <p:cBhvr override="childStyle">
                                        <p:cTn id="41" dur="100" fill="hold"/>
                                        <p:tgtEl>
                                          <p:spTgt spid="250902"/>
                                        </p:tgtEl>
                                        <p:attrNameLst>
                                          <p:attrName>style.color</p:attrName>
                                        </p:attrNameLst>
                                      </p:cBhvr>
                                      <p:to>
                                        <a:schemeClr val="accent2"/>
                                      </p:to>
                                    </p:animClr>
                                    <p:animClr clrSpc="rgb" dir="cw">
                                      <p:cBhvr>
                                        <p:cTn id="42" dur="100" fill="hold"/>
                                        <p:tgtEl>
                                          <p:spTgt spid="250902"/>
                                        </p:tgtEl>
                                        <p:attrNameLst>
                                          <p:attrName>fillcolor</p:attrName>
                                        </p:attrNameLst>
                                      </p:cBhvr>
                                      <p:to>
                                        <a:schemeClr val="accent2"/>
                                      </p:to>
                                    </p:animClr>
                                    <p:set>
                                      <p:cBhvr>
                                        <p:cTn id="43" dur="100" fill="hold"/>
                                        <p:tgtEl>
                                          <p:spTgt spid="250902"/>
                                        </p:tgtEl>
                                        <p:attrNameLst>
                                          <p:attrName>fill.type</p:attrName>
                                        </p:attrNameLst>
                                      </p:cBhvr>
                                      <p:to>
                                        <p:strVal val="solid"/>
                                      </p:to>
                                    </p:set>
                                    <p:set>
                                      <p:cBhvr>
                                        <p:cTn id="44" dur="100" fill="hold"/>
                                        <p:tgtEl>
                                          <p:spTgt spid="250902"/>
                                        </p:tgtEl>
                                        <p:attrNameLst>
                                          <p:attrName>fill.on</p:attrName>
                                        </p:attrNameLst>
                                      </p:cBhvr>
                                      <p:to>
                                        <p:strVal val="true"/>
                                      </p:to>
                                    </p:set>
                                    <p:animRot by="120000">
                                      <p:cBhvr>
                                        <p:cTn id="45" dur="100" fill="hold">
                                          <p:stCondLst>
                                            <p:cond delay="0"/>
                                          </p:stCondLst>
                                        </p:cTn>
                                        <p:tgtEl>
                                          <p:spTgt spid="250902"/>
                                        </p:tgtEl>
                                        <p:attrNameLst>
                                          <p:attrName>r</p:attrName>
                                        </p:attrNameLst>
                                      </p:cBhvr>
                                    </p:animRot>
                                    <p:animRot by="-240000">
                                      <p:cBhvr>
                                        <p:cTn id="46" dur="200" fill="hold">
                                          <p:stCondLst>
                                            <p:cond delay="200"/>
                                          </p:stCondLst>
                                        </p:cTn>
                                        <p:tgtEl>
                                          <p:spTgt spid="250902"/>
                                        </p:tgtEl>
                                        <p:attrNameLst>
                                          <p:attrName>r</p:attrName>
                                        </p:attrNameLst>
                                      </p:cBhvr>
                                    </p:animRot>
                                    <p:animRot by="240000">
                                      <p:cBhvr>
                                        <p:cTn id="47" dur="200" fill="hold">
                                          <p:stCondLst>
                                            <p:cond delay="400"/>
                                          </p:stCondLst>
                                        </p:cTn>
                                        <p:tgtEl>
                                          <p:spTgt spid="250902"/>
                                        </p:tgtEl>
                                        <p:attrNameLst>
                                          <p:attrName>r</p:attrName>
                                        </p:attrNameLst>
                                      </p:cBhvr>
                                    </p:animRot>
                                    <p:animRot by="-240000">
                                      <p:cBhvr>
                                        <p:cTn id="48" dur="200" fill="hold">
                                          <p:stCondLst>
                                            <p:cond delay="600"/>
                                          </p:stCondLst>
                                        </p:cTn>
                                        <p:tgtEl>
                                          <p:spTgt spid="250902"/>
                                        </p:tgtEl>
                                        <p:attrNameLst>
                                          <p:attrName>r</p:attrName>
                                        </p:attrNameLst>
                                      </p:cBhvr>
                                    </p:animRot>
                                    <p:animRot by="120000">
                                      <p:cBhvr>
                                        <p:cTn id="49" dur="200" fill="hold">
                                          <p:stCondLst>
                                            <p:cond delay="800"/>
                                          </p:stCondLst>
                                        </p:cTn>
                                        <p:tgtEl>
                                          <p:spTgt spid="250902"/>
                                        </p:tgtEl>
                                        <p:attrNameLst>
                                          <p:attrName>r</p:attrName>
                                        </p:attrNameLst>
                                      </p:cBhvr>
                                    </p:animRot>
                                  </p:childTnLst>
                                </p:cTn>
                              </p:par>
                              <p:par>
                                <p:cTn id="50" presetID="32" presetClass="emph" presetSubtype="0" fill="hold" grpId="0" nodeType="withEffect">
                                  <p:stCondLst>
                                    <p:cond delay="0"/>
                                  </p:stCondLst>
                                  <p:childTnLst>
                                    <p:animClr clrSpc="rgb" dir="cw">
                                      <p:cBhvr override="childStyle">
                                        <p:cTn id="51" dur="100" fill="hold"/>
                                        <p:tgtEl>
                                          <p:spTgt spid="250889"/>
                                        </p:tgtEl>
                                        <p:attrNameLst>
                                          <p:attrName>style.color</p:attrName>
                                        </p:attrNameLst>
                                      </p:cBhvr>
                                      <p:to>
                                        <a:schemeClr val="accent2"/>
                                      </p:to>
                                    </p:animClr>
                                    <p:animClr clrSpc="rgb" dir="cw">
                                      <p:cBhvr>
                                        <p:cTn id="52" dur="100" fill="hold"/>
                                        <p:tgtEl>
                                          <p:spTgt spid="250889"/>
                                        </p:tgtEl>
                                        <p:attrNameLst>
                                          <p:attrName>fillcolor</p:attrName>
                                        </p:attrNameLst>
                                      </p:cBhvr>
                                      <p:to>
                                        <a:schemeClr val="accent2"/>
                                      </p:to>
                                    </p:animClr>
                                    <p:set>
                                      <p:cBhvr>
                                        <p:cTn id="53" dur="100" fill="hold"/>
                                        <p:tgtEl>
                                          <p:spTgt spid="250889"/>
                                        </p:tgtEl>
                                        <p:attrNameLst>
                                          <p:attrName>fill.type</p:attrName>
                                        </p:attrNameLst>
                                      </p:cBhvr>
                                      <p:to>
                                        <p:strVal val="solid"/>
                                      </p:to>
                                    </p:set>
                                    <p:set>
                                      <p:cBhvr>
                                        <p:cTn id="54" dur="100" fill="hold"/>
                                        <p:tgtEl>
                                          <p:spTgt spid="250889"/>
                                        </p:tgtEl>
                                        <p:attrNameLst>
                                          <p:attrName>fill.on</p:attrName>
                                        </p:attrNameLst>
                                      </p:cBhvr>
                                      <p:to>
                                        <p:strVal val="true"/>
                                      </p:to>
                                    </p:set>
                                    <p:animRot by="120000">
                                      <p:cBhvr>
                                        <p:cTn id="55" dur="100" fill="hold">
                                          <p:stCondLst>
                                            <p:cond delay="0"/>
                                          </p:stCondLst>
                                        </p:cTn>
                                        <p:tgtEl>
                                          <p:spTgt spid="250889"/>
                                        </p:tgtEl>
                                        <p:attrNameLst>
                                          <p:attrName>r</p:attrName>
                                        </p:attrNameLst>
                                      </p:cBhvr>
                                    </p:animRot>
                                    <p:animRot by="-240000">
                                      <p:cBhvr>
                                        <p:cTn id="56" dur="200" fill="hold">
                                          <p:stCondLst>
                                            <p:cond delay="200"/>
                                          </p:stCondLst>
                                        </p:cTn>
                                        <p:tgtEl>
                                          <p:spTgt spid="250889"/>
                                        </p:tgtEl>
                                        <p:attrNameLst>
                                          <p:attrName>r</p:attrName>
                                        </p:attrNameLst>
                                      </p:cBhvr>
                                    </p:animRot>
                                    <p:animRot by="240000">
                                      <p:cBhvr>
                                        <p:cTn id="57" dur="200" fill="hold">
                                          <p:stCondLst>
                                            <p:cond delay="400"/>
                                          </p:stCondLst>
                                        </p:cTn>
                                        <p:tgtEl>
                                          <p:spTgt spid="250889"/>
                                        </p:tgtEl>
                                        <p:attrNameLst>
                                          <p:attrName>r</p:attrName>
                                        </p:attrNameLst>
                                      </p:cBhvr>
                                    </p:animRot>
                                    <p:animRot by="-240000">
                                      <p:cBhvr>
                                        <p:cTn id="58" dur="200" fill="hold">
                                          <p:stCondLst>
                                            <p:cond delay="600"/>
                                          </p:stCondLst>
                                        </p:cTn>
                                        <p:tgtEl>
                                          <p:spTgt spid="250889"/>
                                        </p:tgtEl>
                                        <p:attrNameLst>
                                          <p:attrName>r</p:attrName>
                                        </p:attrNameLst>
                                      </p:cBhvr>
                                    </p:animRot>
                                    <p:animRot by="120000">
                                      <p:cBhvr>
                                        <p:cTn id="59" dur="200" fill="hold">
                                          <p:stCondLst>
                                            <p:cond delay="800"/>
                                          </p:stCondLst>
                                        </p:cTn>
                                        <p:tgtEl>
                                          <p:spTgt spid="250889"/>
                                        </p:tgtEl>
                                        <p:attrNameLst>
                                          <p:attrName>r</p:attrName>
                                        </p:attrNameLst>
                                      </p:cBhvr>
                                    </p:animRot>
                                  </p:childTnLst>
                                </p:cTn>
                              </p:par>
                            </p:childTnLst>
                          </p:cTn>
                        </p:par>
                        <p:par>
                          <p:cTn id="60" fill="hold">
                            <p:stCondLst>
                              <p:cond delay="9000"/>
                            </p:stCondLst>
                            <p:childTnLst>
                              <p:par>
                                <p:cTn id="61" presetID="32" presetClass="emph" presetSubtype="0" fill="hold" grpId="0" nodeType="afterEffect">
                                  <p:stCondLst>
                                    <p:cond delay="0"/>
                                  </p:stCondLst>
                                  <p:childTnLst>
                                    <p:animClr clrSpc="rgb" dir="cw">
                                      <p:cBhvr override="childStyle">
                                        <p:cTn id="62" dur="100" fill="hold"/>
                                        <p:tgtEl>
                                          <p:spTgt spid="250900"/>
                                        </p:tgtEl>
                                        <p:attrNameLst>
                                          <p:attrName>style.color</p:attrName>
                                        </p:attrNameLst>
                                      </p:cBhvr>
                                      <p:to>
                                        <a:schemeClr val="accent2"/>
                                      </p:to>
                                    </p:animClr>
                                    <p:animClr clrSpc="rgb" dir="cw">
                                      <p:cBhvr>
                                        <p:cTn id="63" dur="100" fill="hold"/>
                                        <p:tgtEl>
                                          <p:spTgt spid="250900"/>
                                        </p:tgtEl>
                                        <p:attrNameLst>
                                          <p:attrName>fillcolor</p:attrName>
                                        </p:attrNameLst>
                                      </p:cBhvr>
                                      <p:to>
                                        <a:schemeClr val="accent2"/>
                                      </p:to>
                                    </p:animClr>
                                    <p:set>
                                      <p:cBhvr>
                                        <p:cTn id="64" dur="100" fill="hold"/>
                                        <p:tgtEl>
                                          <p:spTgt spid="250900"/>
                                        </p:tgtEl>
                                        <p:attrNameLst>
                                          <p:attrName>fill.type</p:attrName>
                                        </p:attrNameLst>
                                      </p:cBhvr>
                                      <p:to>
                                        <p:strVal val="solid"/>
                                      </p:to>
                                    </p:set>
                                    <p:set>
                                      <p:cBhvr>
                                        <p:cTn id="65" dur="100" fill="hold"/>
                                        <p:tgtEl>
                                          <p:spTgt spid="250900"/>
                                        </p:tgtEl>
                                        <p:attrNameLst>
                                          <p:attrName>fill.on</p:attrName>
                                        </p:attrNameLst>
                                      </p:cBhvr>
                                      <p:to>
                                        <p:strVal val="true"/>
                                      </p:to>
                                    </p:set>
                                    <p:animRot by="120000">
                                      <p:cBhvr>
                                        <p:cTn id="66" dur="100" fill="hold">
                                          <p:stCondLst>
                                            <p:cond delay="0"/>
                                          </p:stCondLst>
                                        </p:cTn>
                                        <p:tgtEl>
                                          <p:spTgt spid="250900"/>
                                        </p:tgtEl>
                                        <p:attrNameLst>
                                          <p:attrName>r</p:attrName>
                                        </p:attrNameLst>
                                      </p:cBhvr>
                                    </p:animRot>
                                    <p:animRot by="-240000">
                                      <p:cBhvr>
                                        <p:cTn id="67" dur="200" fill="hold">
                                          <p:stCondLst>
                                            <p:cond delay="200"/>
                                          </p:stCondLst>
                                        </p:cTn>
                                        <p:tgtEl>
                                          <p:spTgt spid="250900"/>
                                        </p:tgtEl>
                                        <p:attrNameLst>
                                          <p:attrName>r</p:attrName>
                                        </p:attrNameLst>
                                      </p:cBhvr>
                                    </p:animRot>
                                    <p:animRot by="240000">
                                      <p:cBhvr>
                                        <p:cTn id="68" dur="200" fill="hold">
                                          <p:stCondLst>
                                            <p:cond delay="400"/>
                                          </p:stCondLst>
                                        </p:cTn>
                                        <p:tgtEl>
                                          <p:spTgt spid="250900"/>
                                        </p:tgtEl>
                                        <p:attrNameLst>
                                          <p:attrName>r</p:attrName>
                                        </p:attrNameLst>
                                      </p:cBhvr>
                                    </p:animRot>
                                    <p:animRot by="-240000">
                                      <p:cBhvr>
                                        <p:cTn id="69" dur="200" fill="hold">
                                          <p:stCondLst>
                                            <p:cond delay="600"/>
                                          </p:stCondLst>
                                        </p:cTn>
                                        <p:tgtEl>
                                          <p:spTgt spid="250900"/>
                                        </p:tgtEl>
                                        <p:attrNameLst>
                                          <p:attrName>r</p:attrName>
                                        </p:attrNameLst>
                                      </p:cBhvr>
                                    </p:animRot>
                                    <p:animRot by="120000">
                                      <p:cBhvr>
                                        <p:cTn id="70" dur="200" fill="hold">
                                          <p:stCondLst>
                                            <p:cond delay="800"/>
                                          </p:stCondLst>
                                        </p:cTn>
                                        <p:tgtEl>
                                          <p:spTgt spid="25090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8" grpId="0" animBg="1"/>
      <p:bldP spid="250889" grpId="0" animBg="1"/>
      <p:bldP spid="250891" grpId="0" animBg="1"/>
      <p:bldP spid="250891" grpId="1" animBg="1"/>
      <p:bldP spid="250900" grpId="0" animBg="1"/>
      <p:bldP spid="250902" grpId="0" animBg="1"/>
      <p:bldP spid="250903" grpId="0" animBg="1"/>
      <p:bldP spid="25090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ChangeArrowheads="1"/>
          </p:cNvSpPr>
          <p:nvPr/>
        </p:nvSpPr>
        <p:spPr bwMode="auto">
          <a:xfrm>
            <a:off x="496888" y="185738"/>
            <a:ext cx="8483600" cy="595312"/>
          </a:xfrm>
          <a:prstGeom prst="rect">
            <a:avLst/>
          </a:prstGeom>
          <a:noFill/>
          <a:ln w="38100">
            <a:noFill/>
            <a:miter lim="800000"/>
            <a:headEnd/>
            <a:tailEnd/>
          </a:ln>
          <a:effectLst/>
        </p:spPr>
        <p:txBody>
          <a:bodyPr wrap="none" anchor="ctr">
            <a:spAutoFit/>
          </a:bodyPr>
          <a:lstStyle/>
          <a:p>
            <a:pPr algn="ctr" defTabSz="762000" eaLnBrk="0" hangingPunct="0">
              <a:defRPr/>
            </a:pPr>
            <a:r>
              <a:rPr lang="es-ES_tradnl" sz="3300" b="1" i="1">
                <a:effectLst>
                  <a:outerShdw blurRad="38100" dist="38100" dir="2700000" algn="tl">
                    <a:srgbClr val="000000"/>
                  </a:outerShdw>
                </a:effectLst>
                <a:latin typeface="Times New Roman" pitchFamily="18" charset="0"/>
              </a:rPr>
              <a:t>Conceptos básicos sobre cuencas sedimentarias </a:t>
            </a:r>
          </a:p>
        </p:txBody>
      </p:sp>
      <p:sp>
        <p:nvSpPr>
          <p:cNvPr id="251907" name="Rectangle 3"/>
          <p:cNvSpPr>
            <a:spLocks noChangeArrowheads="1"/>
          </p:cNvSpPr>
          <p:nvPr/>
        </p:nvSpPr>
        <p:spPr bwMode="auto">
          <a:xfrm>
            <a:off x="2543175" y="831850"/>
            <a:ext cx="5133975" cy="493713"/>
          </a:xfrm>
          <a:prstGeom prst="rect">
            <a:avLst/>
          </a:prstGeom>
          <a:noFill/>
          <a:ln w="38100">
            <a:noFill/>
            <a:miter lim="800000"/>
            <a:headEnd/>
            <a:tailEnd/>
          </a:ln>
          <a:effectLst/>
        </p:spPr>
        <p:txBody>
          <a:bodyPr anchor="ctr">
            <a:spAutoFit/>
          </a:bodyPr>
          <a:lstStyle/>
          <a:p>
            <a:pPr defTabSz="762000" eaLnBrk="0" hangingPunct="0">
              <a:lnSpc>
                <a:spcPct val="110000"/>
              </a:lnSpc>
              <a:defRPr/>
            </a:pPr>
            <a:r>
              <a:rPr lang="es-ES_tradnl" sz="2400" b="1">
                <a:effectLst>
                  <a:outerShdw blurRad="38100" dist="38100" dir="2700000" algn="tl">
                    <a:srgbClr val="000000"/>
                  </a:outerShdw>
                </a:effectLst>
                <a:latin typeface="Arial" pitchFamily="34" charset="0"/>
              </a:rPr>
              <a:t>Clasificación de Cuencas</a:t>
            </a:r>
            <a:endParaRPr lang="es-ES_tradnl" sz="2400">
              <a:effectLst>
                <a:outerShdw blurRad="38100" dist="38100" dir="2700000" algn="tl">
                  <a:srgbClr val="000000"/>
                </a:outerShdw>
              </a:effectLst>
              <a:latin typeface="Arial" pitchFamily="34" charset="0"/>
            </a:endParaRPr>
          </a:p>
        </p:txBody>
      </p:sp>
      <p:sp>
        <p:nvSpPr>
          <p:cNvPr id="37892" name="Text Box 4"/>
          <p:cNvSpPr txBox="1">
            <a:spLocks noChangeArrowheads="1"/>
          </p:cNvSpPr>
          <p:nvPr/>
        </p:nvSpPr>
        <p:spPr bwMode="auto">
          <a:xfrm>
            <a:off x="1022350" y="2039938"/>
            <a:ext cx="7011988" cy="3378200"/>
          </a:xfrm>
          <a:prstGeom prst="rect">
            <a:avLst/>
          </a:prstGeom>
          <a:noFill/>
          <a:ln w="9525">
            <a:noFill/>
            <a:miter lim="800000"/>
            <a:headEnd/>
            <a:tailEnd/>
          </a:ln>
        </p:spPr>
        <p:txBody>
          <a:bodyPr wrap="none">
            <a:spAutoFit/>
          </a:bodyPr>
          <a:lstStyle/>
          <a:p>
            <a:pPr defTabSz="762000" eaLnBrk="0" hangingPunct="0"/>
            <a:r>
              <a:rPr lang="es-ES_tradnl" sz="2400" b="1">
                <a:latin typeface="Arial" pitchFamily="34" charset="0"/>
              </a:rPr>
              <a:t>1. Cuencas de márgenes divergentes</a:t>
            </a:r>
          </a:p>
          <a:p>
            <a:pPr defTabSz="762000" eaLnBrk="0" hangingPunct="0"/>
            <a:endParaRPr lang="es-ES_tradnl" sz="2400" b="1">
              <a:latin typeface="Arial" pitchFamily="34" charset="0"/>
            </a:endParaRPr>
          </a:p>
          <a:p>
            <a:pPr defTabSz="762000" eaLnBrk="0" hangingPunct="0"/>
            <a:r>
              <a:rPr lang="es-ES_tradnl" sz="2400" b="1">
                <a:latin typeface="Arial" pitchFamily="34" charset="0"/>
              </a:rPr>
              <a:t>2. Cuencas de márgenes convergentes</a:t>
            </a:r>
          </a:p>
          <a:p>
            <a:pPr defTabSz="762000" eaLnBrk="0" hangingPunct="0"/>
            <a:endParaRPr lang="es-ES_tradnl" sz="2400" b="1">
              <a:latin typeface="Arial" pitchFamily="34" charset="0"/>
            </a:endParaRPr>
          </a:p>
          <a:p>
            <a:pPr defTabSz="762000" eaLnBrk="0" hangingPunct="0"/>
            <a:r>
              <a:rPr lang="es-ES_tradnl" sz="2400" b="1">
                <a:latin typeface="Arial" pitchFamily="34" charset="0"/>
              </a:rPr>
              <a:t>3. Cuencas de transformación y transcurrentes</a:t>
            </a:r>
          </a:p>
          <a:p>
            <a:pPr defTabSz="762000" eaLnBrk="0" hangingPunct="0"/>
            <a:endParaRPr lang="es-ES_tradnl" sz="2400" b="1">
              <a:latin typeface="Arial" pitchFamily="34" charset="0"/>
            </a:endParaRPr>
          </a:p>
          <a:p>
            <a:pPr defTabSz="762000" eaLnBrk="0" hangingPunct="0"/>
            <a:r>
              <a:rPr lang="es-ES_tradnl" sz="2400" b="1">
                <a:latin typeface="Arial" pitchFamily="34" charset="0"/>
              </a:rPr>
              <a:t>4. Cuencas de colisión continental y sutura</a:t>
            </a:r>
          </a:p>
          <a:p>
            <a:pPr defTabSz="762000" eaLnBrk="0" hangingPunct="0"/>
            <a:endParaRPr lang="es-ES_tradnl" sz="2400" b="1">
              <a:latin typeface="Arial" pitchFamily="34" charset="0"/>
            </a:endParaRPr>
          </a:p>
          <a:p>
            <a:pPr defTabSz="762000" eaLnBrk="0" hangingPunct="0"/>
            <a:r>
              <a:rPr lang="es-ES_tradnl" sz="2400" b="1">
                <a:latin typeface="Arial" pitchFamily="34" charset="0"/>
              </a:rPr>
              <a:t>5. Cuencas cratónicas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ChangeArrowheads="1"/>
          </p:cNvSpPr>
          <p:nvPr/>
        </p:nvSpPr>
        <p:spPr bwMode="auto">
          <a:xfrm>
            <a:off x="228600" y="5334000"/>
            <a:ext cx="8534400" cy="1190625"/>
          </a:xfrm>
          <a:prstGeom prst="rect">
            <a:avLst/>
          </a:prstGeom>
          <a:noFill/>
          <a:ln w="9525">
            <a:noFill/>
            <a:miter lim="800000"/>
            <a:headEnd/>
            <a:tailEnd/>
          </a:ln>
          <a:effectLst/>
        </p:spPr>
        <p:txBody>
          <a:bodyPr>
            <a:spAutoFit/>
          </a:bodyPr>
          <a:lstStyle/>
          <a:p>
            <a:pPr>
              <a:spcBef>
                <a:spcPct val="50000"/>
              </a:spcBef>
              <a:defRPr/>
            </a:pPr>
            <a:r>
              <a:rPr lang="es-ES" b="1">
                <a:solidFill>
                  <a:srgbClr val="FF9900"/>
                </a:solidFill>
                <a:effectLst>
                  <a:outerShdw blurRad="38100" dist="38100" dir="2700000" algn="tl">
                    <a:srgbClr val="000000"/>
                  </a:outerShdw>
                </a:effectLst>
              </a:rPr>
              <a:t>Esfuerzo diferencial:</a:t>
            </a:r>
            <a:r>
              <a:rPr lang="es-ES" b="1">
                <a:solidFill>
                  <a:schemeClr val="bg1"/>
                </a:solidFill>
                <a:effectLst>
                  <a:outerShdw blurRad="38100" dist="38100" dir="2700000" algn="tl">
                    <a:srgbClr val="000000"/>
                  </a:outerShdw>
                </a:effectLst>
              </a:rPr>
              <a:t> </a:t>
            </a:r>
            <a:r>
              <a:rPr lang="es-ES_tradnl" b="1">
                <a:solidFill>
                  <a:schemeClr val="bg1"/>
                </a:solidFill>
                <a:effectLst>
                  <a:outerShdw blurRad="38100" dist="38100" dir="2700000" algn="tl">
                    <a:srgbClr val="000000"/>
                  </a:outerShdw>
                </a:effectLst>
              </a:rPr>
              <a:t> </a:t>
            </a:r>
            <a:r>
              <a:rPr lang="es-ES" b="1">
                <a:solidFill>
                  <a:schemeClr val="tx2"/>
                </a:solidFill>
                <a:effectLst>
                  <a:outerShdw blurRad="38100" dist="38100" dir="2700000" algn="tl">
                    <a:srgbClr val="000000"/>
                  </a:outerShdw>
                </a:effectLst>
              </a:rPr>
              <a:t>es aquel que se aplica en una dirección</a:t>
            </a:r>
            <a:r>
              <a:rPr lang="es-ES_tradnl" b="1">
                <a:solidFill>
                  <a:schemeClr val="tx2"/>
                </a:solidFill>
                <a:effectLst>
                  <a:outerShdw blurRad="38100" dist="38100" dir="2700000" algn="tl">
                    <a:srgbClr val="000000"/>
                  </a:outerShdw>
                </a:effectLst>
              </a:rPr>
              <a:t> </a:t>
            </a:r>
            <a:r>
              <a:rPr lang="es-ES" b="1">
                <a:solidFill>
                  <a:schemeClr val="tx2"/>
                </a:solidFill>
                <a:effectLst>
                  <a:outerShdw blurRad="38100" dist="38100" dir="2700000" algn="tl">
                    <a:srgbClr val="000000"/>
                  </a:outerShdw>
                </a:effectLst>
              </a:rPr>
              <a:t>determinada, existen los que provocan un acortamiento de un</a:t>
            </a:r>
            <a:r>
              <a:rPr lang="es-ES_tradnl" b="1">
                <a:solidFill>
                  <a:schemeClr val="tx2"/>
                </a:solidFill>
                <a:effectLst>
                  <a:outerShdw blurRad="38100" dist="38100" dir="2700000" algn="tl">
                    <a:srgbClr val="000000"/>
                  </a:outerShdw>
                </a:effectLst>
              </a:rPr>
              <a:t> </a:t>
            </a:r>
            <a:r>
              <a:rPr lang="es-ES" b="1">
                <a:solidFill>
                  <a:schemeClr val="tx2"/>
                </a:solidFill>
                <a:effectLst>
                  <a:outerShdw blurRad="38100" dist="38100" dir="2700000" algn="tl">
                    <a:srgbClr val="000000"/>
                  </a:outerShdw>
                </a:effectLst>
              </a:rPr>
              <a:t>cuerpo rocoso (esfuerzos compresivos), y están aquellos que</a:t>
            </a:r>
            <a:r>
              <a:rPr lang="es-ES_tradnl" b="1">
                <a:solidFill>
                  <a:schemeClr val="tx2"/>
                </a:solidFill>
                <a:effectLst>
                  <a:outerShdw blurRad="38100" dist="38100" dir="2700000" algn="tl">
                    <a:srgbClr val="000000"/>
                  </a:outerShdw>
                </a:effectLst>
              </a:rPr>
              <a:t> </a:t>
            </a:r>
            <a:r>
              <a:rPr lang="es-ES" b="1">
                <a:solidFill>
                  <a:schemeClr val="tx2"/>
                </a:solidFill>
                <a:effectLst>
                  <a:outerShdw blurRad="38100" dist="38100" dir="2700000" algn="tl">
                    <a:srgbClr val="000000"/>
                  </a:outerShdw>
                </a:effectLst>
              </a:rPr>
              <a:t>provocan un alargamiento del cuerpo (esfuerzos tensionales).</a:t>
            </a:r>
          </a:p>
        </p:txBody>
      </p:sp>
      <p:sp>
        <p:nvSpPr>
          <p:cNvPr id="67589" name="Rectangle 5"/>
          <p:cNvSpPr>
            <a:spLocks noChangeArrowheads="1"/>
          </p:cNvSpPr>
          <p:nvPr/>
        </p:nvSpPr>
        <p:spPr bwMode="auto">
          <a:xfrm>
            <a:off x="228600" y="304800"/>
            <a:ext cx="8534400" cy="1344613"/>
          </a:xfrm>
          <a:prstGeom prst="rect">
            <a:avLst/>
          </a:prstGeom>
          <a:noFill/>
          <a:ln w="9525">
            <a:noFill/>
            <a:miter lim="800000"/>
            <a:headEnd/>
            <a:tailEnd/>
          </a:ln>
          <a:effectLst/>
        </p:spPr>
        <p:txBody>
          <a:bodyPr>
            <a:spAutoFit/>
          </a:bodyPr>
          <a:lstStyle/>
          <a:p>
            <a:pPr algn="ctr">
              <a:spcBef>
                <a:spcPct val="50000"/>
              </a:spcBef>
              <a:defRPr/>
            </a:pPr>
            <a:r>
              <a:rPr lang="es-ES_tradnl" b="1">
                <a:solidFill>
                  <a:srgbClr val="FF9900"/>
                </a:solidFill>
                <a:effectLst>
                  <a:outerShdw blurRad="38100" dist="38100" dir="2700000" algn="tl">
                    <a:srgbClr val="000000"/>
                  </a:outerShdw>
                </a:effectLst>
              </a:rPr>
              <a:t>TIPOS DE ESFUERZOS</a:t>
            </a:r>
          </a:p>
          <a:p>
            <a:pPr>
              <a:spcBef>
                <a:spcPct val="50000"/>
              </a:spcBef>
              <a:defRPr/>
            </a:pPr>
            <a:r>
              <a:rPr lang="es-ES_tradnl" sz="1600" b="1">
                <a:solidFill>
                  <a:srgbClr val="FF9900"/>
                </a:solidFill>
                <a:effectLst>
                  <a:outerShdw blurRad="38100" dist="38100" dir="2700000" algn="tl">
                    <a:srgbClr val="000000"/>
                  </a:outerShdw>
                </a:effectLst>
              </a:rPr>
              <a:t>Presión confinante</a:t>
            </a:r>
            <a:r>
              <a:rPr lang="es-ES_tradnl" sz="1600" b="1">
                <a:solidFill>
                  <a:schemeClr val="bg1"/>
                </a:solidFill>
              </a:rPr>
              <a:t>: </a:t>
            </a:r>
            <a:r>
              <a:rPr lang="es-ES_tradnl" sz="1600" b="1">
                <a:solidFill>
                  <a:schemeClr val="tx2"/>
                </a:solidFill>
                <a:effectLst>
                  <a:outerShdw blurRad="38100" dist="38100" dir="2700000" algn="tl">
                    <a:srgbClr val="000000"/>
                  </a:outerShdw>
                </a:effectLst>
              </a:rPr>
              <a:t>es igual en todas las direcciones y su efecto sobre las rocas es disminuir su volumen.</a:t>
            </a:r>
          </a:p>
          <a:p>
            <a:pPr>
              <a:spcBef>
                <a:spcPct val="50000"/>
              </a:spcBef>
              <a:defRPr/>
            </a:pPr>
            <a:endParaRPr lang="es-ES_tradnl" sz="1600" b="1">
              <a:solidFill>
                <a:schemeClr val="tx2"/>
              </a:solidFill>
              <a:effectLst>
                <a:outerShdw blurRad="38100" dist="38100" dir="2700000" algn="tl">
                  <a:srgbClr val="000000"/>
                </a:outerShdw>
              </a:effectLst>
            </a:endParaRPr>
          </a:p>
        </p:txBody>
      </p:sp>
      <p:pic>
        <p:nvPicPr>
          <p:cNvPr id="38916" name="Picture 0"/>
          <p:cNvPicPr>
            <a:picLocks noChangeAspect="1" noChangeArrowheads="1"/>
          </p:cNvPicPr>
          <p:nvPr/>
        </p:nvPicPr>
        <p:blipFill>
          <a:blip r:embed="rId2"/>
          <a:srcRect/>
          <a:stretch>
            <a:fillRect/>
          </a:stretch>
        </p:blipFill>
        <p:spPr bwMode="auto">
          <a:xfrm>
            <a:off x="1143000" y="2132013"/>
            <a:ext cx="6858000" cy="260032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258888" y="1628775"/>
            <a:ext cx="6480175" cy="646331"/>
          </a:xfrm>
          <a:prstGeom prst="rect">
            <a:avLst/>
          </a:prstGeom>
          <a:solidFill>
            <a:srgbClr val="FFFF99"/>
          </a:soli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p:spPr>
        <p:txBody>
          <a:bodyPr>
            <a:spAutoFit/>
          </a:bodyPr>
          <a:lstStyle/>
          <a:p>
            <a:pPr>
              <a:spcBef>
                <a:spcPct val="50000"/>
              </a:spcBef>
              <a:defRPr/>
            </a:pPr>
            <a:r>
              <a:rPr lang="es-ES" b="1" dirty="0">
                <a:solidFill>
                  <a:schemeClr val="bg2"/>
                </a:solidFill>
                <a:cs typeface="Tahoma" pitchFamily="34" charset="0"/>
              </a:rPr>
              <a:t>a) Compresión, es el más común, y produce una tendencia al acortamiento.</a:t>
            </a:r>
          </a:p>
        </p:txBody>
      </p:sp>
      <p:sp>
        <p:nvSpPr>
          <p:cNvPr id="3" name="Text Box 9"/>
          <p:cNvSpPr txBox="1">
            <a:spLocks noChangeArrowheads="1"/>
          </p:cNvSpPr>
          <p:nvPr/>
        </p:nvSpPr>
        <p:spPr bwMode="auto">
          <a:xfrm>
            <a:off x="1258888" y="3213100"/>
            <a:ext cx="6480175" cy="646113"/>
          </a:xfrm>
          <a:prstGeom prst="rect">
            <a:avLst/>
          </a:prstGeom>
          <a:solidFill>
            <a:srgbClr val="FFFF99"/>
          </a:solidFill>
          <a:ln w="9525">
            <a:noFill/>
            <a:miter lim="800000"/>
            <a:headEnd/>
            <a:tailEnd/>
          </a:ln>
        </p:spPr>
        <p:txBody>
          <a:bodyPr>
            <a:spAutoFit/>
          </a:bodyPr>
          <a:lstStyle/>
          <a:p>
            <a:pPr>
              <a:spcBef>
                <a:spcPct val="50000"/>
              </a:spcBef>
            </a:pPr>
            <a:r>
              <a:rPr lang="es-ES" b="1">
                <a:solidFill>
                  <a:schemeClr val="bg2"/>
                </a:solidFill>
                <a:cs typeface="Tahoma" pitchFamily="34" charset="0"/>
              </a:rPr>
              <a:t>b) Tensión, causa el estiramiento o alargamiento de los materiales a los que afecta.</a:t>
            </a:r>
          </a:p>
        </p:txBody>
      </p:sp>
      <p:sp>
        <p:nvSpPr>
          <p:cNvPr id="4" name="Text Box 10"/>
          <p:cNvSpPr txBox="1">
            <a:spLocks noChangeArrowheads="1"/>
          </p:cNvSpPr>
          <p:nvPr/>
        </p:nvSpPr>
        <p:spPr bwMode="auto">
          <a:xfrm>
            <a:off x="1258888" y="4797425"/>
            <a:ext cx="6480175" cy="369888"/>
          </a:xfrm>
          <a:prstGeom prst="rect">
            <a:avLst/>
          </a:prstGeom>
          <a:solidFill>
            <a:srgbClr val="FFFF99"/>
          </a:solidFill>
          <a:ln w="9525">
            <a:noFill/>
            <a:miter lim="800000"/>
            <a:headEnd/>
            <a:tailEnd/>
          </a:ln>
        </p:spPr>
        <p:txBody>
          <a:bodyPr>
            <a:spAutoFit/>
          </a:bodyPr>
          <a:lstStyle/>
          <a:p>
            <a:pPr>
              <a:spcBef>
                <a:spcPct val="50000"/>
              </a:spcBef>
            </a:pPr>
            <a:r>
              <a:rPr lang="es-ES" b="1">
                <a:solidFill>
                  <a:schemeClr val="bg2"/>
                </a:solidFill>
                <a:cs typeface="Tahoma" pitchFamily="34" charset="0"/>
              </a:rPr>
              <a:t>c) Cizalla, causa deslizamiento y traslación.</a:t>
            </a:r>
          </a:p>
        </p:txBody>
      </p:sp>
      <p:sp>
        <p:nvSpPr>
          <p:cNvPr id="5" name="Rectangle 11"/>
          <p:cNvSpPr>
            <a:spLocks noChangeArrowheads="1"/>
          </p:cNvSpPr>
          <p:nvPr/>
        </p:nvSpPr>
        <p:spPr bwMode="auto">
          <a:xfrm>
            <a:off x="2916238" y="2636838"/>
            <a:ext cx="1584325" cy="360362"/>
          </a:xfrm>
          <a:prstGeom prst="rect">
            <a:avLst/>
          </a:prstGeom>
          <a:ln w="28575">
            <a:solidFill>
              <a:schemeClr val="folHlink"/>
            </a:solidFill>
            <a:miter lim="800000"/>
            <a:headEnd/>
            <a:tailEnd/>
          </a:ln>
        </p:spPr>
        <p:style>
          <a:lnRef idx="0">
            <a:scrgbClr r="0" g="0" b="0"/>
          </a:lnRef>
          <a:fillRef idx="1002">
            <a:schemeClr val="dk1"/>
          </a:fillRef>
          <a:effectRef idx="0">
            <a:scrgbClr r="0" g="0" b="0"/>
          </a:effectRef>
          <a:fontRef idx="major"/>
        </p:style>
        <p:txBody>
          <a:bodyPr wrap="none" anchor="ctr"/>
          <a:lstStyle/>
          <a:p>
            <a:pPr algn="ctr">
              <a:defRPr/>
            </a:pPr>
            <a:endParaRPr lang="es-CO">
              <a:solidFill>
                <a:schemeClr val="hlink"/>
              </a:solidFill>
            </a:endParaRPr>
          </a:p>
        </p:txBody>
      </p:sp>
      <p:sp>
        <p:nvSpPr>
          <p:cNvPr id="6" name="Line 12"/>
          <p:cNvSpPr>
            <a:spLocks noChangeShapeType="1"/>
          </p:cNvSpPr>
          <p:nvPr/>
        </p:nvSpPr>
        <p:spPr bwMode="auto">
          <a:xfrm>
            <a:off x="2195513" y="2852738"/>
            <a:ext cx="720725" cy="0"/>
          </a:xfrm>
          <a:prstGeom prst="line">
            <a:avLst/>
          </a:prstGeom>
          <a:noFill/>
          <a:ln w="57150">
            <a:solidFill>
              <a:schemeClr val="tx1"/>
            </a:solidFill>
            <a:round/>
            <a:headEnd/>
            <a:tailEnd type="triangle" w="med" len="med"/>
          </a:ln>
        </p:spPr>
        <p:txBody>
          <a:bodyPr/>
          <a:lstStyle/>
          <a:p>
            <a:endParaRPr lang="es-CO"/>
          </a:p>
        </p:txBody>
      </p:sp>
      <p:sp>
        <p:nvSpPr>
          <p:cNvPr id="7" name="Line 13"/>
          <p:cNvSpPr>
            <a:spLocks noChangeShapeType="1"/>
          </p:cNvSpPr>
          <p:nvPr/>
        </p:nvSpPr>
        <p:spPr bwMode="auto">
          <a:xfrm flipH="1">
            <a:off x="2411413" y="4365625"/>
            <a:ext cx="720725" cy="0"/>
          </a:xfrm>
          <a:prstGeom prst="line">
            <a:avLst/>
          </a:prstGeom>
          <a:noFill/>
          <a:ln w="57150">
            <a:solidFill>
              <a:schemeClr val="tx1"/>
            </a:solidFill>
            <a:round/>
            <a:headEnd/>
            <a:tailEnd type="triangle" w="med" len="med"/>
          </a:ln>
        </p:spPr>
        <p:txBody>
          <a:bodyPr/>
          <a:lstStyle/>
          <a:p>
            <a:endParaRPr lang="es-CO"/>
          </a:p>
        </p:txBody>
      </p:sp>
      <p:sp>
        <p:nvSpPr>
          <p:cNvPr id="8" name="Line 14"/>
          <p:cNvSpPr>
            <a:spLocks noChangeShapeType="1"/>
          </p:cNvSpPr>
          <p:nvPr/>
        </p:nvSpPr>
        <p:spPr bwMode="auto">
          <a:xfrm flipH="1">
            <a:off x="4500563" y="2852738"/>
            <a:ext cx="719137" cy="0"/>
          </a:xfrm>
          <a:prstGeom prst="line">
            <a:avLst/>
          </a:prstGeom>
          <a:noFill/>
          <a:ln w="57150">
            <a:solidFill>
              <a:schemeClr val="tx1"/>
            </a:solidFill>
            <a:round/>
            <a:headEnd/>
            <a:tailEnd type="triangle" w="med" len="med"/>
          </a:ln>
        </p:spPr>
        <p:txBody>
          <a:bodyPr/>
          <a:lstStyle/>
          <a:p>
            <a:endParaRPr lang="es-CO"/>
          </a:p>
        </p:txBody>
      </p:sp>
      <p:sp>
        <p:nvSpPr>
          <p:cNvPr id="9" name="Line 15"/>
          <p:cNvSpPr>
            <a:spLocks noChangeShapeType="1"/>
          </p:cNvSpPr>
          <p:nvPr/>
        </p:nvSpPr>
        <p:spPr bwMode="auto">
          <a:xfrm>
            <a:off x="4716463" y="4292600"/>
            <a:ext cx="720725" cy="0"/>
          </a:xfrm>
          <a:prstGeom prst="line">
            <a:avLst/>
          </a:prstGeom>
          <a:noFill/>
          <a:ln w="57150">
            <a:solidFill>
              <a:schemeClr val="tx1"/>
            </a:solidFill>
            <a:round/>
            <a:headEnd/>
            <a:tailEnd type="triangle" w="med" len="med"/>
          </a:ln>
        </p:spPr>
        <p:txBody>
          <a:bodyPr/>
          <a:lstStyle/>
          <a:p>
            <a:endParaRPr lang="es-CO"/>
          </a:p>
        </p:txBody>
      </p:sp>
      <p:sp>
        <p:nvSpPr>
          <p:cNvPr id="39950" name="Line 16"/>
          <p:cNvSpPr>
            <a:spLocks noChangeShapeType="1"/>
          </p:cNvSpPr>
          <p:nvPr/>
        </p:nvSpPr>
        <p:spPr bwMode="auto">
          <a:xfrm>
            <a:off x="2339975" y="5445125"/>
            <a:ext cx="720725" cy="0"/>
          </a:xfrm>
          <a:prstGeom prst="line">
            <a:avLst/>
          </a:prstGeom>
          <a:noFill/>
          <a:ln w="57150">
            <a:solidFill>
              <a:schemeClr val="tx1"/>
            </a:solidFill>
            <a:round/>
            <a:headEnd/>
            <a:tailEnd type="triangle" w="med" len="med"/>
          </a:ln>
        </p:spPr>
        <p:txBody>
          <a:bodyPr/>
          <a:lstStyle/>
          <a:p>
            <a:endParaRPr lang="es-CO"/>
          </a:p>
        </p:txBody>
      </p:sp>
      <p:sp>
        <p:nvSpPr>
          <p:cNvPr id="11" name="Line 17"/>
          <p:cNvSpPr>
            <a:spLocks noChangeShapeType="1"/>
          </p:cNvSpPr>
          <p:nvPr/>
        </p:nvSpPr>
        <p:spPr bwMode="auto">
          <a:xfrm flipH="1">
            <a:off x="4643438" y="5949950"/>
            <a:ext cx="720725" cy="0"/>
          </a:xfrm>
          <a:prstGeom prst="line">
            <a:avLst/>
          </a:prstGeom>
          <a:noFill/>
          <a:ln w="57150">
            <a:solidFill>
              <a:schemeClr val="tx1"/>
            </a:solidFill>
            <a:round/>
            <a:headEnd/>
            <a:tailEnd type="triangle" w="med" len="med"/>
          </a:ln>
        </p:spPr>
        <p:txBody>
          <a:bodyPr/>
          <a:lstStyle/>
          <a:p>
            <a:endParaRPr lang="es-CO"/>
          </a:p>
        </p:txBody>
      </p:sp>
      <p:sp>
        <p:nvSpPr>
          <p:cNvPr id="12" name="Rectangle 18"/>
          <p:cNvSpPr>
            <a:spLocks noChangeArrowheads="1"/>
          </p:cNvSpPr>
          <p:nvPr/>
        </p:nvSpPr>
        <p:spPr bwMode="auto">
          <a:xfrm>
            <a:off x="3132138" y="4149725"/>
            <a:ext cx="1584325" cy="360363"/>
          </a:xfrm>
          <a:prstGeom prst="rect">
            <a:avLst/>
          </a:prstGeom>
          <a:ln>
            <a:headEnd/>
            <a:tailEnd/>
          </a:ln>
        </p:spPr>
        <p:style>
          <a:lnRef idx="0">
            <a:schemeClr val="accent2"/>
          </a:lnRef>
          <a:fillRef idx="1002">
            <a:schemeClr val="dk2"/>
          </a:fillRef>
          <a:effectRef idx="3">
            <a:schemeClr val="accent2"/>
          </a:effectRef>
          <a:fontRef idx="minor">
            <a:schemeClr val="lt1"/>
          </a:fontRef>
        </p:style>
        <p:txBody>
          <a:bodyPr wrap="none" anchor="ctr"/>
          <a:lstStyle/>
          <a:p>
            <a:pPr algn="ctr">
              <a:defRPr/>
            </a:pPr>
            <a:endParaRPr lang="es-CO">
              <a:solidFill>
                <a:schemeClr val="hlink"/>
              </a:solidFill>
            </a:endParaRPr>
          </a:p>
        </p:txBody>
      </p:sp>
      <p:sp>
        <p:nvSpPr>
          <p:cNvPr id="13" name="Rectangle 19"/>
          <p:cNvSpPr>
            <a:spLocks noChangeArrowheads="1"/>
          </p:cNvSpPr>
          <p:nvPr/>
        </p:nvSpPr>
        <p:spPr bwMode="auto">
          <a:xfrm>
            <a:off x="3059113" y="5373688"/>
            <a:ext cx="1584325" cy="647700"/>
          </a:xfrm>
          <a:prstGeom prst="rect">
            <a:avLst/>
          </a:prstGeom>
          <a:ln w="28575">
            <a:solidFill>
              <a:schemeClr val="folHlink"/>
            </a:solidFill>
            <a:miter lim="800000"/>
            <a:headEnd/>
            <a:tailEnd/>
          </a:ln>
        </p:spPr>
        <p:style>
          <a:lnRef idx="0">
            <a:scrgbClr r="0" g="0" b="0"/>
          </a:lnRef>
          <a:fillRef idx="1003">
            <a:schemeClr val="dk1"/>
          </a:fillRef>
          <a:effectRef idx="0">
            <a:scrgbClr r="0" g="0" b="0"/>
          </a:effectRef>
          <a:fontRef idx="major"/>
        </p:style>
        <p:txBody>
          <a:bodyPr wrap="none" anchor="ctr"/>
          <a:lstStyle/>
          <a:p>
            <a:pPr algn="ctr">
              <a:defRPr/>
            </a:pPr>
            <a:endParaRPr lang="es-CO">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2"/>
          <p:cNvPicPr>
            <a:picLocks noChangeAspect="1" noChangeArrowheads="1"/>
          </p:cNvPicPr>
          <p:nvPr/>
        </p:nvPicPr>
        <p:blipFill>
          <a:blip r:embed="rId2"/>
          <a:srcRect/>
          <a:stretch>
            <a:fillRect/>
          </a:stretch>
        </p:blipFill>
        <p:spPr bwMode="auto">
          <a:xfrm>
            <a:off x="342900" y="1144588"/>
            <a:ext cx="8442325" cy="4892675"/>
          </a:xfrm>
          <a:prstGeom prst="rect">
            <a:avLst/>
          </a:prstGeom>
          <a:noFill/>
          <a:ln w="9525">
            <a:noFill/>
            <a:miter lim="800000"/>
            <a:headEnd/>
            <a:tailEnd/>
          </a:ln>
        </p:spPr>
      </p:pic>
      <p:sp>
        <p:nvSpPr>
          <p:cNvPr id="2" name="Text Box 4"/>
          <p:cNvSpPr txBox="1">
            <a:spLocks noChangeArrowheads="1"/>
          </p:cNvSpPr>
          <p:nvPr/>
        </p:nvSpPr>
        <p:spPr bwMode="auto">
          <a:xfrm>
            <a:off x="611188" y="188913"/>
            <a:ext cx="8137525" cy="579437"/>
          </a:xfrm>
          <a:prstGeom prst="rect">
            <a:avLst/>
          </a:prstGeom>
          <a:ln>
            <a:headEnd/>
            <a:tailEnd/>
          </a:ln>
          <a:effectLst>
            <a:innerShdw blurRad="114300">
              <a:prstClr val="black"/>
            </a:innerShdw>
          </a:effectLst>
        </p:spPr>
        <p:style>
          <a:lnRef idx="1">
            <a:schemeClr val="accent3"/>
          </a:lnRef>
          <a:fillRef idx="1002">
            <a:schemeClr val="dk2"/>
          </a:fillRef>
          <a:effectRef idx="2">
            <a:schemeClr val="accent3"/>
          </a:effectRef>
          <a:fontRef idx="minor">
            <a:schemeClr val="lt1"/>
          </a:fontRef>
        </p:style>
        <p:txBody>
          <a:bodyPr>
            <a:spAutoFit/>
          </a:bodyPr>
          <a:lstStyle/>
          <a:p>
            <a:pPr algn="ctr">
              <a:spcBef>
                <a:spcPct val="50000"/>
              </a:spcBef>
              <a:defRPr/>
            </a:pPr>
            <a:r>
              <a:rPr lang="es-ES" sz="3200" b="1" u="sng" dirty="0">
                <a:solidFill>
                  <a:schemeClr val="tx1"/>
                </a:solidFill>
                <a:latin typeface="Tahoma" pitchFamily="34" charset="0"/>
                <a:cs typeface="Tahoma" pitchFamily="34" charset="0"/>
              </a:rPr>
              <a:t>Deformación</a:t>
            </a:r>
            <a:r>
              <a:rPr lang="es-ES" sz="2400" b="1" u="sng" dirty="0">
                <a:solidFill>
                  <a:schemeClr val="tx1"/>
                </a:solidFill>
                <a:latin typeface="Tahoma" pitchFamily="34" charset="0"/>
                <a:cs typeface="Tahoma" pitchFamily="34" charset="0"/>
              </a:rPr>
              <a:t> </a:t>
            </a:r>
            <a:r>
              <a:rPr lang="es-ES" sz="3200" b="1" u="sng" dirty="0">
                <a:solidFill>
                  <a:schemeClr val="tx1"/>
                </a:solidFill>
                <a:latin typeface="Tahoma" pitchFamily="34" charset="0"/>
                <a:cs typeface="Tahoma" pitchFamily="34" charset="0"/>
              </a:rPr>
              <a:t>de las rocas</a:t>
            </a:r>
          </a:p>
        </p:txBody>
      </p:sp>
      <p:sp>
        <p:nvSpPr>
          <p:cNvPr id="4" name="Text Box 6"/>
          <p:cNvSpPr txBox="1">
            <a:spLocks noChangeArrowheads="1"/>
          </p:cNvSpPr>
          <p:nvPr/>
        </p:nvSpPr>
        <p:spPr bwMode="auto">
          <a:xfrm>
            <a:off x="2916238" y="4005263"/>
            <a:ext cx="2376487" cy="366712"/>
          </a:xfrm>
          <a:prstGeom prst="rect">
            <a:avLst/>
          </a:prstGeom>
          <a:noFill/>
          <a:ln w="9525">
            <a:noFill/>
            <a:miter lim="800000"/>
            <a:headEnd/>
            <a:tailEnd/>
          </a:ln>
        </p:spPr>
        <p:txBody>
          <a:bodyPr>
            <a:spAutoFit/>
          </a:bodyPr>
          <a:lstStyle/>
          <a:p>
            <a:pPr>
              <a:spcBef>
                <a:spcPct val="50000"/>
              </a:spcBef>
            </a:pPr>
            <a:r>
              <a:rPr lang="es-ES" b="1">
                <a:solidFill>
                  <a:schemeClr val="bg2"/>
                </a:solidFill>
              </a:rPr>
              <a:t>Deformación dúctil</a:t>
            </a:r>
          </a:p>
        </p:txBody>
      </p:sp>
      <p:sp>
        <p:nvSpPr>
          <p:cNvPr id="5" name="Text Box 7"/>
          <p:cNvSpPr txBox="1">
            <a:spLocks noChangeArrowheads="1"/>
          </p:cNvSpPr>
          <p:nvPr/>
        </p:nvSpPr>
        <p:spPr bwMode="auto">
          <a:xfrm>
            <a:off x="2916238" y="5445125"/>
            <a:ext cx="2303462" cy="338138"/>
          </a:xfrm>
          <a:prstGeom prst="rect">
            <a:avLst/>
          </a:prstGeom>
          <a:noFill/>
          <a:ln w="9525">
            <a:noFill/>
            <a:miter lim="800000"/>
            <a:headEnd/>
            <a:tailEnd/>
          </a:ln>
        </p:spPr>
        <p:txBody>
          <a:bodyPr>
            <a:spAutoFit/>
          </a:bodyPr>
          <a:lstStyle/>
          <a:p>
            <a:pPr>
              <a:spcBef>
                <a:spcPct val="50000"/>
              </a:spcBef>
            </a:pPr>
            <a:r>
              <a:rPr lang="es-ES" sz="1600" b="1">
                <a:solidFill>
                  <a:schemeClr val="bg2"/>
                </a:solidFill>
              </a:rPr>
              <a:t>Deformación frágil</a:t>
            </a:r>
          </a:p>
        </p:txBody>
      </p:sp>
      <p:sp>
        <p:nvSpPr>
          <p:cNvPr id="6" name="Line 8"/>
          <p:cNvSpPr>
            <a:spLocks noChangeShapeType="1"/>
          </p:cNvSpPr>
          <p:nvPr/>
        </p:nvSpPr>
        <p:spPr bwMode="auto">
          <a:xfrm flipH="1">
            <a:off x="1403350" y="4221163"/>
            <a:ext cx="1584325" cy="0"/>
          </a:xfrm>
          <a:prstGeom prst="line">
            <a:avLst/>
          </a:prstGeom>
          <a:noFill/>
          <a:ln w="76200">
            <a:solidFill>
              <a:srgbClr val="FF9900"/>
            </a:solidFill>
            <a:round/>
            <a:headEnd/>
            <a:tailEnd type="triangle" w="med" len="med"/>
          </a:ln>
        </p:spPr>
        <p:txBody>
          <a:bodyPr/>
          <a:lstStyle/>
          <a:p>
            <a:endParaRPr lang="es-CO"/>
          </a:p>
        </p:txBody>
      </p:sp>
      <p:sp>
        <p:nvSpPr>
          <p:cNvPr id="7" name="Line 9"/>
          <p:cNvSpPr>
            <a:spLocks noChangeShapeType="1"/>
          </p:cNvSpPr>
          <p:nvPr/>
        </p:nvSpPr>
        <p:spPr bwMode="auto">
          <a:xfrm flipH="1">
            <a:off x="1403350" y="5661025"/>
            <a:ext cx="1584325" cy="0"/>
          </a:xfrm>
          <a:prstGeom prst="line">
            <a:avLst/>
          </a:prstGeom>
          <a:noFill/>
          <a:ln w="76200">
            <a:solidFill>
              <a:srgbClr val="FF9900"/>
            </a:solidFill>
            <a:round/>
            <a:headEnd/>
            <a:tailEnd type="triangle" w="med" len="med"/>
          </a:ln>
        </p:spPr>
        <p:txBody>
          <a:bodyPr/>
          <a:lstStyle/>
          <a:p>
            <a:endParaRPr lang="es-CO"/>
          </a:p>
        </p:txBody>
      </p:sp>
      <p:sp>
        <p:nvSpPr>
          <p:cNvPr id="8" name="Line 10"/>
          <p:cNvSpPr>
            <a:spLocks noChangeShapeType="1"/>
          </p:cNvSpPr>
          <p:nvPr/>
        </p:nvSpPr>
        <p:spPr bwMode="auto">
          <a:xfrm>
            <a:off x="5337175" y="4214813"/>
            <a:ext cx="1727200" cy="0"/>
          </a:xfrm>
          <a:prstGeom prst="line">
            <a:avLst/>
          </a:prstGeom>
          <a:noFill/>
          <a:ln w="76200">
            <a:solidFill>
              <a:srgbClr val="FF9900"/>
            </a:solidFill>
            <a:round/>
            <a:headEnd/>
            <a:tailEnd type="triangle" w="med" len="med"/>
          </a:ln>
        </p:spPr>
        <p:txBody>
          <a:bodyPr/>
          <a:lstStyle/>
          <a:p>
            <a:endParaRPr lang="es-CO"/>
          </a:p>
        </p:txBody>
      </p:sp>
      <p:sp>
        <p:nvSpPr>
          <p:cNvPr id="9" name="Line 11"/>
          <p:cNvSpPr>
            <a:spLocks noChangeShapeType="1"/>
          </p:cNvSpPr>
          <p:nvPr/>
        </p:nvSpPr>
        <p:spPr bwMode="auto">
          <a:xfrm>
            <a:off x="5148263" y="5661025"/>
            <a:ext cx="1800225" cy="0"/>
          </a:xfrm>
          <a:prstGeom prst="line">
            <a:avLst/>
          </a:prstGeom>
          <a:noFill/>
          <a:ln w="76200">
            <a:solidFill>
              <a:srgbClr val="FF9900"/>
            </a:solidFill>
            <a:round/>
            <a:headEnd/>
            <a:tailEnd type="triangle" w="med" len="med"/>
          </a:ln>
        </p:spPr>
        <p:txBody>
          <a:bodyPr/>
          <a:lstStyle/>
          <a:p>
            <a:endParaRPr lang="es-C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04800" y="533400"/>
            <a:ext cx="8610600" cy="1222375"/>
          </a:xfrm>
          <a:prstGeom prst="rect">
            <a:avLst/>
          </a:prstGeom>
          <a:noFill/>
          <a:ln w="9525">
            <a:noFill/>
            <a:miter lim="800000"/>
            <a:headEnd/>
            <a:tailEnd/>
          </a:ln>
          <a:effectLst/>
        </p:spPr>
        <p:txBody>
          <a:bodyPr>
            <a:spAutoFit/>
          </a:bodyPr>
          <a:lstStyle/>
          <a:p>
            <a:pPr algn="ctr">
              <a:spcBef>
                <a:spcPct val="50000"/>
              </a:spcBef>
              <a:defRPr/>
            </a:pPr>
            <a:r>
              <a:rPr lang="es-ES_tradnl" b="1">
                <a:solidFill>
                  <a:srgbClr val="FF9900"/>
                </a:solidFill>
                <a:effectLst>
                  <a:outerShdw blurRad="38100" dist="38100" dir="2700000" algn="tl">
                    <a:srgbClr val="000000"/>
                  </a:outerShdw>
                </a:effectLst>
              </a:rPr>
              <a:t>IMPORTANCIA DE LA GEOLOGÍA ESTRUCTURAL</a:t>
            </a:r>
          </a:p>
          <a:p>
            <a:pPr>
              <a:spcBef>
                <a:spcPct val="50000"/>
              </a:spcBef>
              <a:defRPr/>
            </a:pPr>
            <a:r>
              <a:rPr lang="es-ES_tradnl" sz="1600" b="1">
                <a:solidFill>
                  <a:schemeClr val="tx2"/>
                </a:solidFill>
                <a:effectLst>
                  <a:outerShdw blurRad="38100" dist="38100" dir="2700000" algn="tl">
                    <a:srgbClr val="000000"/>
                  </a:outerShdw>
                </a:effectLst>
              </a:rPr>
              <a:t>Identificación de estructuras que pueden ser trampas petrolíferas, como anticlinales, fallas, domos, en la búsqueda de agua subterránea, fracturamiento de las rocas, en la exploración de yacimientos, mineralizaciones </a:t>
            </a:r>
            <a:endParaRPr lang="es-ES" sz="1600" b="1">
              <a:solidFill>
                <a:schemeClr val="tx2"/>
              </a:solidFill>
              <a:effectLst>
                <a:outerShdw blurRad="38100" dist="38100" dir="2700000" algn="tl">
                  <a:srgbClr val="000000"/>
                </a:outerShdw>
              </a:effectLst>
            </a:endParaRPr>
          </a:p>
        </p:txBody>
      </p:sp>
      <p:sp>
        <p:nvSpPr>
          <p:cNvPr id="41987" name="Rectangle 14"/>
          <p:cNvSpPr>
            <a:spLocks noChangeArrowheads="1"/>
          </p:cNvSpPr>
          <p:nvPr/>
        </p:nvSpPr>
        <p:spPr bwMode="auto">
          <a:xfrm>
            <a:off x="268288" y="1851025"/>
            <a:ext cx="9144000" cy="0"/>
          </a:xfrm>
          <a:prstGeom prst="rect">
            <a:avLst/>
          </a:prstGeom>
          <a:noFill/>
          <a:ln w="9525">
            <a:noFill/>
            <a:miter lim="800000"/>
            <a:headEnd/>
            <a:tailEnd/>
          </a:ln>
        </p:spPr>
        <p:txBody>
          <a:bodyPr>
            <a:spAutoFit/>
          </a:bodyPr>
          <a:lstStyle/>
          <a:p>
            <a:endParaRPr lang="es-CO"/>
          </a:p>
        </p:txBody>
      </p:sp>
      <p:pic>
        <p:nvPicPr>
          <p:cNvPr id="41988" name="Picture 0"/>
          <p:cNvPicPr>
            <a:picLocks noChangeAspect="1" noChangeArrowheads="1"/>
          </p:cNvPicPr>
          <p:nvPr/>
        </p:nvPicPr>
        <p:blipFill>
          <a:blip r:embed="rId2"/>
          <a:srcRect/>
          <a:stretch>
            <a:fillRect/>
          </a:stretch>
        </p:blipFill>
        <p:spPr bwMode="auto">
          <a:xfrm>
            <a:off x="539750" y="2133600"/>
            <a:ext cx="3286125" cy="3381375"/>
          </a:xfrm>
          <a:prstGeom prst="rect">
            <a:avLst/>
          </a:prstGeom>
          <a:noFill/>
          <a:ln w="9525">
            <a:noFill/>
            <a:miter lim="800000"/>
            <a:headEnd/>
            <a:tailEnd/>
          </a:ln>
        </p:spPr>
      </p:pic>
      <p:pic>
        <p:nvPicPr>
          <p:cNvPr id="41989" name="Picture 1"/>
          <p:cNvPicPr>
            <a:picLocks noChangeAspect="1" noChangeArrowheads="1"/>
          </p:cNvPicPr>
          <p:nvPr/>
        </p:nvPicPr>
        <p:blipFill>
          <a:blip r:embed="rId3"/>
          <a:srcRect/>
          <a:stretch>
            <a:fillRect/>
          </a:stretch>
        </p:blipFill>
        <p:spPr bwMode="auto">
          <a:xfrm>
            <a:off x="3924300" y="2133600"/>
            <a:ext cx="4572000" cy="306705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ext Box 2"/>
          <p:cNvSpPr txBox="1">
            <a:spLocks noChangeArrowheads="1"/>
          </p:cNvSpPr>
          <p:nvPr/>
        </p:nvSpPr>
        <p:spPr bwMode="auto">
          <a:xfrm>
            <a:off x="466725" y="765175"/>
            <a:ext cx="3744913" cy="1127125"/>
          </a:xfrm>
          <a:prstGeom prst="rect">
            <a:avLst/>
          </a:prstGeom>
          <a:noFill/>
          <a:ln w="9525">
            <a:noFill/>
            <a:miter lim="800000"/>
            <a:headEnd/>
            <a:tailEnd/>
          </a:ln>
        </p:spPr>
        <p:txBody>
          <a:bodyPr>
            <a:spAutoFit/>
          </a:bodyPr>
          <a:lstStyle/>
          <a:p>
            <a:pPr algn="just">
              <a:spcBef>
                <a:spcPct val="50000"/>
              </a:spcBef>
            </a:pPr>
            <a:r>
              <a:rPr lang="es-ES_tradnl" sz="1700">
                <a:latin typeface="Arial" pitchFamily="34" charset="0"/>
              </a:rPr>
              <a:t>El </a:t>
            </a:r>
            <a:r>
              <a:rPr lang="es-ES_tradnl" sz="1700" b="1">
                <a:latin typeface="Arial" pitchFamily="34" charset="0"/>
              </a:rPr>
              <a:t>método sísmico</a:t>
            </a:r>
            <a:r>
              <a:rPr lang="es-ES_tradnl" sz="1700">
                <a:latin typeface="Arial" pitchFamily="34" charset="0"/>
              </a:rPr>
              <a:t> se basa en los cambios en la velocidad de propagación de las ondas sísmicas. Básicamente las ondas P y las S.</a:t>
            </a:r>
            <a:endParaRPr lang="es-ES" sz="1700">
              <a:latin typeface="Arial" pitchFamily="34" charset="0"/>
            </a:endParaRPr>
          </a:p>
        </p:txBody>
      </p:sp>
      <p:sp>
        <p:nvSpPr>
          <p:cNvPr id="212995" name="Text Box 3"/>
          <p:cNvSpPr txBox="1">
            <a:spLocks noChangeArrowheads="1"/>
          </p:cNvSpPr>
          <p:nvPr/>
        </p:nvSpPr>
        <p:spPr bwMode="auto">
          <a:xfrm>
            <a:off x="468313" y="2420938"/>
            <a:ext cx="8280400" cy="1190625"/>
          </a:xfrm>
          <a:prstGeom prst="rect">
            <a:avLst/>
          </a:prstGeom>
          <a:noFill/>
          <a:ln w="9525">
            <a:noFill/>
            <a:miter lim="800000"/>
            <a:headEnd/>
            <a:tailEnd/>
          </a:ln>
        </p:spPr>
        <p:txBody>
          <a:bodyPr>
            <a:spAutoFit/>
          </a:bodyPr>
          <a:lstStyle/>
          <a:p>
            <a:pPr algn="just">
              <a:spcBef>
                <a:spcPct val="50000"/>
              </a:spcBef>
            </a:pPr>
            <a:r>
              <a:rPr lang="es-ES_tradnl">
                <a:latin typeface="Arial" pitchFamily="34" charset="0"/>
              </a:rPr>
              <a:t>Estos cambios en la velocidad se producen cuando las ondas atraviesan medios de distinta composición química, o que tienen un estado de agregación diferente: sólido, fluido, líquido. Por ejemplo, cuando corremos por la arena llevamos una velocidad distinta que si lo hacemos por una acera, o por el agua.</a:t>
            </a:r>
            <a:endParaRPr lang="es-ES">
              <a:latin typeface="Arial" pitchFamily="34" charset="0"/>
            </a:endParaRPr>
          </a:p>
        </p:txBody>
      </p:sp>
      <p:sp>
        <p:nvSpPr>
          <p:cNvPr id="212996" name="Rectangle 4"/>
          <p:cNvSpPr>
            <a:spLocks noChangeArrowheads="1"/>
          </p:cNvSpPr>
          <p:nvPr/>
        </p:nvSpPr>
        <p:spPr bwMode="auto">
          <a:xfrm>
            <a:off x="4787900" y="765175"/>
            <a:ext cx="3313113" cy="1368425"/>
          </a:xfrm>
          <a:prstGeom prst="rect">
            <a:avLst/>
          </a:prstGeom>
          <a:noFill/>
          <a:ln w="9525">
            <a:solidFill>
              <a:schemeClr val="tx1"/>
            </a:solidFill>
            <a:miter lim="800000"/>
            <a:headEnd/>
            <a:tailEnd/>
          </a:ln>
        </p:spPr>
        <p:txBody>
          <a:bodyPr wrap="none" anchor="ctr"/>
          <a:lstStyle/>
          <a:p>
            <a:endParaRPr lang="es-CO"/>
          </a:p>
        </p:txBody>
      </p:sp>
      <p:sp>
        <p:nvSpPr>
          <p:cNvPr id="212997" name="Text Box 5"/>
          <p:cNvSpPr txBox="1">
            <a:spLocks noChangeArrowheads="1"/>
          </p:cNvSpPr>
          <p:nvPr/>
        </p:nvSpPr>
        <p:spPr bwMode="auto">
          <a:xfrm>
            <a:off x="1762125" y="188913"/>
            <a:ext cx="5689600" cy="366712"/>
          </a:xfrm>
          <a:prstGeom prst="rect">
            <a:avLst/>
          </a:prstGeom>
          <a:solidFill>
            <a:srgbClr val="D9E0F1"/>
          </a:solidFill>
          <a:ln w="9525">
            <a:noFill/>
            <a:miter lim="800000"/>
            <a:headEnd/>
            <a:tailEnd/>
          </a:ln>
          <a:effectLst>
            <a:outerShdw dist="107763" dir="18900000" algn="ctr" rotWithShape="0">
              <a:schemeClr val="tx2">
                <a:alpha val="50000"/>
              </a:schemeClr>
            </a:outerShdw>
          </a:effectLst>
        </p:spPr>
        <p:txBody>
          <a:bodyPr>
            <a:spAutoFit/>
          </a:bodyPr>
          <a:lstStyle/>
          <a:p>
            <a:pPr algn="ctr">
              <a:spcBef>
                <a:spcPct val="50000"/>
              </a:spcBef>
              <a:defRPr/>
            </a:pPr>
            <a:r>
              <a:rPr lang="es-ES_tradnl" b="1" dirty="0">
                <a:solidFill>
                  <a:srgbClr val="0456A8"/>
                </a:solidFill>
                <a:latin typeface="Arial" pitchFamily="34" charset="0"/>
              </a:rPr>
              <a:t>EL MÉTODO SÍSMICO</a:t>
            </a:r>
            <a:endParaRPr lang="es-ES" b="1" dirty="0">
              <a:solidFill>
                <a:srgbClr val="0456A8"/>
              </a:solidFill>
              <a:latin typeface="Arial" pitchFamily="34" charset="0"/>
            </a:endParaRPr>
          </a:p>
        </p:txBody>
      </p:sp>
      <p:sp>
        <p:nvSpPr>
          <p:cNvPr id="212998" name="Text Box 6"/>
          <p:cNvSpPr txBox="1">
            <a:spLocks noChangeArrowheads="1"/>
          </p:cNvSpPr>
          <p:nvPr/>
        </p:nvSpPr>
        <p:spPr bwMode="auto">
          <a:xfrm rot="-5400000">
            <a:off x="3679031" y="1153319"/>
            <a:ext cx="1836738" cy="336550"/>
          </a:xfrm>
          <a:prstGeom prst="rect">
            <a:avLst/>
          </a:prstGeom>
          <a:noFill/>
          <a:ln w="9525">
            <a:noFill/>
            <a:miter lim="800000"/>
            <a:headEnd/>
            <a:tailEnd/>
          </a:ln>
        </p:spPr>
        <p:txBody>
          <a:bodyPr>
            <a:spAutoFit/>
          </a:bodyPr>
          <a:lstStyle/>
          <a:p>
            <a:pPr>
              <a:spcBef>
                <a:spcPct val="50000"/>
              </a:spcBef>
            </a:pPr>
            <a:r>
              <a:rPr lang="es-ES_tradnl" sz="1600">
                <a:latin typeface="Arial" pitchFamily="34" charset="0"/>
              </a:rPr>
              <a:t>Velocidad (m/s)</a:t>
            </a:r>
            <a:endParaRPr lang="es-ES" sz="1600">
              <a:latin typeface="Arial" pitchFamily="34" charset="0"/>
            </a:endParaRPr>
          </a:p>
        </p:txBody>
      </p:sp>
      <p:sp>
        <p:nvSpPr>
          <p:cNvPr id="212999" name="Text Box 7"/>
          <p:cNvSpPr txBox="1">
            <a:spLocks noChangeArrowheads="1"/>
          </p:cNvSpPr>
          <p:nvPr/>
        </p:nvSpPr>
        <p:spPr bwMode="auto">
          <a:xfrm>
            <a:off x="4211638" y="4794250"/>
            <a:ext cx="2160587" cy="1803400"/>
          </a:xfrm>
          <a:prstGeom prst="rect">
            <a:avLst/>
          </a:prstGeom>
          <a:noFill/>
          <a:ln w="9525">
            <a:noFill/>
            <a:miter lim="800000"/>
            <a:headEnd/>
            <a:tailEnd/>
          </a:ln>
        </p:spPr>
        <p:txBody>
          <a:bodyPr>
            <a:spAutoFit/>
          </a:bodyPr>
          <a:lstStyle/>
          <a:p>
            <a:pPr algn="just">
              <a:spcBef>
                <a:spcPct val="50000"/>
              </a:spcBef>
            </a:pPr>
            <a:r>
              <a:rPr lang="es-ES_tradnl" sz="1600">
                <a:latin typeface="Arial" pitchFamily="34" charset="0"/>
              </a:rPr>
              <a:t>Si la velocidad con la que se propagan no cambiara querría decir que el medio que atraviesan es homogéneo. No hay capas diferentes.</a:t>
            </a:r>
            <a:endParaRPr lang="es-ES" sz="1600">
              <a:latin typeface="Arial" pitchFamily="34" charset="0"/>
            </a:endParaRPr>
          </a:p>
        </p:txBody>
      </p:sp>
      <p:sp>
        <p:nvSpPr>
          <p:cNvPr id="213000" name="Rectangle 8"/>
          <p:cNvSpPr>
            <a:spLocks noChangeArrowheads="1"/>
          </p:cNvSpPr>
          <p:nvPr/>
        </p:nvSpPr>
        <p:spPr bwMode="auto">
          <a:xfrm>
            <a:off x="6732588" y="4724400"/>
            <a:ext cx="1871662" cy="1657350"/>
          </a:xfrm>
          <a:prstGeom prst="rect">
            <a:avLst/>
          </a:prstGeom>
          <a:noFill/>
          <a:ln w="9525">
            <a:solidFill>
              <a:schemeClr val="tx1"/>
            </a:solidFill>
            <a:miter lim="800000"/>
            <a:headEnd/>
            <a:tailEnd/>
          </a:ln>
        </p:spPr>
        <p:txBody>
          <a:bodyPr wrap="none" anchor="ctr"/>
          <a:lstStyle/>
          <a:p>
            <a:endParaRPr lang="es-CO"/>
          </a:p>
        </p:txBody>
      </p:sp>
      <p:sp>
        <p:nvSpPr>
          <p:cNvPr id="213001" name="Text Box 9"/>
          <p:cNvSpPr txBox="1">
            <a:spLocks noChangeArrowheads="1"/>
          </p:cNvSpPr>
          <p:nvPr/>
        </p:nvSpPr>
        <p:spPr bwMode="auto">
          <a:xfrm>
            <a:off x="395288" y="5826125"/>
            <a:ext cx="3384550" cy="915988"/>
          </a:xfrm>
          <a:prstGeom prst="rect">
            <a:avLst/>
          </a:prstGeom>
          <a:noFill/>
          <a:ln w="9525">
            <a:noFill/>
            <a:miter lim="800000"/>
            <a:headEnd/>
            <a:tailEnd/>
          </a:ln>
        </p:spPr>
        <p:txBody>
          <a:bodyPr>
            <a:spAutoFit/>
          </a:bodyPr>
          <a:lstStyle/>
          <a:p>
            <a:pPr algn="just">
              <a:spcBef>
                <a:spcPct val="50000"/>
              </a:spcBef>
            </a:pPr>
            <a:r>
              <a:rPr lang="es-ES_tradnl">
                <a:latin typeface="Arial" pitchFamily="34" charset="0"/>
              </a:rPr>
              <a:t>La representación gráfica de la velocidad de propagación es lo que llamamos </a:t>
            </a:r>
            <a:r>
              <a:rPr lang="es-ES_tradnl" b="1">
                <a:latin typeface="Arial" pitchFamily="34" charset="0"/>
              </a:rPr>
              <a:t>sismograma.</a:t>
            </a:r>
            <a:endParaRPr lang="es-ES">
              <a:latin typeface="Arial" pitchFamily="34" charset="0"/>
            </a:endParaRPr>
          </a:p>
        </p:txBody>
      </p:sp>
      <p:sp>
        <p:nvSpPr>
          <p:cNvPr id="213002" name="Text Box 10"/>
          <p:cNvSpPr txBox="1">
            <a:spLocks noChangeArrowheads="1"/>
          </p:cNvSpPr>
          <p:nvPr/>
        </p:nvSpPr>
        <p:spPr bwMode="auto">
          <a:xfrm rot="-5400000">
            <a:off x="-634206" y="4842669"/>
            <a:ext cx="1836738" cy="304800"/>
          </a:xfrm>
          <a:prstGeom prst="rect">
            <a:avLst/>
          </a:prstGeom>
          <a:noFill/>
          <a:ln w="9525">
            <a:noFill/>
            <a:miter lim="800000"/>
            <a:headEnd/>
            <a:tailEnd/>
          </a:ln>
        </p:spPr>
        <p:txBody>
          <a:bodyPr>
            <a:spAutoFit/>
          </a:bodyPr>
          <a:lstStyle/>
          <a:p>
            <a:pPr>
              <a:spcBef>
                <a:spcPct val="50000"/>
              </a:spcBef>
            </a:pPr>
            <a:r>
              <a:rPr lang="es-ES_tradnl" sz="1400">
                <a:latin typeface="Arial" pitchFamily="34" charset="0"/>
              </a:rPr>
              <a:t>Velocidad (m/s)</a:t>
            </a:r>
            <a:endParaRPr lang="es-ES" sz="1400">
              <a:latin typeface="Arial" pitchFamily="34" charset="0"/>
            </a:endParaRPr>
          </a:p>
        </p:txBody>
      </p:sp>
      <p:sp>
        <p:nvSpPr>
          <p:cNvPr id="213003" name="Freeform 11"/>
          <p:cNvSpPr>
            <a:spLocks/>
          </p:cNvSpPr>
          <p:nvPr/>
        </p:nvSpPr>
        <p:spPr bwMode="auto">
          <a:xfrm>
            <a:off x="4787900" y="836613"/>
            <a:ext cx="3213100" cy="1295400"/>
          </a:xfrm>
          <a:custGeom>
            <a:avLst/>
            <a:gdLst>
              <a:gd name="T0" fmla="*/ 0 w 2024"/>
              <a:gd name="T1" fmla="*/ 2147483647 h 632"/>
              <a:gd name="T2" fmla="*/ 2147483647 w 2024"/>
              <a:gd name="T3" fmla="*/ 2147483647 h 632"/>
              <a:gd name="T4" fmla="*/ 2147483647 w 2024"/>
              <a:gd name="T5" fmla="*/ 2147483647 h 632"/>
              <a:gd name="T6" fmla="*/ 2147483647 w 2024"/>
              <a:gd name="T7" fmla="*/ 2147483647 h 632"/>
              <a:gd name="T8" fmla="*/ 2147483647 w 2024"/>
              <a:gd name="T9" fmla="*/ 2147483647 h 632"/>
              <a:gd name="T10" fmla="*/ 2147483647 w 2024"/>
              <a:gd name="T11" fmla="*/ 2147483647 h 632"/>
              <a:gd name="T12" fmla="*/ 2147483647 w 2024"/>
              <a:gd name="T13" fmla="*/ 2147483647 h 632"/>
              <a:gd name="T14" fmla="*/ 2147483647 w 2024"/>
              <a:gd name="T15" fmla="*/ 2147483647 h 632"/>
              <a:gd name="T16" fmla="*/ 2147483647 w 2024"/>
              <a:gd name="T17" fmla="*/ 2147483647 h 632"/>
              <a:gd name="T18" fmla="*/ 2147483647 w 2024"/>
              <a:gd name="T19" fmla="*/ 2147483647 h 632"/>
              <a:gd name="T20" fmla="*/ 2147483647 w 2024"/>
              <a:gd name="T21" fmla="*/ 2147483647 h 632"/>
              <a:gd name="T22" fmla="*/ 2147483647 w 2024"/>
              <a:gd name="T23" fmla="*/ 2147483647 h 632"/>
              <a:gd name="T24" fmla="*/ 2147483647 w 2024"/>
              <a:gd name="T25" fmla="*/ 2147483647 h 632"/>
              <a:gd name="T26" fmla="*/ 2147483647 w 2024"/>
              <a:gd name="T27" fmla="*/ 2147483647 h 632"/>
              <a:gd name="T28" fmla="*/ 2147483647 w 2024"/>
              <a:gd name="T29" fmla="*/ 2147483647 h 632"/>
              <a:gd name="T30" fmla="*/ 2147483647 w 2024"/>
              <a:gd name="T31" fmla="*/ 2147483647 h 632"/>
              <a:gd name="T32" fmla="*/ 2147483647 w 2024"/>
              <a:gd name="T33" fmla="*/ 0 h 6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24"/>
              <a:gd name="T52" fmla="*/ 0 h 632"/>
              <a:gd name="T53" fmla="*/ 2024 w 2024"/>
              <a:gd name="T54" fmla="*/ 632 h 6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24" h="632">
                <a:moveTo>
                  <a:pt x="0" y="632"/>
                </a:moveTo>
                <a:cubicBezTo>
                  <a:pt x="17" y="607"/>
                  <a:pt x="44" y="596"/>
                  <a:pt x="56" y="568"/>
                </a:cubicBezTo>
                <a:cubicBezTo>
                  <a:pt x="76" y="523"/>
                  <a:pt x="70" y="508"/>
                  <a:pt x="112" y="480"/>
                </a:cubicBezTo>
                <a:cubicBezTo>
                  <a:pt x="127" y="435"/>
                  <a:pt x="140" y="460"/>
                  <a:pt x="176" y="472"/>
                </a:cubicBezTo>
                <a:cubicBezTo>
                  <a:pt x="181" y="480"/>
                  <a:pt x="185" y="490"/>
                  <a:pt x="192" y="496"/>
                </a:cubicBezTo>
                <a:cubicBezTo>
                  <a:pt x="206" y="509"/>
                  <a:pt x="240" y="528"/>
                  <a:pt x="240" y="528"/>
                </a:cubicBezTo>
                <a:cubicBezTo>
                  <a:pt x="249" y="542"/>
                  <a:pt x="264" y="573"/>
                  <a:pt x="288" y="568"/>
                </a:cubicBezTo>
                <a:cubicBezTo>
                  <a:pt x="296" y="566"/>
                  <a:pt x="291" y="551"/>
                  <a:pt x="296" y="544"/>
                </a:cubicBezTo>
                <a:cubicBezTo>
                  <a:pt x="302" y="536"/>
                  <a:pt x="312" y="533"/>
                  <a:pt x="320" y="528"/>
                </a:cubicBezTo>
                <a:cubicBezTo>
                  <a:pt x="331" y="494"/>
                  <a:pt x="353" y="491"/>
                  <a:pt x="376" y="464"/>
                </a:cubicBezTo>
                <a:cubicBezTo>
                  <a:pt x="402" y="433"/>
                  <a:pt x="422" y="399"/>
                  <a:pt x="456" y="376"/>
                </a:cubicBezTo>
                <a:cubicBezTo>
                  <a:pt x="511" y="294"/>
                  <a:pt x="585" y="268"/>
                  <a:pt x="664" y="224"/>
                </a:cubicBezTo>
                <a:cubicBezTo>
                  <a:pt x="681" y="215"/>
                  <a:pt x="694" y="198"/>
                  <a:pt x="712" y="192"/>
                </a:cubicBezTo>
                <a:cubicBezTo>
                  <a:pt x="795" y="164"/>
                  <a:pt x="873" y="140"/>
                  <a:pt x="960" y="128"/>
                </a:cubicBezTo>
                <a:cubicBezTo>
                  <a:pt x="1045" y="100"/>
                  <a:pt x="1127" y="81"/>
                  <a:pt x="1216" y="72"/>
                </a:cubicBezTo>
                <a:cubicBezTo>
                  <a:pt x="1293" y="53"/>
                  <a:pt x="1377" y="53"/>
                  <a:pt x="1456" y="48"/>
                </a:cubicBezTo>
                <a:cubicBezTo>
                  <a:pt x="1643" y="17"/>
                  <a:pt x="1834" y="0"/>
                  <a:pt x="2024" y="0"/>
                </a:cubicBezTo>
              </a:path>
            </a:pathLst>
          </a:custGeom>
          <a:noFill/>
          <a:ln w="38100">
            <a:solidFill>
              <a:srgbClr val="FF0000"/>
            </a:solidFill>
            <a:round/>
            <a:headEnd/>
            <a:tailEnd/>
          </a:ln>
        </p:spPr>
        <p:txBody>
          <a:bodyPr/>
          <a:lstStyle/>
          <a:p>
            <a:endParaRPr lang="es-CO"/>
          </a:p>
        </p:txBody>
      </p:sp>
      <p:sp>
        <p:nvSpPr>
          <p:cNvPr id="213004" name="Line 12"/>
          <p:cNvSpPr>
            <a:spLocks noChangeShapeType="1"/>
          </p:cNvSpPr>
          <p:nvPr/>
        </p:nvSpPr>
        <p:spPr bwMode="auto">
          <a:xfrm>
            <a:off x="6732588" y="5300663"/>
            <a:ext cx="1871662" cy="0"/>
          </a:xfrm>
          <a:prstGeom prst="line">
            <a:avLst/>
          </a:prstGeom>
          <a:noFill/>
          <a:ln w="38100">
            <a:solidFill>
              <a:srgbClr val="FF3300"/>
            </a:solidFill>
            <a:round/>
            <a:headEnd/>
            <a:tailEnd/>
          </a:ln>
        </p:spPr>
        <p:txBody>
          <a:bodyPr/>
          <a:lstStyle/>
          <a:p>
            <a:endParaRPr lang="es-CO"/>
          </a:p>
        </p:txBody>
      </p:sp>
      <p:sp>
        <p:nvSpPr>
          <p:cNvPr id="213005" name="Freeform 13"/>
          <p:cNvSpPr>
            <a:spLocks/>
          </p:cNvSpPr>
          <p:nvPr/>
        </p:nvSpPr>
        <p:spPr bwMode="auto">
          <a:xfrm>
            <a:off x="4787900" y="836613"/>
            <a:ext cx="3213100" cy="1295400"/>
          </a:xfrm>
          <a:custGeom>
            <a:avLst/>
            <a:gdLst>
              <a:gd name="T0" fmla="*/ 0 w 2024"/>
              <a:gd name="T1" fmla="*/ 2147483647 h 632"/>
              <a:gd name="T2" fmla="*/ 2147483647 w 2024"/>
              <a:gd name="T3" fmla="*/ 2147483647 h 632"/>
              <a:gd name="T4" fmla="*/ 2147483647 w 2024"/>
              <a:gd name="T5" fmla="*/ 2147483647 h 632"/>
              <a:gd name="T6" fmla="*/ 2147483647 w 2024"/>
              <a:gd name="T7" fmla="*/ 2147483647 h 632"/>
              <a:gd name="T8" fmla="*/ 2147483647 w 2024"/>
              <a:gd name="T9" fmla="*/ 2147483647 h 632"/>
              <a:gd name="T10" fmla="*/ 2147483647 w 2024"/>
              <a:gd name="T11" fmla="*/ 2147483647 h 632"/>
              <a:gd name="T12" fmla="*/ 2147483647 w 2024"/>
              <a:gd name="T13" fmla="*/ 2147483647 h 632"/>
              <a:gd name="T14" fmla="*/ 2147483647 w 2024"/>
              <a:gd name="T15" fmla="*/ 2147483647 h 632"/>
              <a:gd name="T16" fmla="*/ 2147483647 w 2024"/>
              <a:gd name="T17" fmla="*/ 2147483647 h 632"/>
              <a:gd name="T18" fmla="*/ 2147483647 w 2024"/>
              <a:gd name="T19" fmla="*/ 2147483647 h 632"/>
              <a:gd name="T20" fmla="*/ 2147483647 w 2024"/>
              <a:gd name="T21" fmla="*/ 2147483647 h 632"/>
              <a:gd name="T22" fmla="*/ 2147483647 w 2024"/>
              <a:gd name="T23" fmla="*/ 2147483647 h 632"/>
              <a:gd name="T24" fmla="*/ 2147483647 w 2024"/>
              <a:gd name="T25" fmla="*/ 2147483647 h 632"/>
              <a:gd name="T26" fmla="*/ 2147483647 w 2024"/>
              <a:gd name="T27" fmla="*/ 2147483647 h 632"/>
              <a:gd name="T28" fmla="*/ 2147483647 w 2024"/>
              <a:gd name="T29" fmla="*/ 2147483647 h 632"/>
              <a:gd name="T30" fmla="*/ 2147483647 w 2024"/>
              <a:gd name="T31" fmla="*/ 2147483647 h 632"/>
              <a:gd name="T32" fmla="*/ 2147483647 w 2024"/>
              <a:gd name="T33" fmla="*/ 0 h 6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24"/>
              <a:gd name="T52" fmla="*/ 0 h 632"/>
              <a:gd name="T53" fmla="*/ 2024 w 2024"/>
              <a:gd name="T54" fmla="*/ 632 h 6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24" h="632">
                <a:moveTo>
                  <a:pt x="0" y="632"/>
                </a:moveTo>
                <a:cubicBezTo>
                  <a:pt x="17" y="607"/>
                  <a:pt x="44" y="596"/>
                  <a:pt x="56" y="568"/>
                </a:cubicBezTo>
                <a:cubicBezTo>
                  <a:pt x="76" y="523"/>
                  <a:pt x="70" y="508"/>
                  <a:pt x="112" y="480"/>
                </a:cubicBezTo>
                <a:cubicBezTo>
                  <a:pt x="127" y="435"/>
                  <a:pt x="140" y="460"/>
                  <a:pt x="176" y="472"/>
                </a:cubicBezTo>
                <a:cubicBezTo>
                  <a:pt x="181" y="480"/>
                  <a:pt x="185" y="490"/>
                  <a:pt x="192" y="496"/>
                </a:cubicBezTo>
                <a:cubicBezTo>
                  <a:pt x="206" y="509"/>
                  <a:pt x="240" y="528"/>
                  <a:pt x="240" y="528"/>
                </a:cubicBezTo>
                <a:cubicBezTo>
                  <a:pt x="249" y="542"/>
                  <a:pt x="264" y="573"/>
                  <a:pt x="288" y="568"/>
                </a:cubicBezTo>
                <a:cubicBezTo>
                  <a:pt x="296" y="566"/>
                  <a:pt x="291" y="551"/>
                  <a:pt x="296" y="544"/>
                </a:cubicBezTo>
                <a:cubicBezTo>
                  <a:pt x="302" y="536"/>
                  <a:pt x="312" y="533"/>
                  <a:pt x="320" y="528"/>
                </a:cubicBezTo>
                <a:cubicBezTo>
                  <a:pt x="331" y="494"/>
                  <a:pt x="353" y="491"/>
                  <a:pt x="376" y="464"/>
                </a:cubicBezTo>
                <a:cubicBezTo>
                  <a:pt x="402" y="433"/>
                  <a:pt x="422" y="399"/>
                  <a:pt x="456" y="376"/>
                </a:cubicBezTo>
                <a:cubicBezTo>
                  <a:pt x="511" y="294"/>
                  <a:pt x="585" y="268"/>
                  <a:pt x="664" y="224"/>
                </a:cubicBezTo>
                <a:cubicBezTo>
                  <a:pt x="681" y="215"/>
                  <a:pt x="694" y="198"/>
                  <a:pt x="712" y="192"/>
                </a:cubicBezTo>
                <a:cubicBezTo>
                  <a:pt x="795" y="164"/>
                  <a:pt x="873" y="140"/>
                  <a:pt x="960" y="128"/>
                </a:cubicBezTo>
                <a:cubicBezTo>
                  <a:pt x="1045" y="100"/>
                  <a:pt x="1127" y="81"/>
                  <a:pt x="1216" y="72"/>
                </a:cubicBezTo>
                <a:cubicBezTo>
                  <a:pt x="1293" y="53"/>
                  <a:pt x="1377" y="53"/>
                  <a:pt x="1456" y="48"/>
                </a:cubicBezTo>
                <a:cubicBezTo>
                  <a:pt x="1643" y="17"/>
                  <a:pt x="1834" y="0"/>
                  <a:pt x="2024" y="0"/>
                </a:cubicBezTo>
              </a:path>
            </a:pathLst>
          </a:custGeom>
          <a:noFill/>
          <a:ln w="38100">
            <a:solidFill>
              <a:srgbClr val="FF0000"/>
            </a:solidFill>
            <a:round/>
            <a:headEnd/>
            <a:tailEnd/>
          </a:ln>
        </p:spPr>
        <p:txBody>
          <a:bodyPr/>
          <a:lstStyle/>
          <a:p>
            <a:endParaRPr lang="es-CO"/>
          </a:p>
        </p:txBody>
      </p:sp>
      <p:sp>
        <p:nvSpPr>
          <p:cNvPr id="213006" name="Line 14"/>
          <p:cNvSpPr>
            <a:spLocks noChangeShapeType="1"/>
          </p:cNvSpPr>
          <p:nvPr/>
        </p:nvSpPr>
        <p:spPr bwMode="auto">
          <a:xfrm>
            <a:off x="6732588" y="5300663"/>
            <a:ext cx="1871662" cy="0"/>
          </a:xfrm>
          <a:prstGeom prst="line">
            <a:avLst/>
          </a:prstGeom>
          <a:noFill/>
          <a:ln w="38100">
            <a:solidFill>
              <a:srgbClr val="FF3300"/>
            </a:solidFill>
            <a:round/>
            <a:headEnd/>
            <a:tailEnd/>
          </a:ln>
        </p:spPr>
        <p:txBody>
          <a:bodyPr/>
          <a:lstStyle/>
          <a:p>
            <a:endParaRPr lang="es-CO"/>
          </a:p>
        </p:txBody>
      </p:sp>
      <p:pic>
        <p:nvPicPr>
          <p:cNvPr id="213007" name="Picture 15" descr="sismocoda"/>
          <p:cNvPicPr>
            <a:picLocks noChangeAspect="1" noChangeArrowheads="1"/>
          </p:cNvPicPr>
          <p:nvPr/>
        </p:nvPicPr>
        <p:blipFill>
          <a:blip r:embed="rId2"/>
          <a:srcRect/>
          <a:stretch>
            <a:fillRect/>
          </a:stretch>
        </p:blipFill>
        <p:spPr bwMode="auto">
          <a:xfrm>
            <a:off x="611188" y="4581525"/>
            <a:ext cx="2736850" cy="11668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12997"/>
                                        </p:tgtEl>
                                        <p:attrNameLst>
                                          <p:attrName>style.visibility</p:attrName>
                                        </p:attrNameLst>
                                      </p:cBhvr>
                                      <p:to>
                                        <p:strVal val="visible"/>
                                      </p:to>
                                    </p:set>
                                    <p:animEffect transition="in" filter="fade">
                                      <p:cBhvr>
                                        <p:cTn id="7" dur="1000"/>
                                        <p:tgtEl>
                                          <p:spTgt spid="212997"/>
                                        </p:tgtEl>
                                      </p:cBhvr>
                                    </p:animEffect>
                                    <p:anim calcmode="lin" valueType="num">
                                      <p:cBhvr>
                                        <p:cTn id="8" dur="1000" fill="hold"/>
                                        <p:tgtEl>
                                          <p:spTgt spid="212997"/>
                                        </p:tgtEl>
                                        <p:attrNameLst>
                                          <p:attrName>ppt_x</p:attrName>
                                        </p:attrNameLst>
                                      </p:cBhvr>
                                      <p:tavLst>
                                        <p:tav tm="0">
                                          <p:val>
                                            <p:strVal val="#ppt_x"/>
                                          </p:val>
                                        </p:tav>
                                        <p:tav tm="100000">
                                          <p:val>
                                            <p:strVal val="#ppt_x"/>
                                          </p:val>
                                        </p:tav>
                                      </p:tavLst>
                                    </p:anim>
                                    <p:anim calcmode="lin" valueType="num">
                                      <p:cBhvr>
                                        <p:cTn id="9" dur="1000" fill="hold"/>
                                        <p:tgtEl>
                                          <p:spTgt spid="21299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12994"/>
                                        </p:tgtEl>
                                        <p:attrNameLst>
                                          <p:attrName>style.visibility</p:attrName>
                                        </p:attrNameLst>
                                      </p:cBhvr>
                                      <p:to>
                                        <p:strVal val="visible"/>
                                      </p:to>
                                    </p:set>
                                    <p:animEffect transition="in" filter="wipe(down)">
                                      <p:cBhvr>
                                        <p:cTn id="14" dur="580">
                                          <p:stCondLst>
                                            <p:cond delay="0"/>
                                          </p:stCondLst>
                                        </p:cTn>
                                        <p:tgtEl>
                                          <p:spTgt spid="212994"/>
                                        </p:tgtEl>
                                      </p:cBhvr>
                                    </p:animEffect>
                                    <p:anim calcmode="lin" valueType="num">
                                      <p:cBhvr>
                                        <p:cTn id="15" dur="1822" tmFilter="0,0; 0.14,0.36; 0.43,0.73; 0.71,0.91; 1.0,1.0">
                                          <p:stCondLst>
                                            <p:cond delay="0"/>
                                          </p:stCondLst>
                                        </p:cTn>
                                        <p:tgtEl>
                                          <p:spTgt spid="21299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1299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1299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1299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12994"/>
                                        </p:tgtEl>
                                        <p:attrNameLst>
                                          <p:attrName>ppt_y</p:attrName>
                                        </p:attrNameLst>
                                      </p:cBhvr>
                                      <p:tavLst>
                                        <p:tav tm="0" fmla="#ppt_y-sin(pi*$)/81">
                                          <p:val>
                                            <p:fltVal val="0"/>
                                          </p:val>
                                        </p:tav>
                                        <p:tav tm="100000">
                                          <p:val>
                                            <p:fltVal val="1"/>
                                          </p:val>
                                        </p:tav>
                                      </p:tavLst>
                                    </p:anim>
                                    <p:animScale>
                                      <p:cBhvr>
                                        <p:cTn id="20" dur="26">
                                          <p:stCondLst>
                                            <p:cond delay="650"/>
                                          </p:stCondLst>
                                        </p:cTn>
                                        <p:tgtEl>
                                          <p:spTgt spid="212994"/>
                                        </p:tgtEl>
                                      </p:cBhvr>
                                      <p:to x="100000" y="60000"/>
                                    </p:animScale>
                                    <p:animScale>
                                      <p:cBhvr>
                                        <p:cTn id="21" dur="166" decel="50000">
                                          <p:stCondLst>
                                            <p:cond delay="676"/>
                                          </p:stCondLst>
                                        </p:cTn>
                                        <p:tgtEl>
                                          <p:spTgt spid="212994"/>
                                        </p:tgtEl>
                                      </p:cBhvr>
                                      <p:to x="100000" y="100000"/>
                                    </p:animScale>
                                    <p:animScale>
                                      <p:cBhvr>
                                        <p:cTn id="22" dur="26">
                                          <p:stCondLst>
                                            <p:cond delay="1312"/>
                                          </p:stCondLst>
                                        </p:cTn>
                                        <p:tgtEl>
                                          <p:spTgt spid="212994"/>
                                        </p:tgtEl>
                                      </p:cBhvr>
                                      <p:to x="100000" y="80000"/>
                                    </p:animScale>
                                    <p:animScale>
                                      <p:cBhvr>
                                        <p:cTn id="23" dur="166" decel="50000">
                                          <p:stCondLst>
                                            <p:cond delay="1338"/>
                                          </p:stCondLst>
                                        </p:cTn>
                                        <p:tgtEl>
                                          <p:spTgt spid="212994"/>
                                        </p:tgtEl>
                                      </p:cBhvr>
                                      <p:to x="100000" y="100000"/>
                                    </p:animScale>
                                    <p:animScale>
                                      <p:cBhvr>
                                        <p:cTn id="24" dur="26">
                                          <p:stCondLst>
                                            <p:cond delay="1642"/>
                                          </p:stCondLst>
                                        </p:cTn>
                                        <p:tgtEl>
                                          <p:spTgt spid="212994"/>
                                        </p:tgtEl>
                                      </p:cBhvr>
                                      <p:to x="100000" y="90000"/>
                                    </p:animScale>
                                    <p:animScale>
                                      <p:cBhvr>
                                        <p:cTn id="25" dur="166" decel="50000">
                                          <p:stCondLst>
                                            <p:cond delay="1668"/>
                                          </p:stCondLst>
                                        </p:cTn>
                                        <p:tgtEl>
                                          <p:spTgt spid="212994"/>
                                        </p:tgtEl>
                                      </p:cBhvr>
                                      <p:to x="100000" y="100000"/>
                                    </p:animScale>
                                    <p:animScale>
                                      <p:cBhvr>
                                        <p:cTn id="26" dur="26">
                                          <p:stCondLst>
                                            <p:cond delay="1808"/>
                                          </p:stCondLst>
                                        </p:cTn>
                                        <p:tgtEl>
                                          <p:spTgt spid="212994"/>
                                        </p:tgtEl>
                                      </p:cBhvr>
                                      <p:to x="100000" y="95000"/>
                                    </p:animScale>
                                    <p:animScale>
                                      <p:cBhvr>
                                        <p:cTn id="27" dur="166" decel="50000">
                                          <p:stCondLst>
                                            <p:cond delay="1834"/>
                                          </p:stCondLst>
                                        </p:cTn>
                                        <p:tgtEl>
                                          <p:spTgt spid="21299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2996"/>
                                        </p:tgtEl>
                                        <p:attrNameLst>
                                          <p:attrName>style.visibility</p:attrName>
                                        </p:attrNameLst>
                                      </p:cBhvr>
                                      <p:to>
                                        <p:strVal val="visible"/>
                                      </p:to>
                                    </p:set>
                                    <p:animEffect transition="in" filter="fade">
                                      <p:cBhvr>
                                        <p:cTn id="32" dur="1000"/>
                                        <p:tgtEl>
                                          <p:spTgt spid="21299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2998"/>
                                        </p:tgtEl>
                                        <p:attrNameLst>
                                          <p:attrName>style.visibility</p:attrName>
                                        </p:attrNameLst>
                                      </p:cBhvr>
                                      <p:to>
                                        <p:strVal val="visible"/>
                                      </p:to>
                                    </p:set>
                                    <p:animEffect transition="in" filter="fade">
                                      <p:cBhvr>
                                        <p:cTn id="35" dur="1000"/>
                                        <p:tgtEl>
                                          <p:spTgt spid="21299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13005"/>
                                        </p:tgtEl>
                                        <p:attrNameLst>
                                          <p:attrName>style.visibility</p:attrName>
                                        </p:attrNameLst>
                                      </p:cBhvr>
                                      <p:to>
                                        <p:strVal val="visible"/>
                                      </p:to>
                                    </p:set>
                                    <p:animEffect transition="in" filter="wipe(left)">
                                      <p:cBhvr>
                                        <p:cTn id="40" dur="3000"/>
                                        <p:tgtEl>
                                          <p:spTgt spid="213005"/>
                                        </p:tgtEl>
                                      </p:cBhvr>
                                    </p:animEffect>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212995"/>
                                        </p:tgtEl>
                                        <p:attrNameLst>
                                          <p:attrName>style.visibility</p:attrName>
                                        </p:attrNameLst>
                                      </p:cBhvr>
                                      <p:to>
                                        <p:strVal val="visible"/>
                                      </p:to>
                                    </p:set>
                                    <p:animEffect transition="in" filter="fade">
                                      <p:cBhvr>
                                        <p:cTn id="45" dur="1000"/>
                                        <p:tgtEl>
                                          <p:spTgt spid="212995"/>
                                        </p:tgtEl>
                                      </p:cBhvr>
                                    </p:animEffect>
                                    <p:anim calcmode="lin" valueType="num">
                                      <p:cBhvr>
                                        <p:cTn id="46" dur="1000" fill="hold"/>
                                        <p:tgtEl>
                                          <p:spTgt spid="212995"/>
                                        </p:tgtEl>
                                        <p:attrNameLst>
                                          <p:attrName>ppt_x</p:attrName>
                                        </p:attrNameLst>
                                      </p:cBhvr>
                                      <p:tavLst>
                                        <p:tav tm="0">
                                          <p:val>
                                            <p:strVal val="#ppt_x"/>
                                          </p:val>
                                        </p:tav>
                                        <p:tav tm="100000">
                                          <p:val>
                                            <p:strVal val="#ppt_x"/>
                                          </p:val>
                                        </p:tav>
                                      </p:tavLst>
                                    </p:anim>
                                    <p:anim calcmode="lin" valueType="num">
                                      <p:cBhvr>
                                        <p:cTn id="47" dur="1000" fill="hold"/>
                                        <p:tgtEl>
                                          <p:spTgt spid="212995"/>
                                        </p:tgtEl>
                                        <p:attrNameLst>
                                          <p:attrName>ppt_y</p:attrName>
                                        </p:attrNameLst>
                                      </p:cBhvr>
                                      <p:tavLst>
                                        <p:tav tm="0">
                                          <p:val>
                                            <p:strVal val="#ppt_y-.1"/>
                                          </p:val>
                                        </p:tav>
                                        <p:tav tm="100000">
                                          <p:val>
                                            <p:strVal val="#ppt_y"/>
                                          </p:val>
                                        </p:tav>
                                      </p:tavLst>
                                    </p:anim>
                                  </p:childTnLst>
                                </p:cTn>
                              </p:par>
                              <p:par>
                                <p:cTn id="48" presetID="10" presetClass="entr" presetSubtype="0" fill="hold" grpId="0" nodeType="withEffect">
                                  <p:stCondLst>
                                    <p:cond delay="0"/>
                                  </p:stCondLst>
                                  <p:childTnLst>
                                    <p:set>
                                      <p:cBhvr>
                                        <p:cTn id="49" dur="1" fill="hold">
                                          <p:stCondLst>
                                            <p:cond delay="0"/>
                                          </p:stCondLst>
                                        </p:cTn>
                                        <p:tgtEl>
                                          <p:spTgt spid="213002"/>
                                        </p:tgtEl>
                                        <p:attrNameLst>
                                          <p:attrName>style.visibility</p:attrName>
                                        </p:attrNameLst>
                                      </p:cBhvr>
                                      <p:to>
                                        <p:strVal val="visible"/>
                                      </p:to>
                                    </p:set>
                                    <p:animEffect transition="in" filter="fade">
                                      <p:cBhvr>
                                        <p:cTn id="50" dur="1000"/>
                                        <p:tgtEl>
                                          <p:spTgt spid="213002"/>
                                        </p:tgtEl>
                                      </p:cBhvr>
                                    </p:animEffect>
                                  </p:childTnLst>
                                </p:cTn>
                              </p:par>
                            </p:childTnLst>
                          </p:cTn>
                        </p:par>
                      </p:childTnLst>
                    </p:cTn>
                  </p:par>
                  <p:par>
                    <p:cTn id="51" fill="hold">
                      <p:stCondLst>
                        <p:cond delay="indefinite"/>
                      </p:stCondLst>
                      <p:childTnLst>
                        <p:par>
                          <p:cTn id="52" fill="hold">
                            <p:stCondLst>
                              <p:cond delay="0"/>
                            </p:stCondLst>
                            <p:childTnLst>
                              <p:par>
                                <p:cTn id="53" presetID="27" presetClass="entr" presetSubtype="0" fill="hold" grpId="0" nodeType="clickEffect">
                                  <p:stCondLst>
                                    <p:cond delay="0"/>
                                  </p:stCondLst>
                                  <p:iterate type="lt">
                                    <p:tmPct val="50000"/>
                                  </p:iterate>
                                  <p:childTnLst>
                                    <p:set>
                                      <p:cBhvr>
                                        <p:cTn id="54" dur="1" fill="hold">
                                          <p:stCondLst>
                                            <p:cond delay="0"/>
                                          </p:stCondLst>
                                        </p:cTn>
                                        <p:tgtEl>
                                          <p:spTgt spid="213001"/>
                                        </p:tgtEl>
                                        <p:attrNameLst>
                                          <p:attrName>style.visibility</p:attrName>
                                        </p:attrNameLst>
                                      </p:cBhvr>
                                      <p:to>
                                        <p:strVal val="visible"/>
                                      </p:to>
                                    </p:set>
                                    <p:anim calcmode="discrete" valueType="clr">
                                      <p:cBhvr override="childStyle">
                                        <p:cTn id="55" dur="80"/>
                                        <p:tgtEl>
                                          <p:spTgt spid="213001"/>
                                        </p:tgtEl>
                                        <p:attrNameLst>
                                          <p:attrName>style.color</p:attrName>
                                        </p:attrNameLst>
                                      </p:cBhvr>
                                      <p:tavLst>
                                        <p:tav tm="0">
                                          <p:val>
                                            <p:clrVal>
                                              <a:schemeClr val="bg1"/>
                                            </p:clrVal>
                                          </p:val>
                                        </p:tav>
                                        <p:tav tm="50000">
                                          <p:val>
                                            <p:clrVal>
                                              <a:schemeClr val="bg1"/>
                                            </p:clrVal>
                                          </p:val>
                                        </p:tav>
                                      </p:tavLst>
                                    </p:anim>
                                    <p:anim calcmode="discrete" valueType="clr">
                                      <p:cBhvr>
                                        <p:cTn id="56" dur="80"/>
                                        <p:tgtEl>
                                          <p:spTgt spid="213001"/>
                                        </p:tgtEl>
                                        <p:attrNameLst>
                                          <p:attrName>fillcolor</p:attrName>
                                        </p:attrNameLst>
                                      </p:cBhvr>
                                      <p:tavLst>
                                        <p:tav tm="0">
                                          <p:val>
                                            <p:clrVal>
                                              <a:schemeClr val="accent2"/>
                                            </p:clrVal>
                                          </p:val>
                                        </p:tav>
                                        <p:tav tm="50000">
                                          <p:val>
                                            <p:clrVal>
                                              <a:schemeClr val="hlink"/>
                                            </p:clrVal>
                                          </p:val>
                                        </p:tav>
                                      </p:tavLst>
                                    </p:anim>
                                    <p:set>
                                      <p:cBhvr>
                                        <p:cTn id="57" dur="80"/>
                                        <p:tgtEl>
                                          <p:spTgt spid="213001"/>
                                        </p:tgtEl>
                                        <p:attrNameLst>
                                          <p:attrName>fill.type</p:attrName>
                                        </p:attrNameLst>
                                      </p:cBhvr>
                                      <p:to>
                                        <p:strVal val="solid"/>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13007"/>
                                        </p:tgtEl>
                                        <p:attrNameLst>
                                          <p:attrName>style.visibility</p:attrName>
                                        </p:attrNameLst>
                                      </p:cBhvr>
                                      <p:to>
                                        <p:strVal val="visible"/>
                                      </p:to>
                                    </p:set>
                                    <p:animEffect transition="in" filter="wipe(down)">
                                      <p:cBhvr>
                                        <p:cTn id="62" dur="500"/>
                                        <p:tgtEl>
                                          <p:spTgt spid="21300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13000"/>
                                        </p:tgtEl>
                                        <p:attrNameLst>
                                          <p:attrName>style.visibility</p:attrName>
                                        </p:attrNameLst>
                                      </p:cBhvr>
                                      <p:to>
                                        <p:strVal val="visible"/>
                                      </p:to>
                                    </p:set>
                                    <p:animEffect transition="in" filter="fade">
                                      <p:cBhvr>
                                        <p:cTn id="67" dur="1000"/>
                                        <p:tgtEl>
                                          <p:spTgt spid="213000"/>
                                        </p:tgtEl>
                                      </p:cBhvr>
                                    </p:animEffect>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212999"/>
                                        </p:tgtEl>
                                        <p:attrNameLst>
                                          <p:attrName>style.visibility</p:attrName>
                                        </p:attrNameLst>
                                      </p:cBhvr>
                                      <p:to>
                                        <p:strVal val="visible"/>
                                      </p:to>
                                    </p:set>
                                    <p:animEffect transition="in" filter="fade">
                                      <p:cBhvr>
                                        <p:cTn id="72" dur="1000"/>
                                        <p:tgtEl>
                                          <p:spTgt spid="212999"/>
                                        </p:tgtEl>
                                      </p:cBhvr>
                                    </p:animEffect>
                                    <p:anim calcmode="lin" valueType="num">
                                      <p:cBhvr>
                                        <p:cTn id="73" dur="1000" fill="hold"/>
                                        <p:tgtEl>
                                          <p:spTgt spid="212999"/>
                                        </p:tgtEl>
                                        <p:attrNameLst>
                                          <p:attrName>ppt_x</p:attrName>
                                        </p:attrNameLst>
                                      </p:cBhvr>
                                      <p:tavLst>
                                        <p:tav tm="0">
                                          <p:val>
                                            <p:strVal val="#ppt_x"/>
                                          </p:val>
                                        </p:tav>
                                        <p:tav tm="100000">
                                          <p:val>
                                            <p:strVal val="#ppt_x"/>
                                          </p:val>
                                        </p:tav>
                                      </p:tavLst>
                                    </p:anim>
                                    <p:anim calcmode="lin" valueType="num">
                                      <p:cBhvr>
                                        <p:cTn id="74" dur="1000" fill="hold"/>
                                        <p:tgtEl>
                                          <p:spTgt spid="212999"/>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13003"/>
                                        </p:tgtEl>
                                        <p:attrNameLst>
                                          <p:attrName>style.visibility</p:attrName>
                                        </p:attrNameLst>
                                      </p:cBhvr>
                                      <p:to>
                                        <p:strVal val="visible"/>
                                      </p:to>
                                    </p:set>
                                    <p:animEffect transition="in" filter="wipe(left)">
                                      <p:cBhvr>
                                        <p:cTn id="79" dur="3000"/>
                                        <p:tgtEl>
                                          <p:spTgt spid="21300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13004"/>
                                        </p:tgtEl>
                                        <p:attrNameLst>
                                          <p:attrName>style.visibility</p:attrName>
                                        </p:attrNameLst>
                                      </p:cBhvr>
                                      <p:to>
                                        <p:strVal val="visible"/>
                                      </p:to>
                                    </p:set>
                                    <p:animEffect transition="in" filter="wipe(left)">
                                      <p:cBhvr>
                                        <p:cTn id="84" dur="2000"/>
                                        <p:tgtEl>
                                          <p:spTgt spid="213004"/>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213006"/>
                                        </p:tgtEl>
                                        <p:attrNameLst>
                                          <p:attrName>style.visibility</p:attrName>
                                        </p:attrNameLst>
                                      </p:cBhvr>
                                      <p:to>
                                        <p:strVal val="visible"/>
                                      </p:to>
                                    </p:set>
                                    <p:animEffect transition="in" filter="wipe(left)">
                                      <p:cBhvr>
                                        <p:cTn id="89" dur="2000"/>
                                        <p:tgtEl>
                                          <p:spTgt spid="213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4" grpId="0"/>
      <p:bldP spid="212995" grpId="0"/>
      <p:bldP spid="212996" grpId="0" animBg="1"/>
      <p:bldP spid="212997" grpId="0" animBg="1"/>
      <p:bldP spid="212998" grpId="0"/>
      <p:bldP spid="212999" grpId="0"/>
      <p:bldP spid="213000" grpId="0" animBg="1"/>
      <p:bldP spid="213001" grpId="0"/>
      <p:bldP spid="213002" grpId="0"/>
      <p:bldP spid="213003" grpId="0" animBg="1"/>
      <p:bldP spid="213004" grpId="0" animBg="1"/>
      <p:bldP spid="213005" grpId="0" animBg="1"/>
      <p:bldP spid="21300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533400"/>
            <a:ext cx="8915400" cy="3789363"/>
          </a:xfrm>
          <a:prstGeom prst="rect">
            <a:avLst/>
          </a:prstGeom>
          <a:noFill/>
          <a:ln w="9525">
            <a:noFill/>
            <a:miter lim="800000"/>
            <a:headEnd/>
            <a:tailEnd/>
          </a:ln>
          <a:effectLst/>
        </p:spPr>
        <p:txBody>
          <a:bodyPr>
            <a:spAutoFit/>
          </a:bodyPr>
          <a:lstStyle/>
          <a:p>
            <a:pPr algn="ctr">
              <a:spcBef>
                <a:spcPct val="50000"/>
              </a:spcBef>
              <a:defRPr/>
            </a:pPr>
            <a:r>
              <a:rPr lang="es-ES_tradnl" b="1">
                <a:solidFill>
                  <a:srgbClr val="FF9900"/>
                </a:solidFill>
                <a:effectLst>
                  <a:outerShdw blurRad="38100" dist="38100" dir="2700000" algn="tl">
                    <a:srgbClr val="000000"/>
                  </a:outerShdw>
                </a:effectLst>
              </a:rPr>
              <a:t>OBJETIVOS  DE LA GEOLOGÍA ESTRUCTURAL</a:t>
            </a:r>
          </a:p>
          <a:p>
            <a:pPr>
              <a:spcBef>
                <a:spcPct val="50000"/>
              </a:spcBef>
              <a:buFontTx/>
              <a:buChar char="•"/>
              <a:defRPr/>
            </a:pPr>
            <a:r>
              <a:rPr lang="es-ES" sz="1600" b="1">
                <a:solidFill>
                  <a:schemeClr val="tx2"/>
                </a:solidFill>
                <a:effectLst>
                  <a:outerShdw blurRad="38100" dist="38100" dir="2700000" algn="tl">
                    <a:srgbClr val="000000"/>
                  </a:outerShdw>
                </a:effectLst>
              </a:rPr>
              <a:t>Levantamiento</a:t>
            </a:r>
            <a:r>
              <a:rPr lang="es-ES_tradnl" sz="1600" b="1">
                <a:solidFill>
                  <a:schemeClr val="tx2"/>
                </a:solidFill>
                <a:effectLst>
                  <a:outerShdw blurRad="38100" dist="38100" dir="2700000" algn="tl">
                    <a:srgbClr val="000000"/>
                  </a:outerShdw>
                </a:effectLst>
              </a:rPr>
              <a:t> de </a:t>
            </a:r>
            <a:r>
              <a:rPr lang="es-ES" sz="1600" b="1">
                <a:solidFill>
                  <a:schemeClr val="tx2"/>
                </a:solidFill>
                <a:effectLst>
                  <a:outerShdw blurRad="38100" dist="38100" dir="2700000" algn="tl">
                    <a:srgbClr val="000000"/>
                  </a:outerShdw>
                </a:effectLst>
              </a:rPr>
              <a:t>planos geológicos</a:t>
            </a:r>
            <a:r>
              <a:rPr lang="es-ES_tradnl" sz="1600" b="1">
                <a:solidFill>
                  <a:schemeClr val="tx2"/>
                </a:solidFill>
                <a:effectLst>
                  <a:outerShdw blurRad="38100" dist="38100" dir="2700000" algn="tl">
                    <a:srgbClr val="000000"/>
                  </a:outerShdw>
                </a:effectLst>
              </a:rPr>
              <a:t> ( determinación de estructuras primarias y secundarias)</a:t>
            </a:r>
          </a:p>
          <a:p>
            <a:pPr>
              <a:spcBef>
                <a:spcPct val="50000"/>
              </a:spcBef>
              <a:buFontTx/>
              <a:buChar char="•"/>
              <a:defRPr/>
            </a:pPr>
            <a:r>
              <a:rPr lang="es-ES" sz="1600" b="1">
                <a:solidFill>
                  <a:schemeClr val="tx2"/>
                </a:solidFill>
                <a:effectLst>
                  <a:outerShdw blurRad="38100" dist="38100" dir="2700000" algn="tl">
                    <a:srgbClr val="000000"/>
                  </a:outerShdw>
                </a:effectLst>
              </a:rPr>
              <a:t> Análisis de la deformación tectónica de las rocas  </a:t>
            </a:r>
            <a:endParaRPr lang="es-ES_tradnl" sz="1600" b="1">
              <a:solidFill>
                <a:schemeClr val="tx2"/>
              </a:solidFill>
              <a:effectLst>
                <a:outerShdw blurRad="38100" dist="38100" dir="2700000" algn="tl">
                  <a:srgbClr val="000000"/>
                </a:outerShdw>
              </a:effectLst>
            </a:endParaRPr>
          </a:p>
          <a:p>
            <a:pPr>
              <a:spcBef>
                <a:spcPct val="50000"/>
              </a:spcBef>
              <a:buFontTx/>
              <a:buChar char="•"/>
              <a:defRPr/>
            </a:pPr>
            <a:r>
              <a:rPr lang="es-ES_tradnl" sz="1600" b="1">
                <a:solidFill>
                  <a:schemeClr val="tx2"/>
                </a:solidFill>
                <a:effectLst>
                  <a:outerShdw blurRad="38100" dist="38100" dir="2700000" algn="tl">
                    <a:srgbClr val="000000"/>
                  </a:outerShdw>
                </a:effectLst>
              </a:rPr>
              <a:t> </a:t>
            </a:r>
            <a:r>
              <a:rPr lang="es-ES" sz="1600" b="1">
                <a:solidFill>
                  <a:schemeClr val="tx2"/>
                </a:solidFill>
                <a:effectLst>
                  <a:outerShdw blurRad="38100" dist="38100" dir="2700000" algn="tl">
                    <a:srgbClr val="000000"/>
                  </a:outerShdw>
                </a:effectLst>
              </a:rPr>
              <a:t>Reconocimiento de las estructuras tectónicas en un sector (fallas, diaclasas</a:t>
            </a:r>
            <a:r>
              <a:rPr lang="es-ES_tradnl" sz="1600" b="1">
                <a:solidFill>
                  <a:schemeClr val="tx2"/>
                </a:solidFill>
                <a:effectLst>
                  <a:outerShdw blurRad="38100" dist="38100" dir="2700000" algn="tl">
                    <a:srgbClr val="000000"/>
                  </a:outerShdw>
                </a:effectLst>
              </a:rPr>
              <a:t>, pliegues, diques </a:t>
            </a:r>
            <a:r>
              <a:rPr lang="es-ES" sz="1600" b="1">
                <a:solidFill>
                  <a:schemeClr val="tx2"/>
                </a:solidFill>
                <a:effectLst>
                  <a:outerShdw blurRad="38100" dist="38100" dir="2700000" algn="tl">
                    <a:srgbClr val="000000"/>
                  </a:outerShdw>
                </a:effectLst>
              </a:rPr>
              <a:t>)</a:t>
            </a:r>
            <a:r>
              <a:rPr lang="es-ES_tradnl" sz="1600" b="1">
                <a:solidFill>
                  <a:schemeClr val="tx2"/>
                </a:solidFill>
                <a:effectLst>
                  <a:outerShdw blurRad="38100" dist="38100" dir="2700000" algn="tl">
                    <a:srgbClr val="000000"/>
                  </a:outerShdw>
                </a:effectLst>
              </a:rPr>
              <a:t>.</a:t>
            </a:r>
          </a:p>
          <a:p>
            <a:pPr>
              <a:spcBef>
                <a:spcPct val="50000"/>
              </a:spcBef>
              <a:buFontTx/>
              <a:buChar char="•"/>
              <a:defRPr/>
            </a:pPr>
            <a:r>
              <a:rPr lang="es-ES_tradnl" sz="1600" b="1">
                <a:solidFill>
                  <a:schemeClr val="tx2"/>
                </a:solidFill>
                <a:effectLst>
                  <a:outerShdw blurRad="38100" dist="38100" dir="2700000" algn="tl">
                    <a:srgbClr val="000000"/>
                  </a:outerShdw>
                </a:effectLst>
              </a:rPr>
              <a:t> Definición de áreas sísmicas.</a:t>
            </a:r>
          </a:p>
          <a:p>
            <a:pPr>
              <a:spcBef>
                <a:spcPct val="50000"/>
              </a:spcBef>
              <a:buFontTx/>
              <a:buChar char="•"/>
              <a:defRPr/>
            </a:pPr>
            <a:r>
              <a:rPr lang="es-ES_tradnl" sz="1600" b="1">
                <a:solidFill>
                  <a:schemeClr val="tx2"/>
                </a:solidFill>
                <a:effectLst>
                  <a:outerShdw blurRad="38100" dist="38100" dir="2700000" algn="tl">
                    <a:srgbClr val="000000"/>
                  </a:outerShdw>
                </a:effectLst>
              </a:rPr>
              <a:t>Identificación  de fallas activas</a:t>
            </a:r>
          </a:p>
          <a:p>
            <a:pPr>
              <a:spcBef>
                <a:spcPct val="50000"/>
              </a:spcBef>
              <a:buFontTx/>
              <a:buChar char="•"/>
              <a:defRPr/>
            </a:pPr>
            <a:r>
              <a:rPr lang="es-ES_tradnl" sz="1600" b="1">
                <a:solidFill>
                  <a:schemeClr val="tx2"/>
                </a:solidFill>
                <a:effectLst>
                  <a:outerShdw blurRad="38100" dist="38100" dir="2700000" algn="tl">
                    <a:srgbClr val="000000"/>
                  </a:outerShdw>
                </a:effectLst>
              </a:rPr>
              <a:t>Recurrencias  de grandes sismos </a:t>
            </a:r>
          </a:p>
          <a:p>
            <a:pPr>
              <a:spcBef>
                <a:spcPct val="50000"/>
              </a:spcBef>
              <a:buFontTx/>
              <a:buChar char="•"/>
              <a:defRPr/>
            </a:pPr>
            <a:endParaRPr lang="es-ES_tradnl" sz="1600" b="1">
              <a:solidFill>
                <a:schemeClr val="tx2"/>
              </a:solidFill>
              <a:effectLst>
                <a:outerShdw blurRad="38100" dist="38100" dir="2700000" algn="tl">
                  <a:srgbClr val="000000"/>
                </a:outerShdw>
              </a:effectLst>
            </a:endParaRPr>
          </a:p>
          <a:p>
            <a:pPr>
              <a:spcBef>
                <a:spcPct val="50000"/>
              </a:spcBef>
              <a:buFontTx/>
              <a:buChar char="•"/>
              <a:defRPr/>
            </a:pPr>
            <a:endParaRPr lang="es-ES_tradnl" sz="1600" b="1">
              <a:solidFill>
                <a:schemeClr val="tx2"/>
              </a:solidFill>
              <a:effectLst>
                <a:outerShdw blurRad="38100" dist="38100" dir="2700000" algn="tl">
                  <a:srgbClr val="000000"/>
                </a:outerShdw>
              </a:effectLst>
            </a:endParaRP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476375" y="836613"/>
            <a:ext cx="7127875" cy="4176712"/>
          </a:xfrm>
          <a:prstGeom prst="rect">
            <a:avLst/>
          </a:prstGeom>
          <a:noFill/>
          <a:ln w="9525">
            <a:solidFill>
              <a:schemeClr val="tx1"/>
            </a:solidFill>
            <a:miter lim="800000"/>
            <a:headEnd/>
            <a:tailEnd/>
          </a:ln>
        </p:spPr>
        <p:txBody>
          <a:bodyPr wrap="none" anchor="ctr"/>
          <a:lstStyle/>
          <a:p>
            <a:endParaRPr lang="es-CO"/>
          </a:p>
        </p:txBody>
      </p:sp>
      <p:sp>
        <p:nvSpPr>
          <p:cNvPr id="10243" name="Line 3"/>
          <p:cNvSpPr>
            <a:spLocks noChangeShapeType="1"/>
          </p:cNvSpPr>
          <p:nvPr/>
        </p:nvSpPr>
        <p:spPr bwMode="auto">
          <a:xfrm flipV="1">
            <a:off x="2555875" y="836613"/>
            <a:ext cx="0" cy="4176712"/>
          </a:xfrm>
          <a:prstGeom prst="line">
            <a:avLst/>
          </a:prstGeom>
          <a:noFill/>
          <a:ln w="9525" cap="rnd">
            <a:solidFill>
              <a:schemeClr val="tx1"/>
            </a:solidFill>
            <a:prstDash val="sysDot"/>
            <a:round/>
            <a:headEnd/>
            <a:tailEnd/>
          </a:ln>
        </p:spPr>
        <p:txBody>
          <a:bodyPr/>
          <a:lstStyle/>
          <a:p>
            <a:endParaRPr lang="es-CO"/>
          </a:p>
        </p:txBody>
      </p:sp>
      <p:sp>
        <p:nvSpPr>
          <p:cNvPr id="10244" name="Line 4"/>
          <p:cNvSpPr>
            <a:spLocks noChangeShapeType="1"/>
          </p:cNvSpPr>
          <p:nvPr/>
        </p:nvSpPr>
        <p:spPr bwMode="auto">
          <a:xfrm flipV="1">
            <a:off x="3635375" y="836613"/>
            <a:ext cx="0" cy="4176712"/>
          </a:xfrm>
          <a:prstGeom prst="line">
            <a:avLst/>
          </a:prstGeom>
          <a:noFill/>
          <a:ln w="9525" cap="rnd">
            <a:solidFill>
              <a:schemeClr val="tx1"/>
            </a:solidFill>
            <a:prstDash val="sysDot"/>
            <a:round/>
            <a:headEnd/>
            <a:tailEnd/>
          </a:ln>
        </p:spPr>
        <p:txBody>
          <a:bodyPr/>
          <a:lstStyle/>
          <a:p>
            <a:endParaRPr lang="es-CO"/>
          </a:p>
        </p:txBody>
      </p:sp>
      <p:sp>
        <p:nvSpPr>
          <p:cNvPr id="10245" name="Line 5"/>
          <p:cNvSpPr>
            <a:spLocks noChangeShapeType="1"/>
          </p:cNvSpPr>
          <p:nvPr/>
        </p:nvSpPr>
        <p:spPr bwMode="auto">
          <a:xfrm flipV="1">
            <a:off x="4716463" y="908050"/>
            <a:ext cx="0" cy="4105275"/>
          </a:xfrm>
          <a:prstGeom prst="line">
            <a:avLst/>
          </a:prstGeom>
          <a:noFill/>
          <a:ln w="9525" cap="rnd">
            <a:solidFill>
              <a:schemeClr val="tx1"/>
            </a:solidFill>
            <a:prstDash val="sysDot"/>
            <a:round/>
            <a:headEnd/>
            <a:tailEnd/>
          </a:ln>
        </p:spPr>
        <p:txBody>
          <a:bodyPr/>
          <a:lstStyle/>
          <a:p>
            <a:endParaRPr lang="es-CO"/>
          </a:p>
        </p:txBody>
      </p:sp>
      <p:sp>
        <p:nvSpPr>
          <p:cNvPr id="10246" name="Line 6"/>
          <p:cNvSpPr>
            <a:spLocks noChangeShapeType="1"/>
          </p:cNvSpPr>
          <p:nvPr/>
        </p:nvSpPr>
        <p:spPr bwMode="auto">
          <a:xfrm flipV="1">
            <a:off x="5795963" y="908050"/>
            <a:ext cx="0" cy="4105275"/>
          </a:xfrm>
          <a:prstGeom prst="line">
            <a:avLst/>
          </a:prstGeom>
          <a:noFill/>
          <a:ln w="9525" cap="rnd">
            <a:solidFill>
              <a:schemeClr val="tx1"/>
            </a:solidFill>
            <a:prstDash val="sysDot"/>
            <a:round/>
            <a:headEnd/>
            <a:tailEnd/>
          </a:ln>
        </p:spPr>
        <p:txBody>
          <a:bodyPr/>
          <a:lstStyle/>
          <a:p>
            <a:endParaRPr lang="es-CO"/>
          </a:p>
        </p:txBody>
      </p:sp>
      <p:sp>
        <p:nvSpPr>
          <p:cNvPr id="10247" name="Line 7"/>
          <p:cNvSpPr>
            <a:spLocks noChangeShapeType="1"/>
          </p:cNvSpPr>
          <p:nvPr/>
        </p:nvSpPr>
        <p:spPr bwMode="auto">
          <a:xfrm flipV="1">
            <a:off x="6877050" y="908050"/>
            <a:ext cx="0" cy="4105275"/>
          </a:xfrm>
          <a:prstGeom prst="line">
            <a:avLst/>
          </a:prstGeom>
          <a:noFill/>
          <a:ln w="9525" cap="rnd">
            <a:solidFill>
              <a:schemeClr val="tx1"/>
            </a:solidFill>
            <a:prstDash val="sysDot"/>
            <a:round/>
            <a:headEnd/>
            <a:tailEnd/>
          </a:ln>
        </p:spPr>
        <p:txBody>
          <a:bodyPr/>
          <a:lstStyle/>
          <a:p>
            <a:endParaRPr lang="es-CO"/>
          </a:p>
        </p:txBody>
      </p:sp>
      <p:sp>
        <p:nvSpPr>
          <p:cNvPr id="10248" name="Line 8"/>
          <p:cNvSpPr>
            <a:spLocks noChangeShapeType="1"/>
          </p:cNvSpPr>
          <p:nvPr/>
        </p:nvSpPr>
        <p:spPr bwMode="auto">
          <a:xfrm flipV="1">
            <a:off x="7956550" y="908050"/>
            <a:ext cx="0" cy="4105275"/>
          </a:xfrm>
          <a:prstGeom prst="line">
            <a:avLst/>
          </a:prstGeom>
          <a:noFill/>
          <a:ln w="9525" cap="rnd">
            <a:solidFill>
              <a:schemeClr val="tx1"/>
            </a:solidFill>
            <a:prstDash val="sysDot"/>
            <a:round/>
            <a:headEnd/>
            <a:tailEnd/>
          </a:ln>
        </p:spPr>
        <p:txBody>
          <a:bodyPr/>
          <a:lstStyle/>
          <a:p>
            <a:endParaRPr lang="es-CO"/>
          </a:p>
        </p:txBody>
      </p:sp>
      <p:sp>
        <p:nvSpPr>
          <p:cNvPr id="10249" name="Line 9"/>
          <p:cNvSpPr>
            <a:spLocks noChangeShapeType="1"/>
          </p:cNvSpPr>
          <p:nvPr/>
        </p:nvSpPr>
        <p:spPr bwMode="auto">
          <a:xfrm>
            <a:off x="1476375" y="4581525"/>
            <a:ext cx="6983413" cy="0"/>
          </a:xfrm>
          <a:prstGeom prst="line">
            <a:avLst/>
          </a:prstGeom>
          <a:noFill/>
          <a:ln w="9525" cap="rnd">
            <a:solidFill>
              <a:schemeClr val="tx1"/>
            </a:solidFill>
            <a:prstDash val="sysDot"/>
            <a:round/>
            <a:headEnd/>
            <a:tailEnd/>
          </a:ln>
        </p:spPr>
        <p:txBody>
          <a:bodyPr/>
          <a:lstStyle/>
          <a:p>
            <a:endParaRPr lang="es-CO"/>
          </a:p>
        </p:txBody>
      </p:sp>
      <p:sp>
        <p:nvSpPr>
          <p:cNvPr id="10250" name="Line 10"/>
          <p:cNvSpPr>
            <a:spLocks noChangeShapeType="1"/>
          </p:cNvSpPr>
          <p:nvPr/>
        </p:nvSpPr>
        <p:spPr bwMode="auto">
          <a:xfrm>
            <a:off x="1476375" y="4149725"/>
            <a:ext cx="6983413" cy="0"/>
          </a:xfrm>
          <a:prstGeom prst="line">
            <a:avLst/>
          </a:prstGeom>
          <a:noFill/>
          <a:ln w="9525" cap="rnd">
            <a:solidFill>
              <a:schemeClr val="tx1"/>
            </a:solidFill>
            <a:prstDash val="sysDot"/>
            <a:round/>
            <a:headEnd/>
            <a:tailEnd/>
          </a:ln>
        </p:spPr>
        <p:txBody>
          <a:bodyPr/>
          <a:lstStyle/>
          <a:p>
            <a:endParaRPr lang="es-CO"/>
          </a:p>
        </p:txBody>
      </p:sp>
      <p:sp>
        <p:nvSpPr>
          <p:cNvPr id="10251" name="Line 11"/>
          <p:cNvSpPr>
            <a:spLocks noChangeShapeType="1"/>
          </p:cNvSpPr>
          <p:nvPr/>
        </p:nvSpPr>
        <p:spPr bwMode="auto">
          <a:xfrm>
            <a:off x="1476375" y="3716338"/>
            <a:ext cx="6983413" cy="0"/>
          </a:xfrm>
          <a:prstGeom prst="line">
            <a:avLst/>
          </a:prstGeom>
          <a:noFill/>
          <a:ln w="9525" cap="rnd">
            <a:solidFill>
              <a:schemeClr val="tx1"/>
            </a:solidFill>
            <a:prstDash val="sysDot"/>
            <a:round/>
            <a:headEnd/>
            <a:tailEnd/>
          </a:ln>
        </p:spPr>
        <p:txBody>
          <a:bodyPr/>
          <a:lstStyle/>
          <a:p>
            <a:endParaRPr lang="es-CO"/>
          </a:p>
        </p:txBody>
      </p:sp>
      <p:sp>
        <p:nvSpPr>
          <p:cNvPr id="10252" name="Line 12"/>
          <p:cNvSpPr>
            <a:spLocks noChangeShapeType="1"/>
          </p:cNvSpPr>
          <p:nvPr/>
        </p:nvSpPr>
        <p:spPr bwMode="auto">
          <a:xfrm>
            <a:off x="1476375" y="3284538"/>
            <a:ext cx="6983413" cy="0"/>
          </a:xfrm>
          <a:prstGeom prst="line">
            <a:avLst/>
          </a:prstGeom>
          <a:noFill/>
          <a:ln w="9525" cap="rnd">
            <a:solidFill>
              <a:schemeClr val="tx1"/>
            </a:solidFill>
            <a:prstDash val="sysDot"/>
            <a:round/>
            <a:headEnd/>
            <a:tailEnd/>
          </a:ln>
        </p:spPr>
        <p:txBody>
          <a:bodyPr/>
          <a:lstStyle/>
          <a:p>
            <a:endParaRPr lang="es-CO"/>
          </a:p>
        </p:txBody>
      </p:sp>
      <p:sp>
        <p:nvSpPr>
          <p:cNvPr id="10253" name="Line 13"/>
          <p:cNvSpPr>
            <a:spLocks noChangeShapeType="1"/>
          </p:cNvSpPr>
          <p:nvPr/>
        </p:nvSpPr>
        <p:spPr bwMode="auto">
          <a:xfrm>
            <a:off x="1476375" y="2852738"/>
            <a:ext cx="6983413" cy="0"/>
          </a:xfrm>
          <a:prstGeom prst="line">
            <a:avLst/>
          </a:prstGeom>
          <a:noFill/>
          <a:ln w="9525" cap="rnd">
            <a:solidFill>
              <a:schemeClr val="tx1"/>
            </a:solidFill>
            <a:prstDash val="sysDot"/>
            <a:round/>
            <a:headEnd/>
            <a:tailEnd/>
          </a:ln>
        </p:spPr>
        <p:txBody>
          <a:bodyPr/>
          <a:lstStyle/>
          <a:p>
            <a:endParaRPr lang="es-CO"/>
          </a:p>
        </p:txBody>
      </p:sp>
      <p:sp>
        <p:nvSpPr>
          <p:cNvPr id="10254" name="Line 14"/>
          <p:cNvSpPr>
            <a:spLocks noChangeShapeType="1"/>
          </p:cNvSpPr>
          <p:nvPr/>
        </p:nvSpPr>
        <p:spPr bwMode="auto">
          <a:xfrm>
            <a:off x="1476375" y="2420938"/>
            <a:ext cx="6983413" cy="0"/>
          </a:xfrm>
          <a:prstGeom prst="line">
            <a:avLst/>
          </a:prstGeom>
          <a:noFill/>
          <a:ln w="9525" cap="rnd">
            <a:solidFill>
              <a:schemeClr val="tx1"/>
            </a:solidFill>
            <a:prstDash val="sysDot"/>
            <a:round/>
            <a:headEnd/>
            <a:tailEnd/>
          </a:ln>
        </p:spPr>
        <p:txBody>
          <a:bodyPr/>
          <a:lstStyle/>
          <a:p>
            <a:endParaRPr lang="es-CO"/>
          </a:p>
        </p:txBody>
      </p:sp>
      <p:sp>
        <p:nvSpPr>
          <p:cNvPr id="10255" name="Line 15"/>
          <p:cNvSpPr>
            <a:spLocks noChangeShapeType="1"/>
          </p:cNvSpPr>
          <p:nvPr/>
        </p:nvSpPr>
        <p:spPr bwMode="auto">
          <a:xfrm>
            <a:off x="1476375" y="1989138"/>
            <a:ext cx="6983413" cy="0"/>
          </a:xfrm>
          <a:prstGeom prst="line">
            <a:avLst/>
          </a:prstGeom>
          <a:noFill/>
          <a:ln w="9525" cap="rnd">
            <a:solidFill>
              <a:schemeClr val="tx1"/>
            </a:solidFill>
            <a:prstDash val="sysDot"/>
            <a:round/>
            <a:headEnd/>
            <a:tailEnd/>
          </a:ln>
        </p:spPr>
        <p:txBody>
          <a:bodyPr/>
          <a:lstStyle/>
          <a:p>
            <a:endParaRPr lang="es-CO"/>
          </a:p>
        </p:txBody>
      </p:sp>
      <p:sp>
        <p:nvSpPr>
          <p:cNvPr id="10256" name="Rectangle 16"/>
          <p:cNvSpPr>
            <a:spLocks noChangeArrowheads="1"/>
          </p:cNvSpPr>
          <p:nvPr/>
        </p:nvSpPr>
        <p:spPr bwMode="auto">
          <a:xfrm>
            <a:off x="1476375" y="5661025"/>
            <a:ext cx="7127875" cy="720725"/>
          </a:xfrm>
          <a:prstGeom prst="rect">
            <a:avLst/>
          </a:prstGeom>
          <a:noFill/>
          <a:ln w="9525">
            <a:solidFill>
              <a:schemeClr val="tx1"/>
            </a:solidFill>
            <a:miter lim="800000"/>
            <a:headEnd/>
            <a:tailEnd/>
          </a:ln>
        </p:spPr>
        <p:txBody>
          <a:bodyPr wrap="none" anchor="ctr"/>
          <a:lstStyle/>
          <a:p>
            <a:endParaRPr lang="es-CO"/>
          </a:p>
        </p:txBody>
      </p:sp>
      <p:sp>
        <p:nvSpPr>
          <p:cNvPr id="10257" name="Line 17"/>
          <p:cNvSpPr>
            <a:spLocks noChangeShapeType="1"/>
          </p:cNvSpPr>
          <p:nvPr/>
        </p:nvSpPr>
        <p:spPr bwMode="auto">
          <a:xfrm>
            <a:off x="1476375" y="5949950"/>
            <a:ext cx="7127875" cy="0"/>
          </a:xfrm>
          <a:prstGeom prst="line">
            <a:avLst/>
          </a:prstGeom>
          <a:noFill/>
          <a:ln w="9525">
            <a:solidFill>
              <a:schemeClr val="tx1"/>
            </a:solidFill>
            <a:round/>
            <a:headEnd/>
            <a:tailEnd/>
          </a:ln>
        </p:spPr>
        <p:txBody>
          <a:bodyPr/>
          <a:lstStyle/>
          <a:p>
            <a:endParaRPr lang="es-CO"/>
          </a:p>
        </p:txBody>
      </p:sp>
      <p:sp>
        <p:nvSpPr>
          <p:cNvPr id="10258" name="Line 18"/>
          <p:cNvSpPr>
            <a:spLocks noChangeShapeType="1"/>
          </p:cNvSpPr>
          <p:nvPr/>
        </p:nvSpPr>
        <p:spPr bwMode="auto">
          <a:xfrm>
            <a:off x="1763713" y="5661025"/>
            <a:ext cx="0" cy="720725"/>
          </a:xfrm>
          <a:prstGeom prst="line">
            <a:avLst/>
          </a:prstGeom>
          <a:noFill/>
          <a:ln w="9525">
            <a:solidFill>
              <a:schemeClr val="tx1"/>
            </a:solidFill>
            <a:round/>
            <a:headEnd/>
            <a:tailEnd/>
          </a:ln>
        </p:spPr>
        <p:txBody>
          <a:bodyPr/>
          <a:lstStyle/>
          <a:p>
            <a:endParaRPr lang="es-CO"/>
          </a:p>
        </p:txBody>
      </p:sp>
      <p:sp>
        <p:nvSpPr>
          <p:cNvPr id="10259" name="Line 19"/>
          <p:cNvSpPr>
            <a:spLocks noChangeShapeType="1"/>
          </p:cNvSpPr>
          <p:nvPr/>
        </p:nvSpPr>
        <p:spPr bwMode="auto">
          <a:xfrm>
            <a:off x="4572000" y="5661025"/>
            <a:ext cx="0" cy="720725"/>
          </a:xfrm>
          <a:prstGeom prst="line">
            <a:avLst/>
          </a:prstGeom>
          <a:noFill/>
          <a:ln w="9525">
            <a:solidFill>
              <a:schemeClr val="tx1"/>
            </a:solidFill>
            <a:round/>
            <a:headEnd/>
            <a:tailEnd/>
          </a:ln>
        </p:spPr>
        <p:txBody>
          <a:bodyPr/>
          <a:lstStyle/>
          <a:p>
            <a:endParaRPr lang="es-CO"/>
          </a:p>
        </p:txBody>
      </p:sp>
      <p:sp>
        <p:nvSpPr>
          <p:cNvPr id="10260" name="Line 20"/>
          <p:cNvSpPr>
            <a:spLocks noChangeShapeType="1"/>
          </p:cNvSpPr>
          <p:nvPr/>
        </p:nvSpPr>
        <p:spPr bwMode="auto">
          <a:xfrm>
            <a:off x="2484438" y="5661025"/>
            <a:ext cx="0" cy="288925"/>
          </a:xfrm>
          <a:prstGeom prst="line">
            <a:avLst/>
          </a:prstGeom>
          <a:noFill/>
          <a:ln w="9525">
            <a:solidFill>
              <a:schemeClr val="tx1"/>
            </a:solidFill>
            <a:round/>
            <a:headEnd/>
            <a:tailEnd/>
          </a:ln>
        </p:spPr>
        <p:txBody>
          <a:bodyPr/>
          <a:lstStyle/>
          <a:p>
            <a:endParaRPr lang="es-CO"/>
          </a:p>
        </p:txBody>
      </p:sp>
      <p:sp>
        <p:nvSpPr>
          <p:cNvPr id="10261" name="Line 21"/>
          <p:cNvSpPr>
            <a:spLocks noChangeShapeType="1"/>
          </p:cNvSpPr>
          <p:nvPr/>
        </p:nvSpPr>
        <p:spPr bwMode="auto">
          <a:xfrm>
            <a:off x="6877050" y="5661025"/>
            <a:ext cx="0" cy="288925"/>
          </a:xfrm>
          <a:prstGeom prst="line">
            <a:avLst/>
          </a:prstGeom>
          <a:noFill/>
          <a:ln w="9525">
            <a:solidFill>
              <a:schemeClr val="tx1"/>
            </a:solidFill>
            <a:round/>
            <a:headEnd/>
            <a:tailEnd/>
          </a:ln>
        </p:spPr>
        <p:txBody>
          <a:bodyPr/>
          <a:lstStyle/>
          <a:p>
            <a:endParaRPr lang="es-CO"/>
          </a:p>
        </p:txBody>
      </p:sp>
      <p:sp>
        <p:nvSpPr>
          <p:cNvPr id="214038" name="Text Box 22"/>
          <p:cNvSpPr txBox="1">
            <a:spLocks noChangeArrowheads="1"/>
          </p:cNvSpPr>
          <p:nvPr/>
        </p:nvSpPr>
        <p:spPr bwMode="auto">
          <a:xfrm>
            <a:off x="1762125" y="188913"/>
            <a:ext cx="5689600" cy="366712"/>
          </a:xfrm>
          <a:prstGeom prst="rect">
            <a:avLst/>
          </a:prstGeom>
          <a:solidFill>
            <a:srgbClr val="D9E0F1"/>
          </a:solidFill>
          <a:ln w="9525">
            <a:noFill/>
            <a:miter lim="800000"/>
            <a:headEnd/>
            <a:tailEnd/>
          </a:ln>
          <a:effectLst>
            <a:outerShdw dist="107763" dir="18900000" algn="ctr" rotWithShape="0">
              <a:schemeClr val="tx2">
                <a:alpha val="50000"/>
              </a:schemeClr>
            </a:outerShdw>
          </a:effectLst>
        </p:spPr>
        <p:txBody>
          <a:bodyPr>
            <a:spAutoFit/>
          </a:bodyPr>
          <a:lstStyle/>
          <a:p>
            <a:pPr algn="ctr">
              <a:spcBef>
                <a:spcPct val="50000"/>
              </a:spcBef>
              <a:defRPr/>
            </a:pPr>
            <a:r>
              <a:rPr lang="es-ES_tradnl" b="1">
                <a:solidFill>
                  <a:srgbClr val="0456A8"/>
                </a:solidFill>
                <a:latin typeface="Arial" pitchFamily="34" charset="0"/>
              </a:rPr>
              <a:t>SISMOGRAMA Y ESTRUCTURA INTERNA</a:t>
            </a:r>
            <a:endParaRPr lang="es-ES" b="1">
              <a:solidFill>
                <a:srgbClr val="0456A8"/>
              </a:solidFill>
              <a:latin typeface="Arial" pitchFamily="34" charset="0"/>
            </a:endParaRPr>
          </a:p>
        </p:txBody>
      </p:sp>
      <p:sp>
        <p:nvSpPr>
          <p:cNvPr id="10263" name="Text Box 23"/>
          <p:cNvSpPr txBox="1">
            <a:spLocks noChangeArrowheads="1"/>
          </p:cNvSpPr>
          <p:nvPr/>
        </p:nvSpPr>
        <p:spPr bwMode="auto">
          <a:xfrm rot="-5400000">
            <a:off x="2162969" y="5118894"/>
            <a:ext cx="720725" cy="366713"/>
          </a:xfrm>
          <a:prstGeom prst="rect">
            <a:avLst/>
          </a:prstGeom>
          <a:noFill/>
          <a:ln w="9525">
            <a:noFill/>
            <a:miter lim="800000"/>
            <a:headEnd/>
            <a:tailEnd/>
          </a:ln>
        </p:spPr>
        <p:txBody>
          <a:bodyPr>
            <a:spAutoFit/>
          </a:bodyPr>
          <a:lstStyle/>
          <a:p>
            <a:pPr>
              <a:spcBef>
                <a:spcPct val="50000"/>
              </a:spcBef>
            </a:pPr>
            <a:r>
              <a:rPr lang="es-ES_tradnl">
                <a:latin typeface="Arial" pitchFamily="34" charset="0"/>
              </a:rPr>
              <a:t>1000</a:t>
            </a:r>
            <a:endParaRPr lang="es-ES">
              <a:latin typeface="Arial" pitchFamily="34" charset="0"/>
            </a:endParaRPr>
          </a:p>
        </p:txBody>
      </p:sp>
      <p:sp>
        <p:nvSpPr>
          <p:cNvPr id="10264" name="Text Box 24"/>
          <p:cNvSpPr txBox="1">
            <a:spLocks noChangeArrowheads="1"/>
          </p:cNvSpPr>
          <p:nvPr/>
        </p:nvSpPr>
        <p:spPr bwMode="auto">
          <a:xfrm rot="-5400000">
            <a:off x="3242469" y="5118894"/>
            <a:ext cx="720725" cy="366713"/>
          </a:xfrm>
          <a:prstGeom prst="rect">
            <a:avLst/>
          </a:prstGeom>
          <a:noFill/>
          <a:ln w="9525">
            <a:noFill/>
            <a:miter lim="800000"/>
            <a:headEnd/>
            <a:tailEnd/>
          </a:ln>
        </p:spPr>
        <p:txBody>
          <a:bodyPr>
            <a:spAutoFit/>
          </a:bodyPr>
          <a:lstStyle/>
          <a:p>
            <a:pPr>
              <a:spcBef>
                <a:spcPct val="50000"/>
              </a:spcBef>
            </a:pPr>
            <a:r>
              <a:rPr lang="es-ES_tradnl">
                <a:latin typeface="Arial" pitchFamily="34" charset="0"/>
              </a:rPr>
              <a:t>2000</a:t>
            </a:r>
            <a:endParaRPr lang="es-ES">
              <a:latin typeface="Arial" pitchFamily="34" charset="0"/>
            </a:endParaRPr>
          </a:p>
        </p:txBody>
      </p:sp>
      <p:sp>
        <p:nvSpPr>
          <p:cNvPr id="10265" name="Text Box 25"/>
          <p:cNvSpPr txBox="1">
            <a:spLocks noChangeArrowheads="1"/>
          </p:cNvSpPr>
          <p:nvPr/>
        </p:nvSpPr>
        <p:spPr bwMode="auto">
          <a:xfrm rot="-5400000">
            <a:off x="4323556" y="5118895"/>
            <a:ext cx="720725" cy="366712"/>
          </a:xfrm>
          <a:prstGeom prst="rect">
            <a:avLst/>
          </a:prstGeom>
          <a:noFill/>
          <a:ln w="9525">
            <a:noFill/>
            <a:miter lim="800000"/>
            <a:headEnd/>
            <a:tailEnd/>
          </a:ln>
        </p:spPr>
        <p:txBody>
          <a:bodyPr>
            <a:spAutoFit/>
          </a:bodyPr>
          <a:lstStyle/>
          <a:p>
            <a:pPr>
              <a:spcBef>
                <a:spcPct val="50000"/>
              </a:spcBef>
            </a:pPr>
            <a:r>
              <a:rPr lang="es-ES_tradnl">
                <a:latin typeface="Arial" pitchFamily="34" charset="0"/>
              </a:rPr>
              <a:t>3000</a:t>
            </a:r>
            <a:endParaRPr lang="es-ES">
              <a:latin typeface="Arial" pitchFamily="34" charset="0"/>
            </a:endParaRPr>
          </a:p>
        </p:txBody>
      </p:sp>
      <p:sp>
        <p:nvSpPr>
          <p:cNvPr id="10266" name="Text Box 26"/>
          <p:cNvSpPr txBox="1">
            <a:spLocks noChangeArrowheads="1"/>
          </p:cNvSpPr>
          <p:nvPr/>
        </p:nvSpPr>
        <p:spPr bwMode="auto">
          <a:xfrm rot="-5400000">
            <a:off x="5403056" y="5118895"/>
            <a:ext cx="720725" cy="366712"/>
          </a:xfrm>
          <a:prstGeom prst="rect">
            <a:avLst/>
          </a:prstGeom>
          <a:noFill/>
          <a:ln w="9525">
            <a:noFill/>
            <a:miter lim="800000"/>
            <a:headEnd/>
            <a:tailEnd/>
          </a:ln>
        </p:spPr>
        <p:txBody>
          <a:bodyPr>
            <a:spAutoFit/>
          </a:bodyPr>
          <a:lstStyle/>
          <a:p>
            <a:pPr>
              <a:spcBef>
                <a:spcPct val="50000"/>
              </a:spcBef>
            </a:pPr>
            <a:r>
              <a:rPr lang="es-ES_tradnl">
                <a:latin typeface="Arial" pitchFamily="34" charset="0"/>
              </a:rPr>
              <a:t>4000</a:t>
            </a:r>
            <a:endParaRPr lang="es-ES">
              <a:latin typeface="Arial" pitchFamily="34" charset="0"/>
            </a:endParaRPr>
          </a:p>
        </p:txBody>
      </p:sp>
      <p:sp>
        <p:nvSpPr>
          <p:cNvPr id="10267" name="Text Box 27"/>
          <p:cNvSpPr txBox="1">
            <a:spLocks noChangeArrowheads="1"/>
          </p:cNvSpPr>
          <p:nvPr/>
        </p:nvSpPr>
        <p:spPr bwMode="auto">
          <a:xfrm rot="-5400000">
            <a:off x="6555581" y="5118895"/>
            <a:ext cx="720725" cy="366712"/>
          </a:xfrm>
          <a:prstGeom prst="rect">
            <a:avLst/>
          </a:prstGeom>
          <a:noFill/>
          <a:ln w="9525">
            <a:noFill/>
            <a:miter lim="800000"/>
            <a:headEnd/>
            <a:tailEnd/>
          </a:ln>
        </p:spPr>
        <p:txBody>
          <a:bodyPr>
            <a:spAutoFit/>
          </a:bodyPr>
          <a:lstStyle/>
          <a:p>
            <a:pPr>
              <a:spcBef>
                <a:spcPct val="50000"/>
              </a:spcBef>
            </a:pPr>
            <a:r>
              <a:rPr lang="es-ES_tradnl">
                <a:latin typeface="Arial" pitchFamily="34" charset="0"/>
              </a:rPr>
              <a:t>5000</a:t>
            </a:r>
            <a:endParaRPr lang="es-ES">
              <a:latin typeface="Arial" pitchFamily="34" charset="0"/>
            </a:endParaRPr>
          </a:p>
        </p:txBody>
      </p:sp>
      <p:sp>
        <p:nvSpPr>
          <p:cNvPr id="10268" name="Text Box 28"/>
          <p:cNvSpPr txBox="1">
            <a:spLocks noChangeArrowheads="1"/>
          </p:cNvSpPr>
          <p:nvPr/>
        </p:nvSpPr>
        <p:spPr bwMode="auto">
          <a:xfrm rot="-5400000">
            <a:off x="7635081" y="5118895"/>
            <a:ext cx="720725" cy="366712"/>
          </a:xfrm>
          <a:prstGeom prst="rect">
            <a:avLst/>
          </a:prstGeom>
          <a:noFill/>
          <a:ln w="9525">
            <a:noFill/>
            <a:miter lim="800000"/>
            <a:headEnd/>
            <a:tailEnd/>
          </a:ln>
        </p:spPr>
        <p:txBody>
          <a:bodyPr>
            <a:spAutoFit/>
          </a:bodyPr>
          <a:lstStyle/>
          <a:p>
            <a:pPr>
              <a:spcBef>
                <a:spcPct val="50000"/>
              </a:spcBef>
            </a:pPr>
            <a:r>
              <a:rPr lang="es-ES_tradnl">
                <a:latin typeface="Arial" pitchFamily="34" charset="0"/>
              </a:rPr>
              <a:t>6000</a:t>
            </a:r>
            <a:endParaRPr lang="es-ES">
              <a:latin typeface="Arial" pitchFamily="34" charset="0"/>
            </a:endParaRPr>
          </a:p>
        </p:txBody>
      </p:sp>
      <p:sp>
        <p:nvSpPr>
          <p:cNvPr id="10269" name="Text Box 29"/>
          <p:cNvSpPr txBox="1">
            <a:spLocks noChangeArrowheads="1"/>
          </p:cNvSpPr>
          <p:nvPr/>
        </p:nvSpPr>
        <p:spPr bwMode="auto">
          <a:xfrm>
            <a:off x="1187450" y="4365625"/>
            <a:ext cx="215900" cy="366713"/>
          </a:xfrm>
          <a:prstGeom prst="rect">
            <a:avLst/>
          </a:prstGeom>
          <a:noFill/>
          <a:ln w="9525">
            <a:noFill/>
            <a:miter lim="800000"/>
            <a:headEnd/>
            <a:tailEnd/>
          </a:ln>
        </p:spPr>
        <p:txBody>
          <a:bodyPr>
            <a:spAutoFit/>
          </a:bodyPr>
          <a:lstStyle/>
          <a:p>
            <a:pPr>
              <a:spcBef>
                <a:spcPct val="50000"/>
              </a:spcBef>
            </a:pPr>
            <a:r>
              <a:rPr lang="es-ES_tradnl">
                <a:latin typeface="Arial" pitchFamily="34" charset="0"/>
              </a:rPr>
              <a:t>2</a:t>
            </a:r>
            <a:endParaRPr lang="es-ES">
              <a:latin typeface="Arial" pitchFamily="34" charset="0"/>
            </a:endParaRPr>
          </a:p>
        </p:txBody>
      </p:sp>
      <p:sp>
        <p:nvSpPr>
          <p:cNvPr id="10270" name="Text Box 30"/>
          <p:cNvSpPr txBox="1">
            <a:spLocks noChangeArrowheads="1"/>
          </p:cNvSpPr>
          <p:nvPr/>
        </p:nvSpPr>
        <p:spPr bwMode="auto">
          <a:xfrm>
            <a:off x="1187450" y="3933825"/>
            <a:ext cx="215900" cy="366713"/>
          </a:xfrm>
          <a:prstGeom prst="rect">
            <a:avLst/>
          </a:prstGeom>
          <a:noFill/>
          <a:ln w="9525">
            <a:noFill/>
            <a:miter lim="800000"/>
            <a:headEnd/>
            <a:tailEnd/>
          </a:ln>
        </p:spPr>
        <p:txBody>
          <a:bodyPr>
            <a:spAutoFit/>
          </a:bodyPr>
          <a:lstStyle/>
          <a:p>
            <a:pPr>
              <a:spcBef>
                <a:spcPct val="50000"/>
              </a:spcBef>
            </a:pPr>
            <a:r>
              <a:rPr lang="es-ES_tradnl">
                <a:latin typeface="Arial" pitchFamily="34" charset="0"/>
              </a:rPr>
              <a:t>4</a:t>
            </a:r>
            <a:endParaRPr lang="es-ES">
              <a:latin typeface="Arial" pitchFamily="34" charset="0"/>
            </a:endParaRPr>
          </a:p>
        </p:txBody>
      </p:sp>
      <p:sp>
        <p:nvSpPr>
          <p:cNvPr id="10271" name="Text Box 31"/>
          <p:cNvSpPr txBox="1">
            <a:spLocks noChangeArrowheads="1"/>
          </p:cNvSpPr>
          <p:nvPr/>
        </p:nvSpPr>
        <p:spPr bwMode="auto">
          <a:xfrm>
            <a:off x="1187450" y="3500438"/>
            <a:ext cx="215900" cy="366712"/>
          </a:xfrm>
          <a:prstGeom prst="rect">
            <a:avLst/>
          </a:prstGeom>
          <a:noFill/>
          <a:ln w="9525">
            <a:noFill/>
            <a:miter lim="800000"/>
            <a:headEnd/>
            <a:tailEnd/>
          </a:ln>
        </p:spPr>
        <p:txBody>
          <a:bodyPr>
            <a:spAutoFit/>
          </a:bodyPr>
          <a:lstStyle/>
          <a:p>
            <a:pPr>
              <a:spcBef>
                <a:spcPct val="50000"/>
              </a:spcBef>
            </a:pPr>
            <a:r>
              <a:rPr lang="es-ES_tradnl">
                <a:latin typeface="Arial" pitchFamily="34" charset="0"/>
              </a:rPr>
              <a:t>6</a:t>
            </a:r>
            <a:endParaRPr lang="es-ES">
              <a:latin typeface="Arial" pitchFamily="34" charset="0"/>
            </a:endParaRPr>
          </a:p>
        </p:txBody>
      </p:sp>
      <p:sp>
        <p:nvSpPr>
          <p:cNvPr id="10272" name="Text Box 32"/>
          <p:cNvSpPr txBox="1">
            <a:spLocks noChangeArrowheads="1"/>
          </p:cNvSpPr>
          <p:nvPr/>
        </p:nvSpPr>
        <p:spPr bwMode="auto">
          <a:xfrm>
            <a:off x="1187450" y="3133725"/>
            <a:ext cx="288925" cy="366713"/>
          </a:xfrm>
          <a:prstGeom prst="rect">
            <a:avLst/>
          </a:prstGeom>
          <a:noFill/>
          <a:ln w="9525">
            <a:noFill/>
            <a:miter lim="800000"/>
            <a:headEnd/>
            <a:tailEnd/>
          </a:ln>
        </p:spPr>
        <p:txBody>
          <a:bodyPr>
            <a:spAutoFit/>
          </a:bodyPr>
          <a:lstStyle/>
          <a:p>
            <a:pPr>
              <a:spcBef>
                <a:spcPct val="50000"/>
              </a:spcBef>
            </a:pPr>
            <a:r>
              <a:rPr lang="es-ES_tradnl">
                <a:latin typeface="Arial" pitchFamily="34" charset="0"/>
              </a:rPr>
              <a:t>8</a:t>
            </a:r>
            <a:endParaRPr lang="es-ES">
              <a:latin typeface="Arial" pitchFamily="34" charset="0"/>
            </a:endParaRPr>
          </a:p>
        </p:txBody>
      </p:sp>
      <p:sp>
        <p:nvSpPr>
          <p:cNvPr id="10273" name="Text Box 33"/>
          <p:cNvSpPr txBox="1">
            <a:spLocks noChangeArrowheads="1"/>
          </p:cNvSpPr>
          <p:nvPr/>
        </p:nvSpPr>
        <p:spPr bwMode="auto">
          <a:xfrm>
            <a:off x="1042988" y="2636838"/>
            <a:ext cx="576262" cy="366712"/>
          </a:xfrm>
          <a:prstGeom prst="rect">
            <a:avLst/>
          </a:prstGeom>
          <a:noFill/>
          <a:ln w="9525">
            <a:noFill/>
            <a:miter lim="800000"/>
            <a:headEnd/>
            <a:tailEnd/>
          </a:ln>
        </p:spPr>
        <p:txBody>
          <a:bodyPr>
            <a:spAutoFit/>
          </a:bodyPr>
          <a:lstStyle/>
          <a:p>
            <a:pPr>
              <a:spcBef>
                <a:spcPct val="50000"/>
              </a:spcBef>
            </a:pPr>
            <a:r>
              <a:rPr lang="es-ES_tradnl">
                <a:latin typeface="Arial" pitchFamily="34" charset="0"/>
              </a:rPr>
              <a:t>10</a:t>
            </a:r>
            <a:endParaRPr lang="es-ES">
              <a:latin typeface="Arial" pitchFamily="34" charset="0"/>
            </a:endParaRPr>
          </a:p>
        </p:txBody>
      </p:sp>
      <p:sp>
        <p:nvSpPr>
          <p:cNvPr id="10274" name="Text Box 34"/>
          <p:cNvSpPr txBox="1">
            <a:spLocks noChangeArrowheads="1"/>
          </p:cNvSpPr>
          <p:nvPr/>
        </p:nvSpPr>
        <p:spPr bwMode="auto">
          <a:xfrm>
            <a:off x="1044575" y="2205038"/>
            <a:ext cx="647700" cy="366712"/>
          </a:xfrm>
          <a:prstGeom prst="rect">
            <a:avLst/>
          </a:prstGeom>
          <a:noFill/>
          <a:ln w="9525">
            <a:noFill/>
            <a:miter lim="800000"/>
            <a:headEnd/>
            <a:tailEnd/>
          </a:ln>
        </p:spPr>
        <p:txBody>
          <a:bodyPr>
            <a:spAutoFit/>
          </a:bodyPr>
          <a:lstStyle/>
          <a:p>
            <a:pPr>
              <a:spcBef>
                <a:spcPct val="50000"/>
              </a:spcBef>
            </a:pPr>
            <a:r>
              <a:rPr lang="es-ES_tradnl">
                <a:latin typeface="Arial" pitchFamily="34" charset="0"/>
              </a:rPr>
              <a:t>12</a:t>
            </a:r>
            <a:endParaRPr lang="es-ES">
              <a:latin typeface="Arial" pitchFamily="34" charset="0"/>
            </a:endParaRPr>
          </a:p>
        </p:txBody>
      </p:sp>
      <p:sp>
        <p:nvSpPr>
          <p:cNvPr id="10275" name="Text Box 35"/>
          <p:cNvSpPr txBox="1">
            <a:spLocks noChangeArrowheads="1"/>
          </p:cNvSpPr>
          <p:nvPr/>
        </p:nvSpPr>
        <p:spPr bwMode="auto">
          <a:xfrm>
            <a:off x="1042988" y="1773238"/>
            <a:ext cx="647700" cy="366712"/>
          </a:xfrm>
          <a:prstGeom prst="rect">
            <a:avLst/>
          </a:prstGeom>
          <a:noFill/>
          <a:ln w="9525">
            <a:noFill/>
            <a:miter lim="800000"/>
            <a:headEnd/>
            <a:tailEnd/>
          </a:ln>
        </p:spPr>
        <p:txBody>
          <a:bodyPr>
            <a:spAutoFit/>
          </a:bodyPr>
          <a:lstStyle/>
          <a:p>
            <a:pPr>
              <a:spcBef>
                <a:spcPct val="50000"/>
              </a:spcBef>
            </a:pPr>
            <a:r>
              <a:rPr lang="es-ES_tradnl">
                <a:latin typeface="Arial" pitchFamily="34" charset="0"/>
              </a:rPr>
              <a:t>14</a:t>
            </a:r>
            <a:endParaRPr lang="es-ES">
              <a:latin typeface="Arial" pitchFamily="34" charset="0"/>
            </a:endParaRPr>
          </a:p>
        </p:txBody>
      </p:sp>
      <p:sp>
        <p:nvSpPr>
          <p:cNvPr id="10276" name="Text Box 36"/>
          <p:cNvSpPr txBox="1">
            <a:spLocks noChangeArrowheads="1"/>
          </p:cNvSpPr>
          <p:nvPr/>
        </p:nvSpPr>
        <p:spPr bwMode="auto">
          <a:xfrm>
            <a:off x="539750" y="908050"/>
            <a:ext cx="863600" cy="641350"/>
          </a:xfrm>
          <a:prstGeom prst="rect">
            <a:avLst/>
          </a:prstGeom>
          <a:noFill/>
          <a:ln w="9525">
            <a:noFill/>
            <a:miter lim="800000"/>
            <a:headEnd/>
            <a:tailEnd/>
          </a:ln>
        </p:spPr>
        <p:txBody>
          <a:bodyPr>
            <a:spAutoFit/>
          </a:bodyPr>
          <a:lstStyle/>
          <a:p>
            <a:pPr>
              <a:spcBef>
                <a:spcPct val="50000"/>
              </a:spcBef>
            </a:pPr>
            <a:r>
              <a:rPr lang="es-ES_tradnl">
                <a:latin typeface="Arial" pitchFamily="34" charset="0"/>
              </a:rPr>
              <a:t>       V   (Km/s)</a:t>
            </a:r>
            <a:endParaRPr lang="es-ES">
              <a:latin typeface="Arial" pitchFamily="34" charset="0"/>
            </a:endParaRPr>
          </a:p>
        </p:txBody>
      </p:sp>
      <p:sp>
        <p:nvSpPr>
          <p:cNvPr id="10277" name="Text Box 37"/>
          <p:cNvSpPr txBox="1">
            <a:spLocks noChangeArrowheads="1"/>
          </p:cNvSpPr>
          <p:nvPr/>
        </p:nvSpPr>
        <p:spPr bwMode="auto">
          <a:xfrm>
            <a:off x="8388350" y="5013325"/>
            <a:ext cx="576263" cy="366713"/>
          </a:xfrm>
          <a:prstGeom prst="rect">
            <a:avLst/>
          </a:prstGeom>
          <a:noFill/>
          <a:ln w="9525">
            <a:noFill/>
            <a:miter lim="800000"/>
            <a:headEnd/>
            <a:tailEnd/>
          </a:ln>
        </p:spPr>
        <p:txBody>
          <a:bodyPr>
            <a:spAutoFit/>
          </a:bodyPr>
          <a:lstStyle/>
          <a:p>
            <a:pPr>
              <a:spcBef>
                <a:spcPct val="50000"/>
              </a:spcBef>
            </a:pPr>
            <a:r>
              <a:rPr lang="es-ES_tradnl">
                <a:latin typeface="Arial" pitchFamily="34" charset="0"/>
              </a:rPr>
              <a:t>Km</a:t>
            </a:r>
            <a:endParaRPr lang="es-ES">
              <a:latin typeface="Arial" pitchFamily="34" charset="0"/>
            </a:endParaRPr>
          </a:p>
        </p:txBody>
      </p:sp>
      <p:sp>
        <p:nvSpPr>
          <p:cNvPr id="214054" name="Text Box 38"/>
          <p:cNvSpPr txBox="1">
            <a:spLocks noChangeArrowheads="1"/>
          </p:cNvSpPr>
          <p:nvPr/>
        </p:nvSpPr>
        <p:spPr bwMode="auto">
          <a:xfrm>
            <a:off x="1835150" y="6015038"/>
            <a:ext cx="2808288" cy="366712"/>
          </a:xfrm>
          <a:prstGeom prst="rect">
            <a:avLst/>
          </a:prstGeom>
          <a:solidFill>
            <a:srgbClr val="EBF8FB"/>
          </a:solidFill>
          <a:ln w="9525">
            <a:noFill/>
            <a:miter lim="800000"/>
            <a:headEnd/>
            <a:tailEnd/>
          </a:ln>
        </p:spPr>
        <p:txBody>
          <a:bodyPr>
            <a:spAutoFit/>
          </a:bodyPr>
          <a:lstStyle/>
          <a:p>
            <a:pPr algn="ctr">
              <a:spcBef>
                <a:spcPct val="50000"/>
              </a:spcBef>
            </a:pPr>
            <a:r>
              <a:rPr lang="es-ES_tradnl">
                <a:solidFill>
                  <a:srgbClr val="000000"/>
                </a:solidFill>
                <a:latin typeface="Arial" pitchFamily="34" charset="0"/>
              </a:rPr>
              <a:t>manto</a:t>
            </a:r>
            <a:endParaRPr lang="es-ES">
              <a:solidFill>
                <a:srgbClr val="000000"/>
              </a:solidFill>
              <a:latin typeface="Arial" pitchFamily="34" charset="0"/>
            </a:endParaRPr>
          </a:p>
        </p:txBody>
      </p:sp>
      <p:sp>
        <p:nvSpPr>
          <p:cNvPr id="214055" name="Text Box 39"/>
          <p:cNvSpPr txBox="1">
            <a:spLocks noChangeArrowheads="1"/>
          </p:cNvSpPr>
          <p:nvPr/>
        </p:nvSpPr>
        <p:spPr bwMode="auto">
          <a:xfrm>
            <a:off x="4643438" y="6015038"/>
            <a:ext cx="3960812" cy="366712"/>
          </a:xfrm>
          <a:prstGeom prst="rect">
            <a:avLst/>
          </a:prstGeom>
          <a:solidFill>
            <a:srgbClr val="F9FBDB"/>
          </a:solidFill>
          <a:ln w="9525">
            <a:noFill/>
            <a:miter lim="800000"/>
            <a:headEnd/>
            <a:tailEnd/>
          </a:ln>
        </p:spPr>
        <p:txBody>
          <a:bodyPr>
            <a:spAutoFit/>
          </a:bodyPr>
          <a:lstStyle/>
          <a:p>
            <a:pPr algn="ctr">
              <a:spcBef>
                <a:spcPct val="50000"/>
              </a:spcBef>
            </a:pPr>
            <a:r>
              <a:rPr lang="es-ES_tradnl">
                <a:solidFill>
                  <a:srgbClr val="000000"/>
                </a:solidFill>
                <a:latin typeface="Arial" pitchFamily="34" charset="0"/>
              </a:rPr>
              <a:t>núcleo</a:t>
            </a:r>
            <a:endParaRPr lang="es-ES">
              <a:solidFill>
                <a:srgbClr val="000000"/>
              </a:solidFill>
              <a:latin typeface="Arial" pitchFamily="34" charset="0"/>
            </a:endParaRPr>
          </a:p>
        </p:txBody>
      </p:sp>
      <p:sp>
        <p:nvSpPr>
          <p:cNvPr id="214056" name="Text Box 40"/>
          <p:cNvSpPr txBox="1">
            <a:spLocks noChangeArrowheads="1"/>
          </p:cNvSpPr>
          <p:nvPr/>
        </p:nvSpPr>
        <p:spPr bwMode="auto">
          <a:xfrm>
            <a:off x="4643438" y="5684838"/>
            <a:ext cx="2233612" cy="336550"/>
          </a:xfrm>
          <a:prstGeom prst="rect">
            <a:avLst/>
          </a:prstGeom>
          <a:solidFill>
            <a:srgbClr val="F9FBDB"/>
          </a:solidFill>
          <a:ln w="9525">
            <a:noFill/>
            <a:miter lim="800000"/>
            <a:headEnd/>
            <a:tailEnd/>
          </a:ln>
        </p:spPr>
        <p:txBody>
          <a:bodyPr>
            <a:spAutoFit/>
          </a:bodyPr>
          <a:lstStyle/>
          <a:p>
            <a:pPr algn="ctr">
              <a:spcBef>
                <a:spcPct val="50000"/>
              </a:spcBef>
            </a:pPr>
            <a:r>
              <a:rPr lang="es-ES_tradnl" sz="1600">
                <a:solidFill>
                  <a:srgbClr val="000000"/>
                </a:solidFill>
                <a:latin typeface="Arial" pitchFamily="34" charset="0"/>
              </a:rPr>
              <a:t>externo</a:t>
            </a:r>
            <a:endParaRPr lang="es-ES" sz="1600">
              <a:solidFill>
                <a:srgbClr val="000000"/>
              </a:solidFill>
              <a:latin typeface="Arial" pitchFamily="34" charset="0"/>
            </a:endParaRPr>
          </a:p>
        </p:txBody>
      </p:sp>
      <p:sp>
        <p:nvSpPr>
          <p:cNvPr id="214057" name="Text Box 41"/>
          <p:cNvSpPr txBox="1">
            <a:spLocks noChangeArrowheads="1"/>
          </p:cNvSpPr>
          <p:nvPr/>
        </p:nvSpPr>
        <p:spPr bwMode="auto">
          <a:xfrm>
            <a:off x="6804025" y="5684838"/>
            <a:ext cx="1800225" cy="336550"/>
          </a:xfrm>
          <a:prstGeom prst="rect">
            <a:avLst/>
          </a:prstGeom>
          <a:solidFill>
            <a:srgbClr val="F9FBDB"/>
          </a:solidFill>
          <a:ln w="9525">
            <a:noFill/>
            <a:miter lim="800000"/>
            <a:headEnd/>
            <a:tailEnd/>
          </a:ln>
        </p:spPr>
        <p:txBody>
          <a:bodyPr>
            <a:spAutoFit/>
          </a:bodyPr>
          <a:lstStyle/>
          <a:p>
            <a:pPr algn="ctr">
              <a:spcBef>
                <a:spcPct val="50000"/>
              </a:spcBef>
            </a:pPr>
            <a:r>
              <a:rPr lang="es-ES_tradnl" sz="1600">
                <a:solidFill>
                  <a:srgbClr val="000000"/>
                </a:solidFill>
                <a:latin typeface="Arial" pitchFamily="34" charset="0"/>
              </a:rPr>
              <a:t>interno</a:t>
            </a:r>
            <a:endParaRPr lang="es-ES" sz="1600">
              <a:solidFill>
                <a:srgbClr val="000000"/>
              </a:solidFill>
              <a:latin typeface="Arial" pitchFamily="34" charset="0"/>
            </a:endParaRPr>
          </a:p>
        </p:txBody>
      </p:sp>
      <p:sp>
        <p:nvSpPr>
          <p:cNvPr id="214058" name="Text Box 42"/>
          <p:cNvSpPr txBox="1">
            <a:spLocks noChangeArrowheads="1"/>
          </p:cNvSpPr>
          <p:nvPr/>
        </p:nvSpPr>
        <p:spPr bwMode="auto">
          <a:xfrm>
            <a:off x="2484438" y="5684838"/>
            <a:ext cx="2159000" cy="336550"/>
          </a:xfrm>
          <a:prstGeom prst="rect">
            <a:avLst/>
          </a:prstGeom>
          <a:solidFill>
            <a:srgbClr val="EBF8FB"/>
          </a:solidFill>
          <a:ln w="9525">
            <a:noFill/>
            <a:miter lim="800000"/>
            <a:headEnd/>
            <a:tailEnd/>
          </a:ln>
        </p:spPr>
        <p:txBody>
          <a:bodyPr>
            <a:spAutoFit/>
          </a:bodyPr>
          <a:lstStyle/>
          <a:p>
            <a:pPr algn="ctr">
              <a:spcBef>
                <a:spcPct val="50000"/>
              </a:spcBef>
            </a:pPr>
            <a:r>
              <a:rPr lang="es-ES_tradnl" sz="1600">
                <a:solidFill>
                  <a:srgbClr val="000000"/>
                </a:solidFill>
                <a:latin typeface="Arial" pitchFamily="34" charset="0"/>
              </a:rPr>
              <a:t>inferior</a:t>
            </a:r>
            <a:endParaRPr lang="es-ES" sz="1600">
              <a:solidFill>
                <a:srgbClr val="000000"/>
              </a:solidFill>
              <a:latin typeface="Arial" pitchFamily="34" charset="0"/>
            </a:endParaRPr>
          </a:p>
        </p:txBody>
      </p:sp>
      <p:sp>
        <p:nvSpPr>
          <p:cNvPr id="214059" name="Text Box 43"/>
          <p:cNvSpPr txBox="1">
            <a:spLocks noChangeArrowheads="1"/>
          </p:cNvSpPr>
          <p:nvPr/>
        </p:nvSpPr>
        <p:spPr bwMode="auto">
          <a:xfrm>
            <a:off x="1763713" y="5684838"/>
            <a:ext cx="936625" cy="336550"/>
          </a:xfrm>
          <a:prstGeom prst="rect">
            <a:avLst/>
          </a:prstGeom>
          <a:solidFill>
            <a:srgbClr val="ECFDFE"/>
          </a:solidFill>
          <a:ln w="9525">
            <a:noFill/>
            <a:miter lim="800000"/>
            <a:headEnd/>
            <a:tailEnd/>
          </a:ln>
        </p:spPr>
        <p:txBody>
          <a:bodyPr>
            <a:spAutoFit/>
          </a:bodyPr>
          <a:lstStyle/>
          <a:p>
            <a:pPr>
              <a:spcBef>
                <a:spcPct val="50000"/>
              </a:spcBef>
            </a:pPr>
            <a:r>
              <a:rPr lang="es-ES_tradnl" sz="1600">
                <a:solidFill>
                  <a:srgbClr val="000000"/>
                </a:solidFill>
                <a:latin typeface="Arial" pitchFamily="34" charset="0"/>
              </a:rPr>
              <a:t>superior</a:t>
            </a:r>
            <a:endParaRPr lang="es-ES" sz="1600">
              <a:solidFill>
                <a:srgbClr val="000000"/>
              </a:solidFill>
              <a:latin typeface="Arial" pitchFamily="34" charset="0"/>
            </a:endParaRPr>
          </a:p>
        </p:txBody>
      </p:sp>
      <p:sp>
        <p:nvSpPr>
          <p:cNvPr id="214060" name="Text Box 44"/>
          <p:cNvSpPr txBox="1">
            <a:spLocks noChangeArrowheads="1"/>
          </p:cNvSpPr>
          <p:nvPr/>
        </p:nvSpPr>
        <p:spPr bwMode="auto">
          <a:xfrm rot="-5400000">
            <a:off x="1146175" y="5773738"/>
            <a:ext cx="1008063" cy="350837"/>
          </a:xfrm>
          <a:prstGeom prst="rect">
            <a:avLst/>
          </a:prstGeom>
          <a:solidFill>
            <a:srgbClr val="FDE9F0"/>
          </a:solidFill>
          <a:ln w="9525">
            <a:noFill/>
            <a:miter lim="800000"/>
            <a:headEnd/>
            <a:tailEnd/>
          </a:ln>
        </p:spPr>
        <p:txBody>
          <a:bodyPr>
            <a:spAutoFit/>
          </a:bodyPr>
          <a:lstStyle/>
          <a:p>
            <a:pPr>
              <a:spcBef>
                <a:spcPct val="50000"/>
              </a:spcBef>
            </a:pPr>
            <a:r>
              <a:rPr lang="es-ES_tradnl" sz="1700" b="1">
                <a:solidFill>
                  <a:srgbClr val="FF3300"/>
                </a:solidFill>
                <a:latin typeface="Arial" pitchFamily="34" charset="0"/>
              </a:rPr>
              <a:t>corteza</a:t>
            </a:r>
            <a:endParaRPr lang="es-ES" sz="1700" b="1">
              <a:solidFill>
                <a:srgbClr val="FF3300"/>
              </a:solidFill>
              <a:latin typeface="Arial" pitchFamily="34" charset="0"/>
            </a:endParaRPr>
          </a:p>
        </p:txBody>
      </p:sp>
      <p:sp>
        <p:nvSpPr>
          <p:cNvPr id="214061" name="Text Box 45"/>
          <p:cNvSpPr txBox="1">
            <a:spLocks noChangeArrowheads="1"/>
          </p:cNvSpPr>
          <p:nvPr/>
        </p:nvSpPr>
        <p:spPr bwMode="auto">
          <a:xfrm rot="-5400000">
            <a:off x="966788" y="1482725"/>
            <a:ext cx="1658937" cy="366713"/>
          </a:xfrm>
          <a:prstGeom prst="rect">
            <a:avLst/>
          </a:prstGeom>
          <a:noFill/>
          <a:ln w="9525">
            <a:noFill/>
            <a:miter lim="800000"/>
            <a:headEnd/>
            <a:tailEnd/>
          </a:ln>
        </p:spPr>
        <p:txBody>
          <a:bodyPr>
            <a:spAutoFit/>
          </a:bodyPr>
          <a:lstStyle/>
          <a:p>
            <a:pPr>
              <a:spcBef>
                <a:spcPct val="50000"/>
              </a:spcBef>
            </a:pPr>
            <a:r>
              <a:rPr lang="es-ES_tradnl" b="1">
                <a:latin typeface="Arial" pitchFamily="34" charset="0"/>
              </a:rPr>
              <a:t>Mohorovicic</a:t>
            </a:r>
            <a:endParaRPr lang="es-ES" b="1">
              <a:latin typeface="Arial" pitchFamily="34" charset="0"/>
            </a:endParaRPr>
          </a:p>
        </p:txBody>
      </p:sp>
      <p:sp>
        <p:nvSpPr>
          <p:cNvPr id="214062" name="Text Box 46"/>
          <p:cNvSpPr txBox="1">
            <a:spLocks noChangeArrowheads="1"/>
          </p:cNvSpPr>
          <p:nvPr/>
        </p:nvSpPr>
        <p:spPr bwMode="auto">
          <a:xfrm rot="-5400000">
            <a:off x="3854450" y="1552576"/>
            <a:ext cx="1512887" cy="366712"/>
          </a:xfrm>
          <a:prstGeom prst="rect">
            <a:avLst/>
          </a:prstGeom>
          <a:noFill/>
          <a:ln w="9525">
            <a:noFill/>
            <a:miter lim="800000"/>
            <a:headEnd/>
            <a:tailEnd/>
          </a:ln>
        </p:spPr>
        <p:txBody>
          <a:bodyPr>
            <a:spAutoFit/>
          </a:bodyPr>
          <a:lstStyle/>
          <a:p>
            <a:pPr>
              <a:spcBef>
                <a:spcPct val="50000"/>
              </a:spcBef>
            </a:pPr>
            <a:r>
              <a:rPr lang="es-ES_tradnl" b="1">
                <a:latin typeface="Arial" pitchFamily="34" charset="0"/>
              </a:rPr>
              <a:t>Gütemberg</a:t>
            </a:r>
            <a:endParaRPr lang="es-ES" b="1">
              <a:latin typeface="Arial" pitchFamily="34" charset="0"/>
            </a:endParaRPr>
          </a:p>
        </p:txBody>
      </p:sp>
      <p:sp>
        <p:nvSpPr>
          <p:cNvPr id="214063" name="Text Box 47"/>
          <p:cNvSpPr txBox="1">
            <a:spLocks noChangeArrowheads="1"/>
          </p:cNvSpPr>
          <p:nvPr/>
        </p:nvSpPr>
        <p:spPr bwMode="auto">
          <a:xfrm rot="-5400000">
            <a:off x="5844382" y="1388269"/>
            <a:ext cx="2303462" cy="336550"/>
          </a:xfrm>
          <a:prstGeom prst="rect">
            <a:avLst/>
          </a:prstGeom>
          <a:noFill/>
          <a:ln w="9525">
            <a:noFill/>
            <a:miter lim="800000"/>
            <a:headEnd/>
            <a:tailEnd/>
          </a:ln>
        </p:spPr>
        <p:txBody>
          <a:bodyPr>
            <a:spAutoFit/>
          </a:bodyPr>
          <a:lstStyle/>
          <a:p>
            <a:pPr>
              <a:spcBef>
                <a:spcPct val="50000"/>
              </a:spcBef>
            </a:pPr>
            <a:r>
              <a:rPr lang="es-ES_tradnl" sz="1600">
                <a:latin typeface="Arial" pitchFamily="34" charset="0"/>
              </a:rPr>
              <a:t>Wiechert-Lehmann</a:t>
            </a:r>
            <a:endParaRPr lang="es-ES" sz="1600">
              <a:latin typeface="Arial" pitchFamily="34" charset="0"/>
            </a:endParaRPr>
          </a:p>
        </p:txBody>
      </p:sp>
      <p:sp>
        <p:nvSpPr>
          <p:cNvPr id="214064" name="Text Box 48"/>
          <p:cNvSpPr txBox="1">
            <a:spLocks noChangeArrowheads="1"/>
          </p:cNvSpPr>
          <p:nvPr/>
        </p:nvSpPr>
        <p:spPr bwMode="auto">
          <a:xfrm rot="-5400000">
            <a:off x="1839913" y="1624013"/>
            <a:ext cx="1223962" cy="366712"/>
          </a:xfrm>
          <a:prstGeom prst="rect">
            <a:avLst/>
          </a:prstGeom>
          <a:noFill/>
          <a:ln w="9525">
            <a:noFill/>
            <a:miter lim="800000"/>
            <a:headEnd/>
            <a:tailEnd/>
          </a:ln>
        </p:spPr>
        <p:txBody>
          <a:bodyPr>
            <a:spAutoFit/>
          </a:bodyPr>
          <a:lstStyle/>
          <a:p>
            <a:pPr>
              <a:spcBef>
                <a:spcPct val="50000"/>
              </a:spcBef>
            </a:pPr>
            <a:r>
              <a:rPr lang="es-ES_tradnl">
                <a:latin typeface="Arial" pitchFamily="34" charset="0"/>
              </a:rPr>
              <a:t>Repetti</a:t>
            </a:r>
            <a:endParaRPr lang="es-ES">
              <a:latin typeface="Arial" pitchFamily="34" charset="0"/>
            </a:endParaRPr>
          </a:p>
        </p:txBody>
      </p:sp>
      <p:sp>
        <p:nvSpPr>
          <p:cNvPr id="214065" name="Text Box 49"/>
          <p:cNvSpPr txBox="1">
            <a:spLocks noChangeArrowheads="1"/>
          </p:cNvSpPr>
          <p:nvPr/>
        </p:nvSpPr>
        <p:spPr bwMode="auto">
          <a:xfrm rot="-5400000">
            <a:off x="1118394" y="1769269"/>
            <a:ext cx="936625" cy="366713"/>
          </a:xfrm>
          <a:prstGeom prst="rect">
            <a:avLst/>
          </a:prstGeom>
          <a:noFill/>
          <a:ln w="9525">
            <a:noFill/>
            <a:miter lim="800000"/>
            <a:headEnd/>
            <a:tailEnd/>
          </a:ln>
        </p:spPr>
        <p:txBody>
          <a:bodyPr>
            <a:spAutoFit/>
          </a:bodyPr>
          <a:lstStyle/>
          <a:p>
            <a:pPr>
              <a:spcBef>
                <a:spcPct val="50000"/>
              </a:spcBef>
            </a:pPr>
            <a:r>
              <a:rPr lang="es-ES_tradnl">
                <a:latin typeface="Arial" pitchFamily="34" charset="0"/>
              </a:rPr>
              <a:t>Conrad</a:t>
            </a:r>
            <a:endParaRPr lang="es-ES">
              <a:latin typeface="Arial" pitchFamily="34" charset="0"/>
            </a:endParaRPr>
          </a:p>
        </p:txBody>
      </p:sp>
      <p:sp>
        <p:nvSpPr>
          <p:cNvPr id="214066" name="Text Box 50"/>
          <p:cNvSpPr txBox="1">
            <a:spLocks noChangeArrowheads="1"/>
          </p:cNvSpPr>
          <p:nvPr/>
        </p:nvSpPr>
        <p:spPr bwMode="auto">
          <a:xfrm rot="-5400000">
            <a:off x="815975" y="3711575"/>
            <a:ext cx="2165350" cy="304800"/>
          </a:xfrm>
          <a:prstGeom prst="rect">
            <a:avLst/>
          </a:prstGeom>
          <a:solidFill>
            <a:srgbClr val="BFBDC3">
              <a:alpha val="20000"/>
            </a:srgbClr>
          </a:solidFill>
          <a:ln w="9525">
            <a:noFill/>
            <a:miter lim="800000"/>
            <a:headEnd/>
            <a:tailEnd/>
          </a:ln>
        </p:spPr>
        <p:txBody>
          <a:bodyPr>
            <a:spAutoFit/>
          </a:bodyPr>
          <a:lstStyle/>
          <a:p>
            <a:pPr>
              <a:spcBef>
                <a:spcPct val="50000"/>
              </a:spcBef>
            </a:pPr>
            <a:r>
              <a:rPr lang="es-ES_tradnl" sz="1400">
                <a:latin typeface="Arial" pitchFamily="34" charset="0"/>
              </a:rPr>
              <a:t>Canal de baja velocidad</a:t>
            </a:r>
            <a:endParaRPr lang="es-ES" sz="1400">
              <a:latin typeface="Arial" pitchFamily="34" charset="0"/>
            </a:endParaRPr>
          </a:p>
        </p:txBody>
      </p:sp>
      <p:sp>
        <p:nvSpPr>
          <p:cNvPr id="10291" name="Text Box 51"/>
          <p:cNvSpPr txBox="1">
            <a:spLocks noChangeArrowheads="1"/>
          </p:cNvSpPr>
          <p:nvPr/>
        </p:nvSpPr>
        <p:spPr bwMode="auto">
          <a:xfrm>
            <a:off x="7596188" y="2133600"/>
            <a:ext cx="1258887" cy="366713"/>
          </a:xfrm>
          <a:prstGeom prst="rect">
            <a:avLst/>
          </a:prstGeom>
          <a:noFill/>
          <a:ln w="9525">
            <a:noFill/>
            <a:miter lim="800000"/>
            <a:headEnd/>
            <a:tailEnd/>
          </a:ln>
        </p:spPr>
        <p:txBody>
          <a:bodyPr>
            <a:spAutoFit/>
          </a:bodyPr>
          <a:lstStyle/>
          <a:p>
            <a:pPr>
              <a:spcBef>
                <a:spcPct val="50000"/>
              </a:spcBef>
            </a:pPr>
            <a:r>
              <a:rPr lang="es-ES_tradnl" b="1">
                <a:solidFill>
                  <a:srgbClr val="0000FF"/>
                </a:solidFill>
                <a:latin typeface="Arial" pitchFamily="34" charset="0"/>
              </a:rPr>
              <a:t>ondas P</a:t>
            </a:r>
            <a:endParaRPr lang="es-ES" b="1">
              <a:solidFill>
                <a:srgbClr val="0000FF"/>
              </a:solidFill>
              <a:latin typeface="Arial" pitchFamily="34" charset="0"/>
            </a:endParaRPr>
          </a:p>
        </p:txBody>
      </p:sp>
      <p:sp>
        <p:nvSpPr>
          <p:cNvPr id="10292" name="Text Box 52"/>
          <p:cNvSpPr txBox="1">
            <a:spLocks noChangeArrowheads="1"/>
          </p:cNvSpPr>
          <p:nvPr/>
        </p:nvSpPr>
        <p:spPr bwMode="auto">
          <a:xfrm>
            <a:off x="3924300" y="3357563"/>
            <a:ext cx="1152525" cy="366712"/>
          </a:xfrm>
          <a:prstGeom prst="rect">
            <a:avLst/>
          </a:prstGeom>
          <a:noFill/>
          <a:ln w="9525">
            <a:noFill/>
            <a:miter lim="800000"/>
            <a:headEnd/>
            <a:tailEnd/>
          </a:ln>
        </p:spPr>
        <p:txBody>
          <a:bodyPr>
            <a:spAutoFit/>
          </a:bodyPr>
          <a:lstStyle/>
          <a:p>
            <a:pPr>
              <a:spcBef>
                <a:spcPct val="50000"/>
              </a:spcBef>
            </a:pPr>
            <a:r>
              <a:rPr lang="es-ES_tradnl" b="1">
                <a:solidFill>
                  <a:srgbClr val="FF3300"/>
                </a:solidFill>
                <a:latin typeface="Arial" pitchFamily="34" charset="0"/>
              </a:rPr>
              <a:t>ondas S</a:t>
            </a:r>
            <a:endParaRPr lang="es-ES" b="1">
              <a:solidFill>
                <a:srgbClr val="FF3300"/>
              </a:solidFill>
              <a:latin typeface="Arial" pitchFamily="34" charset="0"/>
            </a:endParaRPr>
          </a:p>
        </p:txBody>
      </p:sp>
      <p:sp>
        <p:nvSpPr>
          <p:cNvPr id="214069" name="Line 53"/>
          <p:cNvSpPr>
            <a:spLocks noChangeShapeType="1"/>
          </p:cNvSpPr>
          <p:nvPr/>
        </p:nvSpPr>
        <p:spPr bwMode="auto">
          <a:xfrm flipV="1">
            <a:off x="1476375" y="3141663"/>
            <a:ext cx="287338" cy="358775"/>
          </a:xfrm>
          <a:prstGeom prst="line">
            <a:avLst/>
          </a:prstGeom>
          <a:noFill/>
          <a:ln w="57150">
            <a:solidFill>
              <a:srgbClr val="0000FF"/>
            </a:solidFill>
            <a:round/>
            <a:headEnd/>
            <a:tailEnd/>
          </a:ln>
        </p:spPr>
        <p:txBody>
          <a:bodyPr/>
          <a:lstStyle/>
          <a:p>
            <a:endParaRPr lang="es-CO"/>
          </a:p>
        </p:txBody>
      </p:sp>
      <p:sp>
        <p:nvSpPr>
          <p:cNvPr id="214070" name="Line 54"/>
          <p:cNvSpPr>
            <a:spLocks noChangeShapeType="1"/>
          </p:cNvSpPr>
          <p:nvPr/>
        </p:nvSpPr>
        <p:spPr bwMode="auto">
          <a:xfrm>
            <a:off x="1763713" y="3141663"/>
            <a:ext cx="144462" cy="287337"/>
          </a:xfrm>
          <a:prstGeom prst="line">
            <a:avLst/>
          </a:prstGeom>
          <a:noFill/>
          <a:ln w="57150">
            <a:solidFill>
              <a:srgbClr val="0000FF"/>
            </a:solidFill>
            <a:round/>
            <a:headEnd/>
            <a:tailEnd/>
          </a:ln>
        </p:spPr>
        <p:txBody>
          <a:bodyPr/>
          <a:lstStyle/>
          <a:p>
            <a:endParaRPr lang="es-CO"/>
          </a:p>
        </p:txBody>
      </p:sp>
      <p:sp>
        <p:nvSpPr>
          <p:cNvPr id="214071" name="Freeform 55"/>
          <p:cNvSpPr>
            <a:spLocks/>
          </p:cNvSpPr>
          <p:nvPr/>
        </p:nvSpPr>
        <p:spPr bwMode="auto">
          <a:xfrm>
            <a:off x="1908175" y="2384425"/>
            <a:ext cx="2808288" cy="1044575"/>
          </a:xfrm>
          <a:custGeom>
            <a:avLst/>
            <a:gdLst>
              <a:gd name="T0" fmla="*/ 0 w 1769"/>
              <a:gd name="T1" fmla="*/ 2147483647 h 658"/>
              <a:gd name="T2" fmla="*/ 2147483647 w 1769"/>
              <a:gd name="T3" fmla="*/ 2147483647 h 658"/>
              <a:gd name="T4" fmla="*/ 2147483647 w 1769"/>
              <a:gd name="T5" fmla="*/ 2147483647 h 658"/>
              <a:gd name="T6" fmla="*/ 2147483647 w 1769"/>
              <a:gd name="T7" fmla="*/ 2147483647 h 658"/>
              <a:gd name="T8" fmla="*/ 0 60000 65536"/>
              <a:gd name="T9" fmla="*/ 0 60000 65536"/>
              <a:gd name="T10" fmla="*/ 0 60000 65536"/>
              <a:gd name="T11" fmla="*/ 0 60000 65536"/>
              <a:gd name="T12" fmla="*/ 0 w 1769"/>
              <a:gd name="T13" fmla="*/ 0 h 658"/>
              <a:gd name="T14" fmla="*/ 1769 w 1769"/>
              <a:gd name="T15" fmla="*/ 658 h 658"/>
            </a:gdLst>
            <a:ahLst/>
            <a:cxnLst>
              <a:cxn ang="T8">
                <a:pos x="T0" y="T1"/>
              </a:cxn>
              <a:cxn ang="T9">
                <a:pos x="T2" y="T3"/>
              </a:cxn>
              <a:cxn ang="T10">
                <a:pos x="T4" y="T5"/>
              </a:cxn>
              <a:cxn ang="T11">
                <a:pos x="T6" y="T7"/>
              </a:cxn>
            </a:cxnLst>
            <a:rect l="T12" t="T13" r="T14" b="T15"/>
            <a:pathLst>
              <a:path w="1769" h="658">
                <a:moveTo>
                  <a:pt x="0" y="658"/>
                </a:moveTo>
                <a:cubicBezTo>
                  <a:pt x="64" y="503"/>
                  <a:pt x="128" y="348"/>
                  <a:pt x="272" y="250"/>
                </a:cubicBezTo>
                <a:cubicBezTo>
                  <a:pt x="416" y="152"/>
                  <a:pt x="613" y="106"/>
                  <a:pt x="862" y="68"/>
                </a:cubicBezTo>
                <a:cubicBezTo>
                  <a:pt x="1111" y="30"/>
                  <a:pt x="1588" y="0"/>
                  <a:pt x="1769" y="23"/>
                </a:cubicBezTo>
              </a:path>
            </a:pathLst>
          </a:custGeom>
          <a:noFill/>
          <a:ln w="57150">
            <a:solidFill>
              <a:srgbClr val="0000FF"/>
            </a:solidFill>
            <a:round/>
            <a:headEnd/>
            <a:tailEnd/>
          </a:ln>
        </p:spPr>
        <p:txBody>
          <a:bodyPr/>
          <a:lstStyle/>
          <a:p>
            <a:endParaRPr lang="es-CO"/>
          </a:p>
        </p:txBody>
      </p:sp>
      <p:sp>
        <p:nvSpPr>
          <p:cNvPr id="214072" name="Line 56"/>
          <p:cNvSpPr>
            <a:spLocks noChangeShapeType="1"/>
          </p:cNvSpPr>
          <p:nvPr/>
        </p:nvSpPr>
        <p:spPr bwMode="auto">
          <a:xfrm>
            <a:off x="4716463" y="2420938"/>
            <a:ext cx="0" cy="936625"/>
          </a:xfrm>
          <a:prstGeom prst="line">
            <a:avLst/>
          </a:prstGeom>
          <a:noFill/>
          <a:ln w="57150">
            <a:solidFill>
              <a:srgbClr val="0000FF"/>
            </a:solidFill>
            <a:round/>
            <a:headEnd/>
            <a:tailEnd/>
          </a:ln>
        </p:spPr>
        <p:txBody>
          <a:bodyPr/>
          <a:lstStyle/>
          <a:p>
            <a:endParaRPr lang="es-CO"/>
          </a:p>
        </p:txBody>
      </p:sp>
      <p:sp>
        <p:nvSpPr>
          <p:cNvPr id="214073" name="Freeform 57"/>
          <p:cNvSpPr>
            <a:spLocks/>
          </p:cNvSpPr>
          <p:nvPr/>
        </p:nvSpPr>
        <p:spPr bwMode="auto">
          <a:xfrm>
            <a:off x="4716463" y="2852738"/>
            <a:ext cx="2160587" cy="504825"/>
          </a:xfrm>
          <a:custGeom>
            <a:avLst/>
            <a:gdLst>
              <a:gd name="T0" fmla="*/ 0 w 1361"/>
              <a:gd name="T1" fmla="*/ 2147483647 h 318"/>
              <a:gd name="T2" fmla="*/ 2147483647 w 1361"/>
              <a:gd name="T3" fmla="*/ 2147483647 h 318"/>
              <a:gd name="T4" fmla="*/ 2147483647 w 1361"/>
              <a:gd name="T5" fmla="*/ 2147483647 h 318"/>
              <a:gd name="T6" fmla="*/ 2147483647 w 1361"/>
              <a:gd name="T7" fmla="*/ 0 h 318"/>
              <a:gd name="T8" fmla="*/ 0 60000 65536"/>
              <a:gd name="T9" fmla="*/ 0 60000 65536"/>
              <a:gd name="T10" fmla="*/ 0 60000 65536"/>
              <a:gd name="T11" fmla="*/ 0 60000 65536"/>
              <a:gd name="T12" fmla="*/ 0 w 1361"/>
              <a:gd name="T13" fmla="*/ 0 h 318"/>
              <a:gd name="T14" fmla="*/ 1361 w 1361"/>
              <a:gd name="T15" fmla="*/ 318 h 318"/>
            </a:gdLst>
            <a:ahLst/>
            <a:cxnLst>
              <a:cxn ang="T8">
                <a:pos x="T0" y="T1"/>
              </a:cxn>
              <a:cxn ang="T9">
                <a:pos x="T2" y="T3"/>
              </a:cxn>
              <a:cxn ang="T10">
                <a:pos x="T4" y="T5"/>
              </a:cxn>
              <a:cxn ang="T11">
                <a:pos x="T6" y="T7"/>
              </a:cxn>
            </a:cxnLst>
            <a:rect l="T12" t="T13" r="T14" b="T15"/>
            <a:pathLst>
              <a:path w="1361" h="318">
                <a:moveTo>
                  <a:pt x="0" y="318"/>
                </a:moveTo>
                <a:cubicBezTo>
                  <a:pt x="86" y="272"/>
                  <a:pt x="173" y="227"/>
                  <a:pt x="317" y="182"/>
                </a:cubicBezTo>
                <a:cubicBezTo>
                  <a:pt x="461" y="137"/>
                  <a:pt x="688" y="75"/>
                  <a:pt x="862" y="45"/>
                </a:cubicBezTo>
                <a:cubicBezTo>
                  <a:pt x="1036" y="15"/>
                  <a:pt x="1198" y="7"/>
                  <a:pt x="1361" y="0"/>
                </a:cubicBezTo>
              </a:path>
            </a:pathLst>
          </a:custGeom>
          <a:noFill/>
          <a:ln w="57150">
            <a:solidFill>
              <a:srgbClr val="0000FF"/>
            </a:solidFill>
            <a:round/>
            <a:headEnd/>
            <a:tailEnd/>
          </a:ln>
        </p:spPr>
        <p:txBody>
          <a:bodyPr/>
          <a:lstStyle/>
          <a:p>
            <a:endParaRPr lang="es-CO"/>
          </a:p>
        </p:txBody>
      </p:sp>
      <p:sp>
        <p:nvSpPr>
          <p:cNvPr id="214074" name="Line 58"/>
          <p:cNvSpPr>
            <a:spLocks noChangeShapeType="1"/>
          </p:cNvSpPr>
          <p:nvPr/>
        </p:nvSpPr>
        <p:spPr bwMode="auto">
          <a:xfrm>
            <a:off x="6877050" y="2852738"/>
            <a:ext cx="0" cy="504825"/>
          </a:xfrm>
          <a:prstGeom prst="line">
            <a:avLst/>
          </a:prstGeom>
          <a:noFill/>
          <a:ln w="57150">
            <a:solidFill>
              <a:srgbClr val="0000FF"/>
            </a:solidFill>
            <a:round/>
            <a:headEnd/>
            <a:tailEnd/>
          </a:ln>
        </p:spPr>
        <p:txBody>
          <a:bodyPr/>
          <a:lstStyle/>
          <a:p>
            <a:endParaRPr lang="es-CO"/>
          </a:p>
        </p:txBody>
      </p:sp>
      <p:sp>
        <p:nvSpPr>
          <p:cNvPr id="214075" name="Line 59"/>
          <p:cNvSpPr>
            <a:spLocks noChangeShapeType="1"/>
          </p:cNvSpPr>
          <p:nvPr/>
        </p:nvSpPr>
        <p:spPr bwMode="auto">
          <a:xfrm>
            <a:off x="6877050" y="3357563"/>
            <a:ext cx="142875" cy="0"/>
          </a:xfrm>
          <a:prstGeom prst="line">
            <a:avLst/>
          </a:prstGeom>
          <a:noFill/>
          <a:ln w="57150">
            <a:solidFill>
              <a:srgbClr val="0000FF"/>
            </a:solidFill>
            <a:round/>
            <a:headEnd/>
            <a:tailEnd/>
          </a:ln>
        </p:spPr>
        <p:txBody>
          <a:bodyPr/>
          <a:lstStyle/>
          <a:p>
            <a:endParaRPr lang="es-CO"/>
          </a:p>
        </p:txBody>
      </p:sp>
      <p:sp>
        <p:nvSpPr>
          <p:cNvPr id="214076" name="Line 60"/>
          <p:cNvSpPr>
            <a:spLocks noChangeShapeType="1"/>
          </p:cNvSpPr>
          <p:nvPr/>
        </p:nvSpPr>
        <p:spPr bwMode="auto">
          <a:xfrm flipV="1">
            <a:off x="7019925" y="2708275"/>
            <a:ext cx="0" cy="649288"/>
          </a:xfrm>
          <a:prstGeom prst="line">
            <a:avLst/>
          </a:prstGeom>
          <a:noFill/>
          <a:ln w="57150">
            <a:solidFill>
              <a:srgbClr val="0000FF"/>
            </a:solidFill>
            <a:round/>
            <a:headEnd/>
            <a:tailEnd/>
          </a:ln>
        </p:spPr>
        <p:txBody>
          <a:bodyPr/>
          <a:lstStyle/>
          <a:p>
            <a:endParaRPr lang="es-CO"/>
          </a:p>
        </p:txBody>
      </p:sp>
      <p:sp>
        <p:nvSpPr>
          <p:cNvPr id="214077" name="Freeform 61"/>
          <p:cNvSpPr>
            <a:spLocks/>
          </p:cNvSpPr>
          <p:nvPr/>
        </p:nvSpPr>
        <p:spPr bwMode="auto">
          <a:xfrm>
            <a:off x="7019925" y="2492375"/>
            <a:ext cx="1223963" cy="215900"/>
          </a:xfrm>
          <a:custGeom>
            <a:avLst/>
            <a:gdLst>
              <a:gd name="T0" fmla="*/ 0 w 771"/>
              <a:gd name="T1" fmla="*/ 2147483647 h 136"/>
              <a:gd name="T2" fmla="*/ 2147483647 w 771"/>
              <a:gd name="T3" fmla="*/ 2147483647 h 136"/>
              <a:gd name="T4" fmla="*/ 2147483647 w 771"/>
              <a:gd name="T5" fmla="*/ 0 h 136"/>
              <a:gd name="T6" fmla="*/ 0 60000 65536"/>
              <a:gd name="T7" fmla="*/ 0 60000 65536"/>
              <a:gd name="T8" fmla="*/ 0 60000 65536"/>
              <a:gd name="T9" fmla="*/ 0 w 771"/>
              <a:gd name="T10" fmla="*/ 0 h 136"/>
              <a:gd name="T11" fmla="*/ 771 w 771"/>
              <a:gd name="T12" fmla="*/ 136 h 136"/>
            </a:gdLst>
            <a:ahLst/>
            <a:cxnLst>
              <a:cxn ang="T6">
                <a:pos x="T0" y="T1"/>
              </a:cxn>
              <a:cxn ang="T7">
                <a:pos x="T2" y="T3"/>
              </a:cxn>
              <a:cxn ang="T8">
                <a:pos x="T4" y="T5"/>
              </a:cxn>
            </a:cxnLst>
            <a:rect l="T9" t="T10" r="T11" b="T12"/>
            <a:pathLst>
              <a:path w="771" h="136">
                <a:moveTo>
                  <a:pt x="0" y="136"/>
                </a:moveTo>
                <a:cubicBezTo>
                  <a:pt x="49" y="102"/>
                  <a:pt x="99" y="69"/>
                  <a:pt x="227" y="46"/>
                </a:cubicBezTo>
                <a:cubicBezTo>
                  <a:pt x="355" y="23"/>
                  <a:pt x="673" y="0"/>
                  <a:pt x="771" y="0"/>
                </a:cubicBezTo>
              </a:path>
            </a:pathLst>
          </a:custGeom>
          <a:noFill/>
          <a:ln w="57150">
            <a:solidFill>
              <a:srgbClr val="0000FF"/>
            </a:solidFill>
            <a:round/>
            <a:headEnd/>
            <a:tailEnd/>
          </a:ln>
        </p:spPr>
        <p:txBody>
          <a:bodyPr/>
          <a:lstStyle/>
          <a:p>
            <a:endParaRPr lang="es-CO"/>
          </a:p>
        </p:txBody>
      </p:sp>
      <p:sp>
        <p:nvSpPr>
          <p:cNvPr id="214078" name="Line 62"/>
          <p:cNvSpPr>
            <a:spLocks noChangeShapeType="1"/>
          </p:cNvSpPr>
          <p:nvPr/>
        </p:nvSpPr>
        <p:spPr bwMode="auto">
          <a:xfrm flipV="1">
            <a:off x="1476375" y="4005263"/>
            <a:ext cx="287338" cy="360362"/>
          </a:xfrm>
          <a:prstGeom prst="line">
            <a:avLst/>
          </a:prstGeom>
          <a:noFill/>
          <a:ln w="57150">
            <a:solidFill>
              <a:srgbClr val="FF3300"/>
            </a:solidFill>
            <a:round/>
            <a:headEnd/>
            <a:tailEnd/>
          </a:ln>
        </p:spPr>
        <p:txBody>
          <a:bodyPr/>
          <a:lstStyle/>
          <a:p>
            <a:endParaRPr lang="es-CO"/>
          </a:p>
        </p:txBody>
      </p:sp>
      <p:sp>
        <p:nvSpPr>
          <p:cNvPr id="214079" name="Line 63"/>
          <p:cNvSpPr>
            <a:spLocks noChangeShapeType="1"/>
          </p:cNvSpPr>
          <p:nvPr/>
        </p:nvSpPr>
        <p:spPr bwMode="auto">
          <a:xfrm>
            <a:off x="1763713" y="4005263"/>
            <a:ext cx="144462" cy="287337"/>
          </a:xfrm>
          <a:prstGeom prst="line">
            <a:avLst/>
          </a:prstGeom>
          <a:noFill/>
          <a:ln w="57150">
            <a:solidFill>
              <a:srgbClr val="FF3300"/>
            </a:solidFill>
            <a:round/>
            <a:headEnd/>
            <a:tailEnd/>
          </a:ln>
        </p:spPr>
        <p:txBody>
          <a:bodyPr/>
          <a:lstStyle/>
          <a:p>
            <a:endParaRPr lang="es-CO"/>
          </a:p>
        </p:txBody>
      </p:sp>
      <p:sp>
        <p:nvSpPr>
          <p:cNvPr id="214080" name="Freeform 64"/>
          <p:cNvSpPr>
            <a:spLocks/>
          </p:cNvSpPr>
          <p:nvPr/>
        </p:nvSpPr>
        <p:spPr bwMode="auto">
          <a:xfrm>
            <a:off x="1908175" y="3357563"/>
            <a:ext cx="2808288" cy="935037"/>
          </a:xfrm>
          <a:custGeom>
            <a:avLst/>
            <a:gdLst>
              <a:gd name="T0" fmla="*/ 0 w 1769"/>
              <a:gd name="T1" fmla="*/ 2147483647 h 589"/>
              <a:gd name="T2" fmla="*/ 2147483647 w 1769"/>
              <a:gd name="T3" fmla="*/ 2147483647 h 589"/>
              <a:gd name="T4" fmla="*/ 2147483647 w 1769"/>
              <a:gd name="T5" fmla="*/ 2147483647 h 589"/>
              <a:gd name="T6" fmla="*/ 2147483647 w 1769"/>
              <a:gd name="T7" fmla="*/ 2147483647 h 589"/>
              <a:gd name="T8" fmla="*/ 2147483647 w 1769"/>
              <a:gd name="T9" fmla="*/ 0 h 589"/>
              <a:gd name="T10" fmla="*/ 0 60000 65536"/>
              <a:gd name="T11" fmla="*/ 0 60000 65536"/>
              <a:gd name="T12" fmla="*/ 0 60000 65536"/>
              <a:gd name="T13" fmla="*/ 0 60000 65536"/>
              <a:gd name="T14" fmla="*/ 0 60000 65536"/>
              <a:gd name="T15" fmla="*/ 0 w 1769"/>
              <a:gd name="T16" fmla="*/ 0 h 589"/>
              <a:gd name="T17" fmla="*/ 1769 w 1769"/>
              <a:gd name="T18" fmla="*/ 589 h 589"/>
            </a:gdLst>
            <a:ahLst/>
            <a:cxnLst>
              <a:cxn ang="T10">
                <a:pos x="T0" y="T1"/>
              </a:cxn>
              <a:cxn ang="T11">
                <a:pos x="T2" y="T3"/>
              </a:cxn>
              <a:cxn ang="T12">
                <a:pos x="T4" y="T5"/>
              </a:cxn>
              <a:cxn ang="T13">
                <a:pos x="T6" y="T7"/>
              </a:cxn>
              <a:cxn ang="T14">
                <a:pos x="T8" y="T9"/>
              </a:cxn>
            </a:cxnLst>
            <a:rect l="T15" t="T16" r="T17" b="T18"/>
            <a:pathLst>
              <a:path w="1769" h="589">
                <a:moveTo>
                  <a:pt x="0" y="589"/>
                </a:moveTo>
                <a:cubicBezTo>
                  <a:pt x="72" y="491"/>
                  <a:pt x="144" y="393"/>
                  <a:pt x="227" y="317"/>
                </a:cubicBezTo>
                <a:cubicBezTo>
                  <a:pt x="310" y="241"/>
                  <a:pt x="371" y="181"/>
                  <a:pt x="499" y="136"/>
                </a:cubicBezTo>
                <a:cubicBezTo>
                  <a:pt x="627" y="91"/>
                  <a:pt x="786" y="68"/>
                  <a:pt x="998" y="45"/>
                </a:cubicBezTo>
                <a:cubicBezTo>
                  <a:pt x="1210" y="22"/>
                  <a:pt x="1497" y="7"/>
                  <a:pt x="1769" y="0"/>
                </a:cubicBezTo>
              </a:path>
            </a:pathLst>
          </a:custGeom>
          <a:noFill/>
          <a:ln w="53975">
            <a:solidFill>
              <a:srgbClr val="FF3300"/>
            </a:solidFill>
            <a:round/>
            <a:headEnd/>
            <a:tailEnd/>
          </a:ln>
        </p:spPr>
        <p:txBody>
          <a:bodyPr/>
          <a:lstStyle/>
          <a:p>
            <a:endParaRPr lang="es-CO"/>
          </a:p>
        </p:txBody>
      </p:sp>
      <p:sp>
        <p:nvSpPr>
          <p:cNvPr id="214081" name="Text Box 65"/>
          <p:cNvSpPr txBox="1">
            <a:spLocks noChangeArrowheads="1"/>
          </p:cNvSpPr>
          <p:nvPr/>
        </p:nvSpPr>
        <p:spPr bwMode="auto">
          <a:xfrm>
            <a:off x="2555875" y="4043363"/>
            <a:ext cx="6048375" cy="825500"/>
          </a:xfrm>
          <a:prstGeom prst="rect">
            <a:avLst/>
          </a:prstGeom>
          <a:solidFill>
            <a:srgbClr val="C0C0C0">
              <a:alpha val="18039"/>
            </a:srgbClr>
          </a:solidFill>
          <a:ln w="9525">
            <a:noFill/>
            <a:miter lim="800000"/>
            <a:headEnd/>
            <a:tailEnd/>
          </a:ln>
        </p:spPr>
        <p:txBody>
          <a:bodyPr>
            <a:spAutoFit/>
          </a:bodyPr>
          <a:lstStyle/>
          <a:p>
            <a:pPr algn="just">
              <a:spcBef>
                <a:spcPct val="50000"/>
              </a:spcBef>
            </a:pPr>
            <a:r>
              <a:rPr lang="es-ES_tradnl" sz="1600">
                <a:latin typeface="Arial" pitchFamily="34" charset="0"/>
              </a:rPr>
              <a:t>A los cambios de velocidad se le denominan “discontinuidades”, existiendo 2</a:t>
            </a:r>
            <a:r>
              <a:rPr lang="es-ES_tradnl" sz="1600" b="1">
                <a:latin typeface="Arial" pitchFamily="34" charset="0"/>
              </a:rPr>
              <a:t> primarias</a:t>
            </a:r>
            <a:r>
              <a:rPr lang="es-ES_tradnl" sz="1600">
                <a:latin typeface="Arial" pitchFamily="34" charset="0"/>
              </a:rPr>
              <a:t>, que determinan la corteza, el manto y el núcleo, y 3 secundarias, que subdividen a su vez a éstas.</a:t>
            </a:r>
            <a:endParaRPr lang="es-ES" sz="1600">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14038"/>
                                        </p:tgtEl>
                                        <p:attrNameLst>
                                          <p:attrName>style.visibility</p:attrName>
                                        </p:attrNameLst>
                                      </p:cBhvr>
                                      <p:to>
                                        <p:strVal val="visible"/>
                                      </p:to>
                                    </p:set>
                                    <p:anim calcmode="lin" valueType="num">
                                      <p:cBhvr>
                                        <p:cTn id="7" dur="500" fill="hold"/>
                                        <p:tgtEl>
                                          <p:spTgt spid="214038"/>
                                        </p:tgtEl>
                                        <p:attrNameLst>
                                          <p:attrName>ppt_w</p:attrName>
                                        </p:attrNameLst>
                                      </p:cBhvr>
                                      <p:tavLst>
                                        <p:tav tm="0">
                                          <p:val>
                                            <p:fltVal val="0"/>
                                          </p:val>
                                        </p:tav>
                                        <p:tav tm="100000">
                                          <p:val>
                                            <p:strVal val="#ppt_w"/>
                                          </p:val>
                                        </p:tav>
                                      </p:tavLst>
                                    </p:anim>
                                    <p:anim calcmode="lin" valueType="num">
                                      <p:cBhvr>
                                        <p:cTn id="8" dur="500" fill="hold"/>
                                        <p:tgtEl>
                                          <p:spTgt spid="214038"/>
                                        </p:tgtEl>
                                        <p:attrNameLst>
                                          <p:attrName>ppt_h</p:attrName>
                                        </p:attrNameLst>
                                      </p:cBhvr>
                                      <p:tavLst>
                                        <p:tav tm="0">
                                          <p:val>
                                            <p:fltVal val="0"/>
                                          </p:val>
                                        </p:tav>
                                        <p:tav tm="100000">
                                          <p:val>
                                            <p:strVal val="#ppt_h"/>
                                          </p:val>
                                        </p:tav>
                                      </p:tavLst>
                                    </p:anim>
                                    <p:anim calcmode="lin" valueType="num">
                                      <p:cBhvr>
                                        <p:cTn id="9" dur="500" fill="hold"/>
                                        <p:tgtEl>
                                          <p:spTgt spid="214038"/>
                                        </p:tgtEl>
                                        <p:attrNameLst>
                                          <p:attrName>style.rotation</p:attrName>
                                        </p:attrNameLst>
                                      </p:cBhvr>
                                      <p:tavLst>
                                        <p:tav tm="0">
                                          <p:val>
                                            <p:fltVal val="360"/>
                                          </p:val>
                                        </p:tav>
                                        <p:tav tm="100000">
                                          <p:val>
                                            <p:fltVal val="0"/>
                                          </p:val>
                                        </p:tav>
                                      </p:tavLst>
                                    </p:anim>
                                    <p:animEffect transition="in" filter="fade">
                                      <p:cBhvr>
                                        <p:cTn id="10" dur="500"/>
                                        <p:tgtEl>
                                          <p:spTgt spid="214038"/>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214081"/>
                                        </p:tgtEl>
                                        <p:attrNameLst>
                                          <p:attrName>style.visibility</p:attrName>
                                        </p:attrNameLst>
                                      </p:cBhvr>
                                      <p:to>
                                        <p:strVal val="visible"/>
                                      </p:to>
                                    </p:set>
                                    <p:anim calcmode="lin" valueType="num">
                                      <p:cBhvr>
                                        <p:cTn id="15" dur="1000" fill="hold"/>
                                        <p:tgtEl>
                                          <p:spTgt spid="214081"/>
                                        </p:tgtEl>
                                        <p:attrNameLst>
                                          <p:attrName>ppt_w</p:attrName>
                                        </p:attrNameLst>
                                      </p:cBhvr>
                                      <p:tavLst>
                                        <p:tav tm="0">
                                          <p:val>
                                            <p:fltVal val="0"/>
                                          </p:val>
                                        </p:tav>
                                        <p:tav tm="100000">
                                          <p:val>
                                            <p:strVal val="#ppt_w"/>
                                          </p:val>
                                        </p:tav>
                                      </p:tavLst>
                                    </p:anim>
                                    <p:anim calcmode="lin" valueType="num">
                                      <p:cBhvr>
                                        <p:cTn id="16" dur="1000" fill="hold"/>
                                        <p:tgtEl>
                                          <p:spTgt spid="214081"/>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4078"/>
                                        </p:tgtEl>
                                        <p:attrNameLst>
                                          <p:attrName>style.visibility</p:attrName>
                                        </p:attrNameLst>
                                      </p:cBhvr>
                                      <p:to>
                                        <p:strVal val="visible"/>
                                      </p:to>
                                    </p:set>
                                    <p:animEffect transition="in" filter="wipe(left)">
                                      <p:cBhvr>
                                        <p:cTn id="21" dur="1000"/>
                                        <p:tgtEl>
                                          <p:spTgt spid="21407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14069"/>
                                        </p:tgtEl>
                                        <p:attrNameLst>
                                          <p:attrName>style.visibility</p:attrName>
                                        </p:attrNameLst>
                                      </p:cBhvr>
                                      <p:to>
                                        <p:strVal val="visible"/>
                                      </p:to>
                                    </p:set>
                                    <p:animEffect transition="in" filter="wipe(left)">
                                      <p:cBhvr>
                                        <p:cTn id="24" dur="1000"/>
                                        <p:tgtEl>
                                          <p:spTgt spid="21406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4061"/>
                                        </p:tgtEl>
                                        <p:attrNameLst>
                                          <p:attrName>style.visibility</p:attrName>
                                        </p:attrNameLst>
                                      </p:cBhvr>
                                      <p:to>
                                        <p:strVal val="visible"/>
                                      </p:to>
                                    </p:set>
                                    <p:animEffect transition="in" filter="fade">
                                      <p:cBhvr>
                                        <p:cTn id="29" dur="500"/>
                                        <p:tgtEl>
                                          <p:spTgt spid="21406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14060"/>
                                        </p:tgtEl>
                                        <p:attrNameLst>
                                          <p:attrName>style.visibility</p:attrName>
                                        </p:attrNameLst>
                                      </p:cBhvr>
                                      <p:to>
                                        <p:strVal val="visible"/>
                                      </p:to>
                                    </p:set>
                                    <p:animEffect transition="in" filter="wipe(down)">
                                      <p:cBhvr>
                                        <p:cTn id="34" dur="500"/>
                                        <p:tgtEl>
                                          <p:spTgt spid="21406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14070"/>
                                        </p:tgtEl>
                                        <p:attrNameLst>
                                          <p:attrName>style.visibility</p:attrName>
                                        </p:attrNameLst>
                                      </p:cBhvr>
                                      <p:to>
                                        <p:strVal val="visible"/>
                                      </p:to>
                                    </p:set>
                                    <p:animEffect transition="in" filter="wipe(left)">
                                      <p:cBhvr>
                                        <p:cTn id="39" dur="1000"/>
                                        <p:tgtEl>
                                          <p:spTgt spid="21407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14079"/>
                                        </p:tgtEl>
                                        <p:attrNameLst>
                                          <p:attrName>style.visibility</p:attrName>
                                        </p:attrNameLst>
                                      </p:cBhvr>
                                      <p:to>
                                        <p:strVal val="visible"/>
                                      </p:to>
                                    </p:set>
                                    <p:animEffect transition="in" filter="wipe(left)">
                                      <p:cBhvr>
                                        <p:cTn id="42" dur="1000"/>
                                        <p:tgtEl>
                                          <p:spTgt spid="21407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4066"/>
                                        </p:tgtEl>
                                        <p:attrNameLst>
                                          <p:attrName>style.visibility</p:attrName>
                                        </p:attrNameLst>
                                      </p:cBhvr>
                                      <p:to>
                                        <p:strVal val="visible"/>
                                      </p:to>
                                    </p:set>
                                    <p:animEffect transition="in" filter="fade">
                                      <p:cBhvr>
                                        <p:cTn id="47" dur="1000"/>
                                        <p:tgtEl>
                                          <p:spTgt spid="21406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14080"/>
                                        </p:tgtEl>
                                        <p:attrNameLst>
                                          <p:attrName>style.visibility</p:attrName>
                                        </p:attrNameLst>
                                      </p:cBhvr>
                                      <p:to>
                                        <p:strVal val="visible"/>
                                      </p:to>
                                    </p:set>
                                    <p:animEffect transition="in" filter="wipe(left)">
                                      <p:cBhvr>
                                        <p:cTn id="52" dur="1000"/>
                                        <p:tgtEl>
                                          <p:spTgt spid="214080"/>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14071"/>
                                        </p:tgtEl>
                                        <p:attrNameLst>
                                          <p:attrName>style.visibility</p:attrName>
                                        </p:attrNameLst>
                                      </p:cBhvr>
                                      <p:to>
                                        <p:strVal val="visible"/>
                                      </p:to>
                                    </p:set>
                                    <p:animEffect transition="in" filter="wipe(left)">
                                      <p:cBhvr>
                                        <p:cTn id="55" dur="1000"/>
                                        <p:tgtEl>
                                          <p:spTgt spid="21407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14054"/>
                                        </p:tgtEl>
                                        <p:attrNameLst>
                                          <p:attrName>style.visibility</p:attrName>
                                        </p:attrNameLst>
                                      </p:cBhvr>
                                      <p:to>
                                        <p:strVal val="visible"/>
                                      </p:to>
                                    </p:set>
                                    <p:animEffect transition="in" filter="wipe(left)">
                                      <p:cBhvr>
                                        <p:cTn id="60" dur="1000"/>
                                        <p:tgtEl>
                                          <p:spTgt spid="21405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14062"/>
                                        </p:tgtEl>
                                        <p:attrNameLst>
                                          <p:attrName>style.visibility</p:attrName>
                                        </p:attrNameLst>
                                      </p:cBhvr>
                                      <p:to>
                                        <p:strVal val="visible"/>
                                      </p:to>
                                    </p:set>
                                    <p:animEffect transition="in" filter="fade">
                                      <p:cBhvr>
                                        <p:cTn id="65" dur="1000"/>
                                        <p:tgtEl>
                                          <p:spTgt spid="21406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14059"/>
                                        </p:tgtEl>
                                        <p:attrNameLst>
                                          <p:attrName>style.visibility</p:attrName>
                                        </p:attrNameLst>
                                      </p:cBhvr>
                                      <p:to>
                                        <p:strVal val="visible"/>
                                      </p:to>
                                    </p:set>
                                    <p:animEffect transition="in" filter="wipe(left)">
                                      <p:cBhvr>
                                        <p:cTn id="70" dur="1000"/>
                                        <p:tgtEl>
                                          <p:spTgt spid="21405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14064"/>
                                        </p:tgtEl>
                                        <p:attrNameLst>
                                          <p:attrName>style.visibility</p:attrName>
                                        </p:attrNameLst>
                                      </p:cBhvr>
                                      <p:to>
                                        <p:strVal val="visible"/>
                                      </p:to>
                                    </p:set>
                                    <p:animEffect transition="in" filter="fade">
                                      <p:cBhvr>
                                        <p:cTn id="75" dur="1000"/>
                                        <p:tgtEl>
                                          <p:spTgt spid="21406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214058"/>
                                        </p:tgtEl>
                                        <p:attrNameLst>
                                          <p:attrName>style.visibility</p:attrName>
                                        </p:attrNameLst>
                                      </p:cBhvr>
                                      <p:to>
                                        <p:strVal val="visible"/>
                                      </p:to>
                                    </p:set>
                                    <p:animEffect transition="in" filter="wipe(left)">
                                      <p:cBhvr>
                                        <p:cTn id="80" dur="1000"/>
                                        <p:tgtEl>
                                          <p:spTgt spid="214058"/>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grpId="0" nodeType="clickEffect">
                                  <p:stCondLst>
                                    <p:cond delay="0"/>
                                  </p:stCondLst>
                                  <p:childTnLst>
                                    <p:set>
                                      <p:cBhvr>
                                        <p:cTn id="84" dur="1" fill="hold">
                                          <p:stCondLst>
                                            <p:cond delay="0"/>
                                          </p:stCondLst>
                                        </p:cTn>
                                        <p:tgtEl>
                                          <p:spTgt spid="214072"/>
                                        </p:tgtEl>
                                        <p:attrNameLst>
                                          <p:attrName>style.visibility</p:attrName>
                                        </p:attrNameLst>
                                      </p:cBhvr>
                                      <p:to>
                                        <p:strVal val="visible"/>
                                      </p:to>
                                    </p:set>
                                    <p:animEffect transition="in" filter="wipe(up)">
                                      <p:cBhvr>
                                        <p:cTn id="85" dur="1000"/>
                                        <p:tgtEl>
                                          <p:spTgt spid="214072"/>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14055"/>
                                        </p:tgtEl>
                                        <p:attrNameLst>
                                          <p:attrName>style.visibility</p:attrName>
                                        </p:attrNameLst>
                                      </p:cBhvr>
                                      <p:to>
                                        <p:strVal val="visible"/>
                                      </p:to>
                                    </p:set>
                                    <p:animEffect transition="in" filter="wipe(left)">
                                      <p:cBhvr>
                                        <p:cTn id="90" dur="1000"/>
                                        <p:tgtEl>
                                          <p:spTgt spid="214055"/>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14073"/>
                                        </p:tgtEl>
                                        <p:attrNameLst>
                                          <p:attrName>style.visibility</p:attrName>
                                        </p:attrNameLst>
                                      </p:cBhvr>
                                      <p:to>
                                        <p:strVal val="visible"/>
                                      </p:to>
                                    </p:set>
                                    <p:animEffect transition="in" filter="wipe(left)">
                                      <p:cBhvr>
                                        <p:cTn id="95" dur="1000"/>
                                        <p:tgtEl>
                                          <p:spTgt spid="214073"/>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1" fill="hold" grpId="0" nodeType="clickEffect">
                                  <p:stCondLst>
                                    <p:cond delay="0"/>
                                  </p:stCondLst>
                                  <p:childTnLst>
                                    <p:set>
                                      <p:cBhvr>
                                        <p:cTn id="99" dur="1" fill="hold">
                                          <p:stCondLst>
                                            <p:cond delay="0"/>
                                          </p:stCondLst>
                                        </p:cTn>
                                        <p:tgtEl>
                                          <p:spTgt spid="214074"/>
                                        </p:tgtEl>
                                        <p:attrNameLst>
                                          <p:attrName>style.visibility</p:attrName>
                                        </p:attrNameLst>
                                      </p:cBhvr>
                                      <p:to>
                                        <p:strVal val="visible"/>
                                      </p:to>
                                    </p:set>
                                    <p:animEffect transition="in" filter="wipe(up)">
                                      <p:cBhvr>
                                        <p:cTn id="100" dur="1000"/>
                                        <p:tgtEl>
                                          <p:spTgt spid="214074"/>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214056"/>
                                        </p:tgtEl>
                                        <p:attrNameLst>
                                          <p:attrName>style.visibility</p:attrName>
                                        </p:attrNameLst>
                                      </p:cBhvr>
                                      <p:to>
                                        <p:strVal val="visible"/>
                                      </p:to>
                                    </p:set>
                                    <p:animEffect transition="in" filter="wipe(left)">
                                      <p:cBhvr>
                                        <p:cTn id="105" dur="1000"/>
                                        <p:tgtEl>
                                          <p:spTgt spid="214056"/>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14063"/>
                                        </p:tgtEl>
                                        <p:attrNameLst>
                                          <p:attrName>style.visibility</p:attrName>
                                        </p:attrNameLst>
                                      </p:cBhvr>
                                      <p:to>
                                        <p:strVal val="visible"/>
                                      </p:to>
                                    </p:set>
                                    <p:animEffect transition="in" filter="fade">
                                      <p:cBhvr>
                                        <p:cTn id="110" dur="1000"/>
                                        <p:tgtEl>
                                          <p:spTgt spid="214063"/>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214075"/>
                                        </p:tgtEl>
                                        <p:attrNameLst>
                                          <p:attrName>style.visibility</p:attrName>
                                        </p:attrNameLst>
                                      </p:cBhvr>
                                      <p:to>
                                        <p:strVal val="visible"/>
                                      </p:to>
                                    </p:set>
                                    <p:animEffect transition="in" filter="wipe(left)">
                                      <p:cBhvr>
                                        <p:cTn id="115" dur="1000"/>
                                        <p:tgtEl>
                                          <p:spTgt spid="214075"/>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214076"/>
                                        </p:tgtEl>
                                        <p:attrNameLst>
                                          <p:attrName>style.visibility</p:attrName>
                                        </p:attrNameLst>
                                      </p:cBhvr>
                                      <p:to>
                                        <p:strVal val="visible"/>
                                      </p:to>
                                    </p:set>
                                    <p:animEffect transition="in" filter="wipe(down)">
                                      <p:cBhvr>
                                        <p:cTn id="120" dur="1000"/>
                                        <p:tgtEl>
                                          <p:spTgt spid="214076"/>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214077"/>
                                        </p:tgtEl>
                                        <p:attrNameLst>
                                          <p:attrName>style.visibility</p:attrName>
                                        </p:attrNameLst>
                                      </p:cBhvr>
                                      <p:to>
                                        <p:strVal val="visible"/>
                                      </p:to>
                                    </p:set>
                                    <p:animEffect transition="in" filter="wipe(left)">
                                      <p:cBhvr>
                                        <p:cTn id="125" dur="1000"/>
                                        <p:tgtEl>
                                          <p:spTgt spid="214077"/>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grpId="0" nodeType="clickEffect">
                                  <p:stCondLst>
                                    <p:cond delay="0"/>
                                  </p:stCondLst>
                                  <p:childTnLst>
                                    <p:set>
                                      <p:cBhvr>
                                        <p:cTn id="129" dur="1" fill="hold">
                                          <p:stCondLst>
                                            <p:cond delay="0"/>
                                          </p:stCondLst>
                                        </p:cTn>
                                        <p:tgtEl>
                                          <p:spTgt spid="214057"/>
                                        </p:tgtEl>
                                        <p:attrNameLst>
                                          <p:attrName>style.visibility</p:attrName>
                                        </p:attrNameLst>
                                      </p:cBhvr>
                                      <p:to>
                                        <p:strVal val="visible"/>
                                      </p:to>
                                    </p:set>
                                    <p:animEffect transition="in" filter="wipe(left)">
                                      <p:cBhvr>
                                        <p:cTn id="130" dur="1000"/>
                                        <p:tgtEl>
                                          <p:spTgt spid="214057"/>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214065"/>
                                        </p:tgtEl>
                                        <p:attrNameLst>
                                          <p:attrName>style.visibility</p:attrName>
                                        </p:attrNameLst>
                                      </p:cBhvr>
                                      <p:to>
                                        <p:strVal val="visible"/>
                                      </p:to>
                                    </p:set>
                                    <p:animEffect transition="in" filter="fade">
                                      <p:cBhvr>
                                        <p:cTn id="135" dur="1000"/>
                                        <p:tgtEl>
                                          <p:spTgt spid="214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38" grpId="0" animBg="1"/>
      <p:bldP spid="214054" grpId="0" animBg="1"/>
      <p:bldP spid="214055" grpId="0" animBg="1"/>
      <p:bldP spid="214056" grpId="0" animBg="1"/>
      <p:bldP spid="214057" grpId="0" animBg="1"/>
      <p:bldP spid="214058" grpId="0" animBg="1"/>
      <p:bldP spid="214059" grpId="0" animBg="1"/>
      <p:bldP spid="214060" grpId="0" animBg="1"/>
      <p:bldP spid="214061" grpId="0"/>
      <p:bldP spid="214062" grpId="0"/>
      <p:bldP spid="214063" grpId="0"/>
      <p:bldP spid="214064" grpId="0"/>
      <p:bldP spid="214065" grpId="0"/>
      <p:bldP spid="214066" grpId="0" animBg="1"/>
      <p:bldP spid="214069" grpId="0" animBg="1"/>
      <p:bldP spid="214070" grpId="0" animBg="1"/>
      <p:bldP spid="214071" grpId="0" animBg="1"/>
      <p:bldP spid="214072" grpId="0" animBg="1"/>
      <p:bldP spid="214073" grpId="0" animBg="1"/>
      <p:bldP spid="214074" grpId="0" animBg="1"/>
      <p:bldP spid="214075" grpId="0" animBg="1"/>
      <p:bldP spid="214076" grpId="0" animBg="1"/>
      <p:bldP spid="214077" grpId="0" animBg="1"/>
      <p:bldP spid="214078" grpId="0" animBg="1"/>
      <p:bldP spid="214079" grpId="0" animBg="1"/>
      <p:bldP spid="214080" grpId="0" animBg="1"/>
      <p:bldP spid="2140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ChangeArrowheads="1"/>
          </p:cNvSpPr>
          <p:nvPr/>
        </p:nvSpPr>
        <p:spPr bwMode="auto">
          <a:xfrm>
            <a:off x="457200" y="274638"/>
            <a:ext cx="8362950" cy="1138237"/>
          </a:xfrm>
          <a:prstGeom prst="rect">
            <a:avLst/>
          </a:prstGeom>
          <a:noFill/>
          <a:ln w="9525">
            <a:noFill/>
            <a:miter lim="800000"/>
            <a:headEnd/>
            <a:tailEnd/>
          </a:ln>
          <a:effectLst/>
        </p:spPr>
        <p:txBody>
          <a:bodyPr anchor="ctr"/>
          <a:lstStyle/>
          <a:p>
            <a:pPr algn="ctr">
              <a:defRPr/>
            </a:pPr>
            <a:r>
              <a:rPr lang="es-ES" sz="3000">
                <a:solidFill>
                  <a:srgbClr val="CC3300"/>
                </a:solidFill>
                <a:effectLst>
                  <a:outerShdw blurRad="38100" dist="38100" dir="2700000" algn="tl">
                    <a:srgbClr val="000000"/>
                  </a:outerShdw>
                </a:effectLst>
                <a:latin typeface="Garamond" pitchFamily="18" charset="0"/>
              </a:rPr>
              <a:t> PROPAGACIÓN DE LAS ONDAS SÍSMICAS</a:t>
            </a:r>
          </a:p>
        </p:txBody>
      </p:sp>
      <p:sp>
        <p:nvSpPr>
          <p:cNvPr id="215043" name="Rectangle 3"/>
          <p:cNvSpPr>
            <a:spLocks noChangeArrowheads="1"/>
          </p:cNvSpPr>
          <p:nvPr/>
        </p:nvSpPr>
        <p:spPr bwMode="auto">
          <a:xfrm>
            <a:off x="250825" y="1700213"/>
            <a:ext cx="8893175" cy="4176712"/>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None/>
              <a:defRPr/>
            </a:pPr>
            <a:r>
              <a:rPr lang="es-ES" sz="2800">
                <a:effectLst>
                  <a:outerShdw blurRad="38100" dist="38100" dir="2700000" algn="tl">
                    <a:srgbClr val="000000"/>
                  </a:outerShdw>
                </a:effectLst>
                <a:latin typeface="Garamond" pitchFamily="18" charset="0"/>
              </a:rPr>
              <a:t>se producen dos tipos de ondas:</a:t>
            </a:r>
          </a:p>
          <a:p>
            <a:pPr marL="342900" indent="-342900">
              <a:spcBef>
                <a:spcPct val="20000"/>
              </a:spcBef>
              <a:buClr>
                <a:schemeClr val="hlink"/>
              </a:buClr>
              <a:buSzPct val="70000"/>
              <a:buFont typeface="Wingdings" pitchFamily="2" charset="2"/>
              <a:buChar char="n"/>
              <a:defRPr/>
            </a:pPr>
            <a:r>
              <a:rPr lang="es-ES" sz="2800">
                <a:effectLst>
                  <a:outerShdw blurRad="38100" dist="38100" dir="2700000" algn="tl">
                    <a:srgbClr val="000000"/>
                  </a:outerShdw>
                </a:effectLst>
                <a:latin typeface="Garamond" pitchFamily="18" charset="0"/>
              </a:rPr>
              <a:t>Ondas internas o de cuerpo</a:t>
            </a:r>
          </a:p>
          <a:p>
            <a:pPr marL="742950" lvl="1" indent="-285750">
              <a:spcBef>
                <a:spcPct val="20000"/>
              </a:spcBef>
              <a:buClr>
                <a:schemeClr val="accent2"/>
              </a:buClr>
              <a:buSzPct val="70000"/>
              <a:buFont typeface="Wingdings" pitchFamily="2" charset="2"/>
              <a:buChar char="n"/>
              <a:defRPr/>
            </a:pPr>
            <a:r>
              <a:rPr lang="es-ES" sz="2400" b="1">
                <a:effectLst>
                  <a:outerShdw blurRad="38100" dist="38100" dir="2700000" algn="tl">
                    <a:srgbClr val="000000"/>
                  </a:outerShdw>
                </a:effectLst>
                <a:latin typeface="Garamond" pitchFamily="18" charset="0"/>
              </a:rPr>
              <a:t>Ondas primarias (P)</a:t>
            </a:r>
          </a:p>
          <a:p>
            <a:pPr marL="742950" lvl="1" indent="-285750">
              <a:spcBef>
                <a:spcPct val="20000"/>
              </a:spcBef>
              <a:buClr>
                <a:schemeClr val="accent2"/>
              </a:buClr>
              <a:buSzPct val="70000"/>
              <a:buFont typeface="Wingdings" pitchFamily="2" charset="2"/>
              <a:buChar char="n"/>
              <a:defRPr/>
            </a:pPr>
            <a:r>
              <a:rPr lang="es-ES" sz="2400" b="1">
                <a:effectLst>
                  <a:outerShdw blurRad="38100" dist="38100" dir="2700000" algn="tl">
                    <a:srgbClr val="000000"/>
                  </a:outerShdw>
                </a:effectLst>
                <a:latin typeface="Garamond" pitchFamily="18" charset="0"/>
              </a:rPr>
              <a:t>Ondas secundarias (S)</a:t>
            </a:r>
          </a:p>
          <a:p>
            <a:pPr marL="742950" lvl="1" indent="-285750">
              <a:spcBef>
                <a:spcPct val="20000"/>
              </a:spcBef>
              <a:buClr>
                <a:schemeClr val="accent2"/>
              </a:buClr>
              <a:buSzPct val="70000"/>
              <a:buFont typeface="Wingdings" pitchFamily="2" charset="2"/>
              <a:buNone/>
              <a:defRPr/>
            </a:pPr>
            <a:endParaRPr lang="es-ES" sz="2400" b="1">
              <a:effectLst>
                <a:outerShdw blurRad="38100" dist="38100" dir="2700000" algn="tl">
                  <a:srgbClr val="000000"/>
                </a:outerShdw>
              </a:effectLst>
              <a:latin typeface="Garamond" pitchFamily="18" charset="0"/>
            </a:endParaRPr>
          </a:p>
          <a:p>
            <a:pPr marL="342900" indent="-342900">
              <a:spcBef>
                <a:spcPct val="20000"/>
              </a:spcBef>
              <a:buClr>
                <a:schemeClr val="hlink"/>
              </a:buClr>
              <a:buSzPct val="70000"/>
              <a:buFont typeface="Wingdings" pitchFamily="2" charset="2"/>
              <a:buChar char="n"/>
              <a:defRPr/>
            </a:pPr>
            <a:r>
              <a:rPr lang="es-ES" sz="2800">
                <a:effectLst>
                  <a:outerShdw blurRad="38100" dist="38100" dir="2700000" algn="tl">
                    <a:srgbClr val="000000"/>
                  </a:outerShdw>
                </a:effectLst>
                <a:latin typeface="Garamond" pitchFamily="18" charset="0"/>
              </a:rPr>
              <a:t>Ondas superficiales o largas (L)</a:t>
            </a:r>
          </a:p>
          <a:p>
            <a:pPr marL="742950" lvl="1" indent="-285750">
              <a:spcBef>
                <a:spcPct val="20000"/>
              </a:spcBef>
              <a:buClr>
                <a:schemeClr val="accent2"/>
              </a:buClr>
              <a:buSzPct val="70000"/>
              <a:buFont typeface="Wingdings" pitchFamily="2" charset="2"/>
              <a:buChar char="n"/>
              <a:defRPr/>
            </a:pPr>
            <a:r>
              <a:rPr lang="es-ES" sz="2400" b="1">
                <a:effectLst>
                  <a:outerShdw blurRad="38100" dist="38100" dir="2700000" algn="tl">
                    <a:srgbClr val="000000"/>
                  </a:outerShdw>
                </a:effectLst>
                <a:latin typeface="Garamond" pitchFamily="18" charset="0"/>
              </a:rPr>
              <a:t>Ondas LOVE</a:t>
            </a:r>
          </a:p>
          <a:p>
            <a:pPr marL="742950" lvl="1" indent="-285750">
              <a:spcBef>
                <a:spcPct val="20000"/>
              </a:spcBef>
              <a:buClr>
                <a:schemeClr val="accent2"/>
              </a:buClr>
              <a:buSzPct val="70000"/>
              <a:buFont typeface="Wingdings" pitchFamily="2" charset="2"/>
              <a:buChar char="n"/>
              <a:defRPr/>
            </a:pPr>
            <a:r>
              <a:rPr lang="es-ES" sz="2400" b="1">
                <a:effectLst>
                  <a:outerShdw blurRad="38100" dist="38100" dir="2700000" algn="tl">
                    <a:srgbClr val="000000"/>
                  </a:outerShdw>
                </a:effectLst>
                <a:latin typeface="Garamond" pitchFamily="18" charset="0"/>
              </a:rPr>
              <a:t>Ondas RAYLEIGH</a:t>
            </a:r>
          </a:p>
          <a:p>
            <a:pPr marL="742950" lvl="1" indent="-285750">
              <a:spcBef>
                <a:spcPct val="20000"/>
              </a:spcBef>
              <a:buClr>
                <a:schemeClr val="accent2"/>
              </a:buClr>
              <a:buSzPct val="70000"/>
              <a:buFont typeface="Wingdings" pitchFamily="2" charset="2"/>
              <a:buChar char="n"/>
              <a:defRPr/>
            </a:pPr>
            <a:endParaRPr lang="es-ES" sz="2400" b="1">
              <a:effectLst>
                <a:outerShdw blurRad="38100" dist="38100" dir="2700000" algn="tl">
                  <a:srgbClr val="000000"/>
                </a:outerShdw>
              </a:effectLst>
              <a:latin typeface="Garamond"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ChangeArrowheads="1"/>
          </p:cNvSpPr>
          <p:nvPr/>
        </p:nvSpPr>
        <p:spPr bwMode="auto">
          <a:xfrm>
            <a:off x="457200" y="1196975"/>
            <a:ext cx="8075613" cy="3600450"/>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None/>
              <a:defRPr/>
            </a:pPr>
            <a:r>
              <a:rPr lang="es-ES" sz="2800" b="1">
                <a:effectLst>
                  <a:outerShdw blurRad="38100" dist="38100" dir="2700000" algn="tl">
                    <a:srgbClr val="000000"/>
                  </a:outerShdw>
                </a:effectLst>
                <a:latin typeface="Garamond" pitchFamily="18" charset="0"/>
              </a:rPr>
              <a:t>Ondas S:</a:t>
            </a:r>
          </a:p>
          <a:p>
            <a:pPr marL="342900" indent="-342900">
              <a:spcBef>
                <a:spcPct val="20000"/>
              </a:spcBef>
              <a:buClr>
                <a:schemeClr val="hlink"/>
              </a:buClr>
              <a:buSzPct val="70000"/>
              <a:buFont typeface="Wingdings" pitchFamily="2" charset="2"/>
              <a:buChar char="n"/>
              <a:defRPr/>
            </a:pPr>
            <a:r>
              <a:rPr lang="es-ES" sz="2800">
                <a:effectLst>
                  <a:outerShdw blurRad="38100" dist="38100" dir="2700000" algn="tl">
                    <a:srgbClr val="000000"/>
                  </a:outerShdw>
                </a:effectLst>
                <a:latin typeface="Garamond" pitchFamily="18" charset="0"/>
              </a:rPr>
              <a:t>Transversales (de cizalla)</a:t>
            </a:r>
          </a:p>
          <a:p>
            <a:pPr marL="342900" indent="-342900">
              <a:spcBef>
                <a:spcPct val="20000"/>
              </a:spcBef>
              <a:buClr>
                <a:schemeClr val="hlink"/>
              </a:buClr>
              <a:buSzPct val="70000"/>
              <a:buFont typeface="Wingdings" pitchFamily="2" charset="2"/>
              <a:buChar char="n"/>
              <a:defRPr/>
            </a:pPr>
            <a:r>
              <a:rPr lang="es-ES" sz="2800">
                <a:effectLst>
                  <a:outerShdw blurRad="38100" dist="38100" dir="2700000" algn="tl">
                    <a:srgbClr val="000000"/>
                  </a:outerShdw>
                </a:effectLst>
                <a:latin typeface="Garamond" pitchFamily="18" charset="0"/>
              </a:rPr>
              <a:t>Velocidad de propagación menor que la de las ondas P (en general, Vp = 1.732 Vs).</a:t>
            </a:r>
          </a:p>
          <a:p>
            <a:pPr marL="342900" indent="-342900">
              <a:spcBef>
                <a:spcPct val="20000"/>
              </a:spcBef>
              <a:buClr>
                <a:schemeClr val="hlink"/>
              </a:buClr>
              <a:buSzPct val="70000"/>
              <a:buFont typeface="Wingdings" pitchFamily="2" charset="2"/>
              <a:buChar char="n"/>
              <a:defRPr/>
            </a:pPr>
            <a:endParaRPr lang="es-ES" sz="2800" b="1">
              <a:effectLst>
                <a:outerShdw blurRad="38100" dist="38100" dir="2700000" algn="tl">
                  <a:srgbClr val="000000"/>
                </a:outerShdw>
              </a:effectLst>
              <a:latin typeface="Garamond" pitchFamily="18" charset="0"/>
            </a:endParaRPr>
          </a:p>
        </p:txBody>
      </p:sp>
      <p:pic>
        <p:nvPicPr>
          <p:cNvPr id="12291" name="Picture 3" descr="Twave"/>
          <p:cNvPicPr>
            <a:picLocks noChangeAspect="1" noChangeArrowheads="1"/>
          </p:cNvPicPr>
          <p:nvPr/>
        </p:nvPicPr>
        <p:blipFill>
          <a:blip r:embed="rId2"/>
          <a:srcRect/>
          <a:stretch>
            <a:fillRect/>
          </a:stretch>
        </p:blipFill>
        <p:spPr bwMode="auto">
          <a:xfrm>
            <a:off x="2124075" y="3360738"/>
            <a:ext cx="5111750" cy="1504950"/>
          </a:xfrm>
          <a:prstGeom prst="rect">
            <a:avLst/>
          </a:prstGeom>
          <a:noFill/>
          <a:ln w="9525">
            <a:noFill/>
            <a:miter lim="800000"/>
            <a:headEnd/>
            <a:tailEnd/>
          </a:ln>
        </p:spPr>
      </p:pic>
      <p:sp>
        <p:nvSpPr>
          <p:cNvPr id="12292" name="Text Box 4"/>
          <p:cNvSpPr txBox="1">
            <a:spLocks noChangeArrowheads="1"/>
          </p:cNvSpPr>
          <p:nvPr/>
        </p:nvSpPr>
        <p:spPr bwMode="auto">
          <a:xfrm>
            <a:off x="1258888" y="5157788"/>
            <a:ext cx="7885112" cy="1738312"/>
          </a:xfrm>
          <a:prstGeom prst="rect">
            <a:avLst/>
          </a:prstGeom>
          <a:noFill/>
          <a:ln w="9525">
            <a:noFill/>
            <a:miter lim="800000"/>
            <a:headEnd/>
            <a:tailEnd/>
          </a:ln>
        </p:spPr>
        <p:txBody>
          <a:bodyPr>
            <a:spAutoFit/>
          </a:bodyPr>
          <a:lstStyle/>
          <a:p>
            <a:pPr>
              <a:spcBef>
                <a:spcPct val="50000"/>
              </a:spcBef>
            </a:pPr>
            <a:r>
              <a:rPr lang="es-ES" sz="2400" b="1" i="1">
                <a:latin typeface="Arial" pitchFamily="34" charset="0"/>
              </a:rPr>
              <a:t>Dirección de propagación – vista en planta</a:t>
            </a:r>
          </a:p>
          <a:p>
            <a:pPr>
              <a:spcBef>
                <a:spcPct val="50000"/>
              </a:spcBef>
            </a:pPr>
            <a:endParaRPr lang="es-ES" sz="2400" b="1" i="1">
              <a:latin typeface="Arial" pitchFamily="34" charset="0"/>
            </a:endParaRPr>
          </a:p>
          <a:p>
            <a:pPr>
              <a:spcBef>
                <a:spcPct val="50000"/>
              </a:spcBef>
            </a:pPr>
            <a:r>
              <a:rPr lang="es-ES" sz="1600">
                <a:latin typeface="Arial" pitchFamily="34" charset="0"/>
              </a:rPr>
              <a:t>                                                                                        </a:t>
            </a:r>
          </a:p>
          <a:p>
            <a:pPr>
              <a:spcBef>
                <a:spcPct val="50000"/>
              </a:spcBef>
            </a:pPr>
            <a:endParaRPr lang="es-ES" sz="1600">
              <a:latin typeface="Arial" pitchFamily="34" charset="0"/>
            </a:endParaRPr>
          </a:p>
        </p:txBody>
      </p:sp>
      <p:sp>
        <p:nvSpPr>
          <p:cNvPr id="12293" name="Line 5"/>
          <p:cNvSpPr>
            <a:spLocks noChangeShapeType="1"/>
          </p:cNvSpPr>
          <p:nvPr/>
        </p:nvSpPr>
        <p:spPr bwMode="auto">
          <a:xfrm>
            <a:off x="2771775" y="5157788"/>
            <a:ext cx="3600450" cy="0"/>
          </a:xfrm>
          <a:prstGeom prst="line">
            <a:avLst/>
          </a:prstGeom>
          <a:noFill/>
          <a:ln w="25400">
            <a:solidFill>
              <a:srgbClr val="FF0000"/>
            </a:solidFill>
            <a:round/>
            <a:headEnd/>
            <a:tailEnd type="stealth" w="lg" len="lg"/>
          </a:ln>
        </p:spPr>
        <p:txBody>
          <a:bodyPr/>
          <a:lstStyle/>
          <a:p>
            <a:endParaRPr lang="es-CO"/>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ChangeArrowheads="1"/>
          </p:cNvSpPr>
          <p:nvPr/>
        </p:nvSpPr>
        <p:spPr bwMode="auto">
          <a:xfrm>
            <a:off x="468313" y="1196975"/>
            <a:ext cx="8004175" cy="3910013"/>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None/>
              <a:defRPr/>
            </a:pPr>
            <a:r>
              <a:rPr lang="es-ES" sz="2800" b="1">
                <a:effectLst>
                  <a:outerShdw blurRad="38100" dist="38100" dir="2700000" algn="tl">
                    <a:srgbClr val="000000"/>
                  </a:outerShdw>
                </a:effectLst>
                <a:latin typeface="Garamond" pitchFamily="18" charset="0"/>
              </a:rPr>
              <a:t>Ondas P:</a:t>
            </a:r>
          </a:p>
          <a:p>
            <a:pPr marL="342900" indent="-342900">
              <a:spcBef>
                <a:spcPct val="20000"/>
              </a:spcBef>
              <a:buClr>
                <a:schemeClr val="hlink"/>
              </a:buClr>
              <a:buSzPct val="70000"/>
              <a:buFont typeface="Wingdings" pitchFamily="2" charset="2"/>
              <a:buChar char="n"/>
              <a:defRPr/>
            </a:pPr>
            <a:r>
              <a:rPr lang="es-ES" sz="2800">
                <a:effectLst>
                  <a:outerShdw blurRad="38100" dist="38100" dir="2700000" algn="tl">
                    <a:srgbClr val="000000"/>
                  </a:outerShdw>
                </a:effectLst>
                <a:latin typeface="Garamond" pitchFamily="18" charset="0"/>
              </a:rPr>
              <a:t>Longitudinales (compresión)</a:t>
            </a:r>
          </a:p>
          <a:p>
            <a:pPr marL="342900" indent="-342900">
              <a:spcBef>
                <a:spcPct val="20000"/>
              </a:spcBef>
              <a:buClr>
                <a:schemeClr val="hlink"/>
              </a:buClr>
              <a:buSzPct val="70000"/>
              <a:buFont typeface="Wingdings" pitchFamily="2" charset="2"/>
              <a:buChar char="n"/>
              <a:defRPr/>
            </a:pPr>
            <a:r>
              <a:rPr lang="es-ES" sz="2800">
                <a:effectLst>
                  <a:outerShdw blurRad="38100" dist="38100" dir="2700000" algn="tl">
                    <a:srgbClr val="000000"/>
                  </a:outerShdw>
                </a:effectLst>
                <a:latin typeface="Garamond" pitchFamily="18" charset="0"/>
              </a:rPr>
              <a:t>Velocidades altas: entre 2 Km/s en sedimentos y 5 a 6 Km/s en roca dura</a:t>
            </a:r>
          </a:p>
        </p:txBody>
      </p:sp>
      <p:pic>
        <p:nvPicPr>
          <p:cNvPr id="13315" name="Picture 3" descr="Lwave"/>
          <p:cNvPicPr>
            <a:picLocks noChangeAspect="1" noChangeArrowheads="1"/>
          </p:cNvPicPr>
          <p:nvPr/>
        </p:nvPicPr>
        <p:blipFill>
          <a:blip r:embed="rId2"/>
          <a:srcRect/>
          <a:stretch>
            <a:fillRect/>
          </a:stretch>
        </p:blipFill>
        <p:spPr bwMode="auto">
          <a:xfrm>
            <a:off x="1835150" y="3503613"/>
            <a:ext cx="5759450" cy="1497012"/>
          </a:xfrm>
          <a:prstGeom prst="rect">
            <a:avLst/>
          </a:prstGeom>
          <a:noFill/>
          <a:ln w="9525">
            <a:noFill/>
            <a:miter lim="800000"/>
            <a:headEnd/>
            <a:tailEnd/>
          </a:ln>
        </p:spPr>
      </p:pic>
      <p:sp>
        <p:nvSpPr>
          <p:cNvPr id="13316" name="Text Box 4"/>
          <p:cNvSpPr txBox="1">
            <a:spLocks noChangeArrowheads="1"/>
          </p:cNvSpPr>
          <p:nvPr/>
        </p:nvSpPr>
        <p:spPr bwMode="auto">
          <a:xfrm>
            <a:off x="1258888" y="5157788"/>
            <a:ext cx="6408737" cy="457200"/>
          </a:xfrm>
          <a:prstGeom prst="rect">
            <a:avLst/>
          </a:prstGeom>
          <a:noFill/>
          <a:ln w="9525">
            <a:noFill/>
            <a:miter lim="800000"/>
            <a:headEnd/>
            <a:tailEnd/>
          </a:ln>
        </p:spPr>
        <p:txBody>
          <a:bodyPr>
            <a:spAutoFit/>
          </a:bodyPr>
          <a:lstStyle/>
          <a:p>
            <a:pPr>
              <a:spcBef>
                <a:spcPct val="50000"/>
              </a:spcBef>
            </a:pPr>
            <a:r>
              <a:rPr lang="es-ES" sz="2400" b="1" i="1">
                <a:latin typeface="Arial" pitchFamily="34" charset="0"/>
              </a:rPr>
              <a:t>Dirección de propagación – vista en planta</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ChangeArrowheads="1"/>
          </p:cNvSpPr>
          <p:nvPr/>
        </p:nvSpPr>
        <p:spPr bwMode="auto">
          <a:xfrm>
            <a:off x="1187450" y="908050"/>
            <a:ext cx="6799263" cy="2046288"/>
          </a:xfrm>
          <a:prstGeom prst="rect">
            <a:avLst/>
          </a:prstGeom>
          <a:noFill/>
          <a:ln w="9525">
            <a:noFill/>
            <a:miter lim="800000"/>
            <a:headEnd/>
            <a:tailEnd/>
          </a:ln>
          <a:effectLst/>
        </p:spPr>
        <p:txBody>
          <a:bodyPr/>
          <a:lstStyle/>
          <a:p>
            <a:pPr marL="342900" indent="-342900">
              <a:spcBef>
                <a:spcPct val="20000"/>
              </a:spcBef>
              <a:buClr>
                <a:schemeClr val="tx1"/>
              </a:buClr>
              <a:buSzPct val="70000"/>
              <a:buFontTx/>
              <a:buBlip>
                <a:blip r:embed="rId2"/>
              </a:buBlip>
              <a:defRPr/>
            </a:pPr>
            <a:r>
              <a:rPr lang="es-ES" sz="2800">
                <a:effectLst>
                  <a:outerShdw blurRad="38100" dist="38100" dir="2700000" algn="tl">
                    <a:srgbClr val="000000"/>
                  </a:outerShdw>
                </a:effectLst>
                <a:latin typeface="Garamond" pitchFamily="18" charset="0"/>
              </a:rPr>
              <a:t>Ondas Love: ondas de cizalla en el plano horizontal.</a:t>
            </a:r>
          </a:p>
          <a:p>
            <a:pPr marL="342900" indent="-342900">
              <a:spcBef>
                <a:spcPct val="20000"/>
              </a:spcBef>
              <a:buClr>
                <a:schemeClr val="tx1"/>
              </a:buClr>
              <a:buSzPct val="70000"/>
              <a:buFontTx/>
              <a:buBlip>
                <a:blip r:embed="rId2"/>
              </a:buBlip>
              <a:defRPr/>
            </a:pPr>
            <a:r>
              <a:rPr lang="es-ES" sz="2800">
                <a:effectLst>
                  <a:outerShdw blurRad="38100" dist="38100" dir="2700000" algn="tl">
                    <a:srgbClr val="000000"/>
                  </a:outerShdw>
                </a:effectLst>
                <a:latin typeface="Garamond" pitchFamily="18" charset="0"/>
              </a:rPr>
              <a:t>Ondas Rayleigh: ondas de cizalla en el plano vertical.</a:t>
            </a:r>
          </a:p>
        </p:txBody>
      </p:sp>
      <p:pic>
        <p:nvPicPr>
          <p:cNvPr id="14339" name="Picture 3" descr="Rayleigh"/>
          <p:cNvPicPr>
            <a:picLocks noChangeAspect="1" noChangeArrowheads="1"/>
          </p:cNvPicPr>
          <p:nvPr/>
        </p:nvPicPr>
        <p:blipFill>
          <a:blip r:embed="rId3"/>
          <a:srcRect/>
          <a:stretch>
            <a:fillRect/>
          </a:stretch>
        </p:blipFill>
        <p:spPr bwMode="auto">
          <a:xfrm>
            <a:off x="2987675" y="2924175"/>
            <a:ext cx="3654425" cy="1870075"/>
          </a:xfrm>
          <a:prstGeom prst="rect">
            <a:avLst/>
          </a:prstGeom>
          <a:noFill/>
          <a:ln w="9525">
            <a:noFill/>
            <a:miter lim="800000"/>
            <a:headEnd/>
            <a:tailEnd/>
          </a:ln>
        </p:spPr>
      </p:pic>
      <p:sp>
        <p:nvSpPr>
          <p:cNvPr id="14340" name="Text Box 4"/>
          <p:cNvSpPr txBox="1">
            <a:spLocks noChangeArrowheads="1"/>
          </p:cNvSpPr>
          <p:nvPr/>
        </p:nvSpPr>
        <p:spPr bwMode="auto">
          <a:xfrm>
            <a:off x="395288" y="5084763"/>
            <a:ext cx="8604250" cy="1187450"/>
          </a:xfrm>
          <a:prstGeom prst="rect">
            <a:avLst/>
          </a:prstGeom>
          <a:noFill/>
          <a:ln w="9525">
            <a:noFill/>
            <a:miter lim="800000"/>
            <a:headEnd/>
            <a:tailEnd/>
          </a:ln>
        </p:spPr>
        <p:txBody>
          <a:bodyPr>
            <a:spAutoFit/>
          </a:bodyPr>
          <a:lstStyle/>
          <a:p>
            <a:pPr>
              <a:spcBef>
                <a:spcPct val="50000"/>
              </a:spcBef>
            </a:pPr>
            <a:r>
              <a:rPr lang="es-ES" sz="2400" b="1" i="1">
                <a:latin typeface="Arial" pitchFamily="34" charset="0"/>
              </a:rPr>
              <a:t>Ondas Rayleigh – vista en corte, transportan 70% a 80% de la energía total, según Du Pont este tipo de ondas constituyen el mayor riesgo potencial de daños.</a:t>
            </a:r>
          </a:p>
        </p:txBody>
      </p:sp>
      <p:sp>
        <p:nvSpPr>
          <p:cNvPr id="218117" name="Rectangle 5"/>
          <p:cNvSpPr>
            <a:spLocks noChangeArrowheads="1"/>
          </p:cNvSpPr>
          <p:nvPr/>
        </p:nvSpPr>
        <p:spPr bwMode="auto">
          <a:xfrm>
            <a:off x="1187450" y="260350"/>
            <a:ext cx="6264275" cy="576263"/>
          </a:xfrm>
          <a:prstGeom prst="rect">
            <a:avLst/>
          </a:prstGeom>
          <a:noFill/>
          <a:ln w="9525">
            <a:noFill/>
            <a:miter lim="800000"/>
            <a:headEnd/>
            <a:tailEnd/>
          </a:ln>
          <a:effectLst/>
        </p:spPr>
        <p:txBody>
          <a:bodyPr anchor="ctr"/>
          <a:lstStyle/>
          <a:p>
            <a:pPr algn="ctr">
              <a:defRPr/>
            </a:pPr>
            <a:r>
              <a:rPr lang="es-ES" sz="2800">
                <a:solidFill>
                  <a:srgbClr val="CC3300"/>
                </a:solidFill>
                <a:effectLst>
                  <a:outerShdw blurRad="38100" dist="38100" dir="2700000" algn="tl">
                    <a:srgbClr val="000000"/>
                  </a:outerShdw>
                </a:effectLst>
                <a:latin typeface="Garamond" pitchFamily="18" charset="0"/>
              </a:rPr>
              <a:t>Ondas superficiales o largas</a:t>
            </a:r>
            <a:endParaRPr lang="es-ES" sz="4000" b="1">
              <a:solidFill>
                <a:srgbClr val="CC3300"/>
              </a:solidFill>
              <a:effectLst>
                <a:outerShdw blurRad="38100" dist="38100" dir="2700000" algn="tl">
                  <a:srgbClr val="000000"/>
                </a:outerShdw>
              </a:effectLst>
              <a:latin typeface="Garamond" pitchFamily="18"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ecuencia">
  <a:themeElements>
    <a:clrScheme name="Secuencia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ecuencia">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cuencia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ecuencia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ecuencia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ecuencia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ecuencia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ecuencia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ecuencia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ecuencia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ecuencia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1841</TotalTime>
  <Words>2190</Words>
  <Application>Microsoft PowerPoint</Application>
  <PresentationFormat>Presentación en pantalla (4:3)</PresentationFormat>
  <Paragraphs>250</Paragraphs>
  <Slides>40</Slides>
  <Notes>0</Notes>
  <HiddenSlides>0</HiddenSlides>
  <MMClips>0</MMClips>
  <ScaleCrop>false</ScaleCrop>
  <HeadingPairs>
    <vt:vector size="8" baseType="variant">
      <vt:variant>
        <vt:lpstr>Fuentes usadas</vt:lpstr>
      </vt:variant>
      <vt:variant>
        <vt:i4>11</vt:i4>
      </vt:variant>
      <vt:variant>
        <vt:lpstr>Tema</vt:lpstr>
      </vt:variant>
      <vt:variant>
        <vt:i4>1</vt:i4>
      </vt:variant>
      <vt:variant>
        <vt:lpstr>Servidores OLE incrustados</vt:lpstr>
      </vt:variant>
      <vt:variant>
        <vt:i4>2</vt:i4>
      </vt:variant>
      <vt:variant>
        <vt:lpstr>Títulos de diapositiva</vt:lpstr>
      </vt:variant>
      <vt:variant>
        <vt:i4>40</vt:i4>
      </vt:variant>
    </vt:vector>
  </HeadingPairs>
  <TitlesOfParts>
    <vt:vector size="54" baseType="lpstr">
      <vt:lpstr>Tahoma</vt:lpstr>
      <vt:lpstr>Arial</vt:lpstr>
      <vt:lpstr>Garamond</vt:lpstr>
      <vt:lpstr>Wingdings</vt:lpstr>
      <vt:lpstr>Calibri</vt:lpstr>
      <vt:lpstr>Times New Roman</vt:lpstr>
      <vt:lpstr>PMingLiU</vt:lpstr>
      <vt:lpstr>Book Antiqua</vt:lpstr>
      <vt:lpstr>Symbol</vt:lpstr>
      <vt:lpstr>Arial Black</vt:lpstr>
      <vt:lpstr>Baskerville Old Face</vt:lpstr>
      <vt:lpstr>Secuencia</vt:lpstr>
      <vt:lpstr>CorelDRAW 12.0 Graphic</vt:lpstr>
      <vt:lpstr>Canvas Drawing</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Elias Ernesto Rojas</dc:creator>
  <cp:lastModifiedBy>Elias Rojas</cp:lastModifiedBy>
  <cp:revision>191</cp:revision>
  <dcterms:created xsi:type="dcterms:W3CDTF">2006-01-27T13:06:37Z</dcterms:created>
  <dcterms:modified xsi:type="dcterms:W3CDTF">2011-07-21T22:33:31Z</dcterms:modified>
</cp:coreProperties>
</file>