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D60D7F-CEC5-472F-9449-8A65F2526806}" type="datetimeFigureOut">
              <a:rPr lang="es-CO" smtClean="0"/>
              <a:t>21/07/2011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06CEC1D-2063-43A8-8D8E-CF117E168713}"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0D7F-CEC5-472F-9449-8A65F2526806}" type="datetimeFigureOut">
              <a:rPr lang="es-CO" smtClean="0"/>
              <a:t>21/07/2011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CEC1D-2063-43A8-8D8E-CF117E168713}"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D:\Geologia%20del%20Petroleo\normal%20fault2.jpg"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file:///C:\Nestor\GEOLOGIA\Geolog&#237;a%20Estructural\graben_archivos\Horstga1.gif"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b/b6/Inverse_fault_EN-FR.svg" TargetMode="Externa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file:///C:\Nestor\GEOLOGIA\Geolog&#237;a%20Estructural\Geoestructuralgestr04a_archivos\Fallas03.gif" TargetMode="External"/><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file:///D:\Geologia%20del%20Petroleo\strike.jpg"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7.wmf"/><Relationship Id="rId5" Type="http://schemas.openxmlformats.org/officeDocument/2006/relationships/image" Target="../media/image76.jpeg"/><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1828800" y="1752600"/>
            <a:ext cx="5638800" cy="2100263"/>
          </a:xfrm>
          <a:prstGeom prst="rect">
            <a:avLst/>
          </a:prstGeom>
        </p:spPr>
        <p:txBody>
          <a:bodyPr wrap="none" fromWordArt="1">
            <a:prstTxWarp prst="textWave1">
              <a:avLst>
                <a:gd name="adj1" fmla="val 11264"/>
                <a:gd name="adj2" fmla="val -10000"/>
              </a:avLst>
            </a:prstTxWarp>
          </a:bodyPr>
          <a:lstStyle/>
          <a:p>
            <a:pPr algn="ctr"/>
            <a:r>
              <a:rPr lang="es-CO" sz="6000" kern="10" normalizeH="1">
                <a:ln w="9525">
                  <a:solidFill>
                    <a:schemeClr val="tx1"/>
                  </a:solidFill>
                  <a:round/>
                  <a:headEnd/>
                  <a:tailEnd/>
                </a:ln>
                <a:gradFill rotWithShape="1">
                  <a:gsLst>
                    <a:gs pos="0">
                      <a:srgbClr val="761800"/>
                    </a:gs>
                    <a:gs pos="50000">
                      <a:srgbClr val="FF3300"/>
                    </a:gs>
                    <a:gs pos="100000">
                      <a:srgbClr val="761800"/>
                    </a:gs>
                  </a:gsLst>
                  <a:lin ang="18900000" scaled="1"/>
                </a:gradFill>
                <a:effectLst>
                  <a:prstShdw prst="shdw13" dist="53882" dir="13500000">
                    <a:schemeClr val="tx2">
                      <a:alpha val="50000"/>
                    </a:schemeClr>
                  </a:prstShdw>
                </a:effectLst>
                <a:latin typeface="Hippo"/>
              </a:rPr>
              <a:t>FALLAS</a:t>
            </a:r>
          </a:p>
          <a:p>
            <a:pPr algn="ctr"/>
            <a:r>
              <a:rPr lang="es-CO" sz="6000" kern="10" normalizeH="1">
                <a:ln w="9525">
                  <a:solidFill>
                    <a:schemeClr val="tx1"/>
                  </a:solidFill>
                  <a:round/>
                  <a:headEnd/>
                  <a:tailEnd/>
                </a:ln>
                <a:gradFill rotWithShape="1">
                  <a:gsLst>
                    <a:gs pos="0">
                      <a:srgbClr val="761800"/>
                    </a:gs>
                    <a:gs pos="50000">
                      <a:srgbClr val="FF3300"/>
                    </a:gs>
                    <a:gs pos="100000">
                      <a:srgbClr val="761800"/>
                    </a:gs>
                  </a:gsLst>
                  <a:lin ang="18900000" scaled="1"/>
                </a:gradFill>
                <a:effectLst>
                  <a:prstShdw prst="shdw13" dist="53882" dir="13500000">
                    <a:schemeClr val="tx2">
                      <a:alpha val="50000"/>
                    </a:schemeClr>
                  </a:prstShdw>
                </a:effectLst>
                <a:latin typeface="Hippo"/>
              </a:rPr>
              <a:t>(FAULTS)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261938" y="1879600"/>
            <a:ext cx="9144000" cy="0"/>
          </a:xfrm>
          <a:prstGeom prst="rect">
            <a:avLst/>
          </a:prstGeom>
          <a:noFill/>
          <a:ln w="9525">
            <a:noFill/>
            <a:miter lim="800000"/>
            <a:headEnd/>
            <a:tailEnd/>
          </a:ln>
        </p:spPr>
        <p:txBody>
          <a:bodyPr>
            <a:spAutoFit/>
          </a:bodyPr>
          <a:lstStyle/>
          <a:p>
            <a:endParaRPr lang="es-CO"/>
          </a:p>
        </p:txBody>
      </p:sp>
      <p:sp>
        <p:nvSpPr>
          <p:cNvPr id="80899" name="Text Box 7"/>
          <p:cNvSpPr txBox="1">
            <a:spLocks noChangeArrowheads="1"/>
          </p:cNvSpPr>
          <p:nvPr/>
        </p:nvSpPr>
        <p:spPr bwMode="auto">
          <a:xfrm>
            <a:off x="34925" y="188913"/>
            <a:ext cx="8640763" cy="2536825"/>
          </a:xfrm>
          <a:prstGeom prst="rect">
            <a:avLst/>
          </a:prstGeom>
          <a:noFill/>
          <a:ln w="9525">
            <a:noFill/>
            <a:miter lim="800000"/>
            <a:headEnd/>
            <a:tailEnd/>
          </a:ln>
        </p:spPr>
        <p:txBody>
          <a:bodyPr>
            <a:spAutoFit/>
          </a:bodyPr>
          <a:lstStyle/>
          <a:p>
            <a:r>
              <a:rPr lang="es-ES" sz="1600" b="1" u="sng">
                <a:solidFill>
                  <a:srgbClr val="FF9900"/>
                </a:solidFill>
                <a:latin typeface="Arial" pitchFamily="34" charset="0"/>
              </a:rPr>
              <a:t>Indicadores indirectos de Fallas</a:t>
            </a:r>
            <a:endParaRPr lang="es-ES" sz="1600">
              <a:solidFill>
                <a:srgbClr val="FF9900"/>
              </a:solidFill>
              <a:latin typeface="Arial" pitchFamily="34" charset="0"/>
            </a:endParaRPr>
          </a:p>
          <a:p>
            <a:r>
              <a:rPr lang="es-ES" sz="1600">
                <a:solidFill>
                  <a:schemeClr val="tx2"/>
                </a:solidFill>
                <a:latin typeface="Arial" pitchFamily="34" charset="0"/>
              </a:rPr>
              <a:t>Cuando se trabaja en lugares donde hay poco afloramientos, los indicadores indirectos son muchas veces la única posibilidad para definir una falla, estos indicadores no son tan confiables como los directos.</a:t>
            </a:r>
          </a:p>
          <a:p>
            <a:endParaRPr lang="es-ES" sz="1600" b="1">
              <a:solidFill>
                <a:schemeClr val="tx2"/>
              </a:solidFill>
              <a:latin typeface="Arial" pitchFamily="34" charset="0"/>
            </a:endParaRPr>
          </a:p>
          <a:p>
            <a:r>
              <a:rPr lang="es-ES" sz="1600" b="1">
                <a:solidFill>
                  <a:schemeClr val="tx2"/>
                </a:solidFill>
                <a:latin typeface="Arial" pitchFamily="34" charset="0"/>
              </a:rPr>
              <a:t>Morfología: </a:t>
            </a:r>
            <a:r>
              <a:rPr lang="es-ES" sz="1600">
                <a:solidFill>
                  <a:schemeClr val="tx2"/>
                </a:solidFill>
                <a:latin typeface="Arial" pitchFamily="34" charset="0"/>
              </a:rPr>
              <a:t>las zonas de fallas normalmente son zonas con rocas blandas que generan depresiones cubiertas bajo algunos metros de rocas blandas cuaternarias, pero que guardan una dirección conforme a las fallas, a esta característica geomorfológica se le denomina silla de fallas.</a:t>
            </a:r>
          </a:p>
          <a:p>
            <a:endParaRPr lang="es-ES" sz="1600" b="1">
              <a:solidFill>
                <a:schemeClr val="tx2"/>
              </a:solidFill>
              <a:latin typeface="Arial" pitchFamily="34" charset="0"/>
            </a:endParaRPr>
          </a:p>
        </p:txBody>
      </p:sp>
      <p:pic>
        <p:nvPicPr>
          <p:cNvPr id="80900" name="Picture 20" descr="fallnor4"/>
          <p:cNvPicPr>
            <a:picLocks noChangeAspect="1" noChangeArrowheads="1"/>
          </p:cNvPicPr>
          <p:nvPr/>
        </p:nvPicPr>
        <p:blipFill>
          <a:blip r:embed="rId2"/>
          <a:srcRect/>
          <a:stretch>
            <a:fillRect/>
          </a:stretch>
        </p:blipFill>
        <p:spPr bwMode="auto">
          <a:xfrm>
            <a:off x="1403350" y="2349500"/>
            <a:ext cx="6019800" cy="4200525"/>
          </a:xfrm>
          <a:prstGeom prst="rect">
            <a:avLst/>
          </a:prstGeom>
          <a:noFill/>
          <a:ln w="9525">
            <a:noFill/>
            <a:miter lim="800000"/>
            <a:headEnd/>
            <a:tailEnd/>
          </a:ln>
        </p:spPr>
      </p:pic>
      <p:sp>
        <p:nvSpPr>
          <p:cNvPr id="80901" name="Freeform 21"/>
          <p:cNvSpPr>
            <a:spLocks/>
          </p:cNvSpPr>
          <p:nvPr/>
        </p:nvSpPr>
        <p:spPr bwMode="auto">
          <a:xfrm>
            <a:off x="2406650" y="4014788"/>
            <a:ext cx="1136650" cy="1023937"/>
          </a:xfrm>
          <a:custGeom>
            <a:avLst/>
            <a:gdLst>
              <a:gd name="T0" fmla="*/ 2147483647 w 716"/>
              <a:gd name="T1" fmla="*/ 2147483647 h 645"/>
              <a:gd name="T2" fmla="*/ 2147483647 w 716"/>
              <a:gd name="T3" fmla="*/ 2147483647 h 645"/>
              <a:gd name="T4" fmla="*/ 2147483647 w 716"/>
              <a:gd name="T5" fmla="*/ 2147483647 h 645"/>
              <a:gd name="T6" fmla="*/ 2147483647 w 716"/>
              <a:gd name="T7" fmla="*/ 2147483647 h 645"/>
              <a:gd name="T8" fmla="*/ 2147483647 w 716"/>
              <a:gd name="T9" fmla="*/ 2147483647 h 645"/>
              <a:gd name="T10" fmla="*/ 2147483647 w 716"/>
              <a:gd name="T11" fmla="*/ 2147483647 h 645"/>
              <a:gd name="T12" fmla="*/ 2147483647 w 716"/>
              <a:gd name="T13" fmla="*/ 2147483647 h 645"/>
              <a:gd name="T14" fmla="*/ 2147483647 w 716"/>
              <a:gd name="T15" fmla="*/ 2147483647 h 645"/>
              <a:gd name="T16" fmla="*/ 2147483647 w 716"/>
              <a:gd name="T17" fmla="*/ 2147483647 h 645"/>
              <a:gd name="T18" fmla="*/ 2147483647 w 716"/>
              <a:gd name="T19" fmla="*/ 2147483647 h 645"/>
              <a:gd name="T20" fmla="*/ 2147483647 w 716"/>
              <a:gd name="T21" fmla="*/ 2147483647 h 645"/>
              <a:gd name="T22" fmla="*/ 2147483647 w 716"/>
              <a:gd name="T23" fmla="*/ 2147483647 h 645"/>
              <a:gd name="T24" fmla="*/ 2147483647 w 716"/>
              <a:gd name="T25" fmla="*/ 2147483647 h 645"/>
              <a:gd name="T26" fmla="*/ 2147483647 w 716"/>
              <a:gd name="T27" fmla="*/ 2147483647 h 645"/>
              <a:gd name="T28" fmla="*/ 2147483647 w 716"/>
              <a:gd name="T29" fmla="*/ 0 h 6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6"/>
              <a:gd name="T46" fmla="*/ 0 h 645"/>
              <a:gd name="T47" fmla="*/ 716 w 716"/>
              <a:gd name="T48" fmla="*/ 645 h 6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6" h="645">
                <a:moveTo>
                  <a:pt x="12" y="151"/>
                </a:moveTo>
                <a:cubicBezTo>
                  <a:pt x="15" y="223"/>
                  <a:pt x="0" y="301"/>
                  <a:pt x="28" y="368"/>
                </a:cubicBezTo>
                <a:cubicBezTo>
                  <a:pt x="36" y="387"/>
                  <a:pt x="51" y="401"/>
                  <a:pt x="62" y="418"/>
                </a:cubicBezTo>
                <a:cubicBezTo>
                  <a:pt x="67" y="426"/>
                  <a:pt x="78" y="443"/>
                  <a:pt x="78" y="443"/>
                </a:cubicBezTo>
                <a:cubicBezTo>
                  <a:pt x="88" y="479"/>
                  <a:pt x="92" y="523"/>
                  <a:pt x="120" y="551"/>
                </a:cubicBezTo>
                <a:cubicBezTo>
                  <a:pt x="140" y="571"/>
                  <a:pt x="162" y="573"/>
                  <a:pt x="187" y="585"/>
                </a:cubicBezTo>
                <a:cubicBezTo>
                  <a:pt x="232" y="607"/>
                  <a:pt x="262" y="633"/>
                  <a:pt x="312" y="643"/>
                </a:cubicBezTo>
                <a:cubicBezTo>
                  <a:pt x="368" y="636"/>
                  <a:pt x="430" y="645"/>
                  <a:pt x="479" y="618"/>
                </a:cubicBezTo>
                <a:cubicBezTo>
                  <a:pt x="497" y="608"/>
                  <a:pt x="512" y="596"/>
                  <a:pt x="529" y="585"/>
                </a:cubicBezTo>
                <a:cubicBezTo>
                  <a:pt x="537" y="579"/>
                  <a:pt x="554" y="568"/>
                  <a:pt x="554" y="568"/>
                </a:cubicBezTo>
                <a:cubicBezTo>
                  <a:pt x="560" y="560"/>
                  <a:pt x="565" y="551"/>
                  <a:pt x="571" y="543"/>
                </a:cubicBezTo>
                <a:cubicBezTo>
                  <a:pt x="579" y="534"/>
                  <a:pt x="589" y="527"/>
                  <a:pt x="596" y="518"/>
                </a:cubicBezTo>
                <a:cubicBezTo>
                  <a:pt x="608" y="502"/>
                  <a:pt x="629" y="468"/>
                  <a:pt x="629" y="468"/>
                </a:cubicBezTo>
                <a:cubicBezTo>
                  <a:pt x="641" y="402"/>
                  <a:pt x="670" y="342"/>
                  <a:pt x="688" y="276"/>
                </a:cubicBezTo>
                <a:cubicBezTo>
                  <a:pt x="679" y="11"/>
                  <a:pt x="716" y="95"/>
                  <a:pt x="671" y="0"/>
                </a:cubicBezTo>
              </a:path>
            </a:pathLst>
          </a:custGeom>
          <a:noFill/>
          <a:ln w="31750">
            <a:solidFill>
              <a:srgbClr val="FF0000"/>
            </a:solidFill>
            <a:round/>
            <a:headEnd/>
            <a:tailEnd/>
          </a:ln>
        </p:spPr>
        <p:txBody>
          <a:bodyPr/>
          <a:lstStyle/>
          <a:p>
            <a:endParaRPr lang="es-CO"/>
          </a:p>
        </p:txBody>
      </p:sp>
      <p:sp>
        <p:nvSpPr>
          <p:cNvPr id="80902" name="Freeform 22"/>
          <p:cNvSpPr>
            <a:spLocks/>
          </p:cNvSpPr>
          <p:nvPr/>
        </p:nvSpPr>
        <p:spPr bwMode="auto">
          <a:xfrm>
            <a:off x="3194050" y="5022850"/>
            <a:ext cx="2384425" cy="1524000"/>
          </a:xfrm>
          <a:custGeom>
            <a:avLst/>
            <a:gdLst>
              <a:gd name="T0" fmla="*/ 0 w 1502"/>
              <a:gd name="T1" fmla="*/ 0 h 960"/>
              <a:gd name="T2" fmla="*/ 2147483647 w 1502"/>
              <a:gd name="T3" fmla="*/ 2147483647 h 960"/>
              <a:gd name="T4" fmla="*/ 2147483647 w 1502"/>
              <a:gd name="T5" fmla="*/ 2147483647 h 960"/>
              <a:gd name="T6" fmla="*/ 2147483647 w 1502"/>
              <a:gd name="T7" fmla="*/ 2147483647 h 960"/>
              <a:gd name="T8" fmla="*/ 2147483647 w 1502"/>
              <a:gd name="T9" fmla="*/ 2147483647 h 960"/>
              <a:gd name="T10" fmla="*/ 2147483647 w 1502"/>
              <a:gd name="T11" fmla="*/ 2147483647 h 960"/>
              <a:gd name="T12" fmla="*/ 2147483647 w 1502"/>
              <a:gd name="T13" fmla="*/ 2147483647 h 960"/>
              <a:gd name="T14" fmla="*/ 2147483647 w 1502"/>
              <a:gd name="T15" fmla="*/ 2147483647 h 960"/>
              <a:gd name="T16" fmla="*/ 2147483647 w 1502"/>
              <a:gd name="T17" fmla="*/ 2147483647 h 960"/>
              <a:gd name="T18" fmla="*/ 2147483647 w 1502"/>
              <a:gd name="T19" fmla="*/ 2147483647 h 960"/>
              <a:gd name="T20" fmla="*/ 2147483647 w 1502"/>
              <a:gd name="T21" fmla="*/ 2147483647 h 960"/>
              <a:gd name="T22" fmla="*/ 2147483647 w 1502"/>
              <a:gd name="T23" fmla="*/ 2147483647 h 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2"/>
              <a:gd name="T37" fmla="*/ 0 h 960"/>
              <a:gd name="T38" fmla="*/ 1502 w 1502"/>
              <a:gd name="T39" fmla="*/ 960 h 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2" h="960">
                <a:moveTo>
                  <a:pt x="0" y="0"/>
                </a:moveTo>
                <a:cubicBezTo>
                  <a:pt x="61" y="61"/>
                  <a:pt x="75" y="96"/>
                  <a:pt x="100" y="175"/>
                </a:cubicBezTo>
                <a:cubicBezTo>
                  <a:pt x="111" y="305"/>
                  <a:pt x="107" y="402"/>
                  <a:pt x="217" y="484"/>
                </a:cubicBezTo>
                <a:cubicBezTo>
                  <a:pt x="266" y="521"/>
                  <a:pt x="328" y="543"/>
                  <a:pt x="384" y="567"/>
                </a:cubicBezTo>
                <a:cubicBezTo>
                  <a:pt x="414" y="580"/>
                  <a:pt x="467" y="618"/>
                  <a:pt x="467" y="618"/>
                </a:cubicBezTo>
                <a:cubicBezTo>
                  <a:pt x="495" y="659"/>
                  <a:pt x="522" y="720"/>
                  <a:pt x="559" y="751"/>
                </a:cubicBezTo>
                <a:cubicBezTo>
                  <a:pt x="614" y="798"/>
                  <a:pt x="691" y="796"/>
                  <a:pt x="759" y="810"/>
                </a:cubicBezTo>
                <a:cubicBezTo>
                  <a:pt x="792" y="817"/>
                  <a:pt x="818" y="846"/>
                  <a:pt x="851" y="851"/>
                </a:cubicBezTo>
                <a:cubicBezTo>
                  <a:pt x="871" y="854"/>
                  <a:pt x="890" y="857"/>
                  <a:pt x="910" y="860"/>
                </a:cubicBezTo>
                <a:cubicBezTo>
                  <a:pt x="984" y="896"/>
                  <a:pt x="1071" y="901"/>
                  <a:pt x="1152" y="910"/>
                </a:cubicBezTo>
                <a:cubicBezTo>
                  <a:pt x="1227" y="928"/>
                  <a:pt x="1309" y="936"/>
                  <a:pt x="1386" y="943"/>
                </a:cubicBezTo>
                <a:cubicBezTo>
                  <a:pt x="1424" y="952"/>
                  <a:pt x="1462" y="960"/>
                  <a:pt x="1502" y="960"/>
                </a:cubicBezTo>
              </a:path>
            </a:pathLst>
          </a:custGeom>
          <a:noFill/>
          <a:ln w="38100">
            <a:solidFill>
              <a:srgbClr val="FFFF00"/>
            </a:solidFill>
            <a:round/>
            <a:headEnd/>
            <a:tailEnd/>
          </a:ln>
        </p:spPr>
        <p:txBody>
          <a:bodyPr/>
          <a:lstStyle/>
          <a:p>
            <a:endParaRPr lang="es-CO"/>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7938" y="871538"/>
            <a:ext cx="9159876" cy="5121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0" y="2835275"/>
            <a:ext cx="9144000" cy="0"/>
          </a:xfrm>
          <a:prstGeom prst="rect">
            <a:avLst/>
          </a:prstGeom>
          <a:noFill/>
          <a:ln w="9525">
            <a:noFill/>
            <a:miter lim="800000"/>
            <a:headEnd/>
            <a:tailEnd/>
          </a:ln>
        </p:spPr>
        <p:txBody>
          <a:bodyPr wrap="none" anchor="ctr">
            <a:spAutoFit/>
          </a:bodyPr>
          <a:lstStyle/>
          <a:p>
            <a:endParaRPr lang="es-CO"/>
          </a:p>
        </p:txBody>
      </p:sp>
      <p:pic>
        <p:nvPicPr>
          <p:cNvPr id="82947" name="Picture 2"/>
          <p:cNvPicPr>
            <a:picLocks noChangeAspect="1" noChangeArrowheads="1"/>
          </p:cNvPicPr>
          <p:nvPr/>
        </p:nvPicPr>
        <p:blipFill>
          <a:blip r:embed="rId2"/>
          <a:srcRect/>
          <a:stretch>
            <a:fillRect/>
          </a:stretch>
        </p:blipFill>
        <p:spPr bwMode="auto">
          <a:xfrm>
            <a:off x="4500563" y="2276475"/>
            <a:ext cx="4427537" cy="1800225"/>
          </a:xfrm>
          <a:prstGeom prst="rect">
            <a:avLst/>
          </a:prstGeom>
          <a:noFill/>
          <a:ln w="9525">
            <a:noFill/>
            <a:miter lim="800000"/>
            <a:headEnd/>
            <a:tailEnd/>
          </a:ln>
        </p:spPr>
      </p:pic>
      <p:sp>
        <p:nvSpPr>
          <p:cNvPr id="82948" name="Rectangle 4"/>
          <p:cNvSpPr>
            <a:spLocks noChangeArrowheads="1"/>
          </p:cNvSpPr>
          <p:nvPr/>
        </p:nvSpPr>
        <p:spPr bwMode="auto">
          <a:xfrm>
            <a:off x="250825" y="1222375"/>
            <a:ext cx="4249738" cy="1368425"/>
          </a:xfrm>
          <a:prstGeom prst="rect">
            <a:avLst/>
          </a:prstGeom>
          <a:noFill/>
          <a:ln w="9525">
            <a:noFill/>
            <a:miter lim="800000"/>
            <a:headEnd/>
            <a:tailEnd/>
          </a:ln>
        </p:spPr>
        <p:txBody>
          <a:bodyPr anchor="ctr">
            <a:spAutoFit/>
          </a:bodyPr>
          <a:lstStyle/>
          <a:p>
            <a:pPr algn="just">
              <a:tabLst>
                <a:tab pos="914400" algn="l"/>
              </a:tabLst>
            </a:pPr>
            <a:r>
              <a:rPr lang="es-ES" sz="1400" b="1" u="sng">
                <a:cs typeface="Times New Roman" pitchFamily="18" charset="0"/>
              </a:rPr>
              <a:t>Criterios de reconocimiento de fallas.</a:t>
            </a:r>
            <a:endParaRPr lang="es-ES" sz="1400" b="1"/>
          </a:p>
          <a:p>
            <a:pPr algn="just" eaLnBrk="0" hangingPunct="0">
              <a:buFont typeface="Symbol" pitchFamily="18" charset="2"/>
              <a:buChar char=""/>
              <a:tabLst>
                <a:tab pos="914400" algn="l"/>
              </a:tabLst>
            </a:pPr>
            <a:r>
              <a:rPr lang="es-ES" sz="1400" b="1" i="1">
                <a:cs typeface="Times New Roman" pitchFamily="18" charset="0"/>
              </a:rPr>
              <a:t>Morfología</a:t>
            </a:r>
            <a:r>
              <a:rPr lang="es-ES" sz="1400" b="1">
                <a:cs typeface="Times New Roman" pitchFamily="18" charset="0"/>
              </a:rPr>
              <a:t>: </a:t>
            </a:r>
            <a:endParaRPr lang="es-ES" sz="1400" b="1"/>
          </a:p>
          <a:p>
            <a:pPr lvl="1" algn="just" eaLnBrk="0" hangingPunct="0">
              <a:buFont typeface="Courier New" pitchFamily="49" charset="0"/>
              <a:buChar char="o"/>
              <a:tabLst>
                <a:tab pos="914400" algn="l"/>
              </a:tabLst>
            </a:pPr>
            <a:r>
              <a:rPr lang="es-ES" sz="1400" b="1">
                <a:cs typeface="Times New Roman" pitchFamily="18" charset="0"/>
              </a:rPr>
              <a:t>Enfacetado triangular.</a:t>
            </a:r>
            <a:endParaRPr lang="es-ES" sz="1400" b="1"/>
          </a:p>
          <a:p>
            <a:pPr lvl="1" algn="just" eaLnBrk="0" hangingPunct="0">
              <a:buFont typeface="Courier New" pitchFamily="49" charset="0"/>
              <a:buChar char="o"/>
              <a:tabLst>
                <a:tab pos="914400" algn="l"/>
              </a:tabLst>
            </a:pPr>
            <a:r>
              <a:rPr lang="es-ES" sz="1400" b="1">
                <a:cs typeface="Times New Roman" pitchFamily="18" charset="0"/>
              </a:rPr>
              <a:t>Red fluvial en enrejado.</a:t>
            </a:r>
            <a:endParaRPr lang="es-ES" sz="1400" b="1"/>
          </a:p>
          <a:p>
            <a:pPr lvl="1" algn="just" eaLnBrk="0" hangingPunct="0">
              <a:buFont typeface="Courier New" pitchFamily="49" charset="0"/>
              <a:buChar char="o"/>
              <a:tabLst>
                <a:tab pos="914400" algn="l"/>
              </a:tabLst>
            </a:pPr>
            <a:r>
              <a:rPr lang="es-ES" sz="1400" b="1">
                <a:cs typeface="Times New Roman" pitchFamily="18" charset="0"/>
              </a:rPr>
              <a:t>Desnivel en las superficies de erosión.</a:t>
            </a:r>
            <a:endParaRPr lang="es-ES" sz="1400" b="1"/>
          </a:p>
          <a:p>
            <a:pPr lvl="1" algn="just" eaLnBrk="0" hangingPunct="0">
              <a:buFont typeface="Courier New" pitchFamily="49" charset="0"/>
              <a:buChar char="o"/>
              <a:tabLst>
                <a:tab pos="914400" algn="l"/>
              </a:tabLst>
            </a:pPr>
            <a:r>
              <a:rPr lang="es-ES" sz="1400" b="1">
                <a:cs typeface="Times New Roman" pitchFamily="18" charset="0"/>
              </a:rPr>
              <a:t>Alineaciones de fuentes</a:t>
            </a:r>
            <a:endParaRPr lang="es-ES" sz="1400" b="1"/>
          </a:p>
        </p:txBody>
      </p:sp>
      <p:pic>
        <p:nvPicPr>
          <p:cNvPr id="82949" name="Picture 5" descr="99show-7a"/>
          <p:cNvPicPr>
            <a:picLocks noChangeAspect="1" noChangeArrowheads="1"/>
          </p:cNvPicPr>
          <p:nvPr/>
        </p:nvPicPr>
        <p:blipFill>
          <a:blip r:embed="rId3"/>
          <a:srcRect/>
          <a:stretch>
            <a:fillRect/>
          </a:stretch>
        </p:blipFill>
        <p:spPr bwMode="auto">
          <a:xfrm>
            <a:off x="323850" y="3213100"/>
            <a:ext cx="3995738"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p:cNvPicPr>
            <a:picLocks noChangeAspect="1" noChangeArrowheads="1"/>
          </p:cNvPicPr>
          <p:nvPr/>
        </p:nvPicPr>
        <p:blipFill>
          <a:blip r:embed="rId2"/>
          <a:srcRect/>
          <a:stretch>
            <a:fillRect/>
          </a:stretch>
        </p:blipFill>
        <p:spPr bwMode="auto">
          <a:xfrm>
            <a:off x="1500188" y="928688"/>
            <a:ext cx="6962775" cy="522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a:srcRect/>
          <a:stretch>
            <a:fillRect/>
          </a:stretch>
        </p:blipFill>
        <p:spPr bwMode="auto">
          <a:xfrm>
            <a:off x="1058863" y="661988"/>
            <a:ext cx="7026275" cy="52800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241425" y="855663"/>
            <a:ext cx="6659563" cy="51514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srcRect/>
          <a:stretch>
            <a:fillRect/>
          </a:stretch>
        </p:blipFill>
        <p:spPr bwMode="auto">
          <a:xfrm>
            <a:off x="1393825" y="1470025"/>
            <a:ext cx="6354763" cy="41830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a:defRPr/>
            </a:pPr>
            <a:r>
              <a:rPr lang="es-ES_tradnl" sz="2400" b="1">
                <a:solidFill>
                  <a:schemeClr val="tx2"/>
                </a:solidFill>
                <a:effectLst>
                  <a:outerShdw blurRad="38100" dist="38100" dir="2700000" algn="tl">
                    <a:srgbClr val="000000"/>
                  </a:outerShdw>
                </a:effectLst>
              </a:rPr>
              <a:t>Efectos en el relieve</a:t>
            </a:r>
            <a:endParaRPr lang="es-ES" sz="2400" b="1">
              <a:solidFill>
                <a:schemeClr val="tx2"/>
              </a:solidFill>
              <a:effectLst>
                <a:outerShdw blurRad="38100" dist="38100" dir="2700000" algn="tl">
                  <a:srgbClr val="000000"/>
                </a:outerShdw>
              </a:effectLst>
            </a:endParaRPr>
          </a:p>
        </p:txBody>
      </p:sp>
      <p:sp>
        <p:nvSpPr>
          <p:cNvPr id="294915" name="Rectangle 3"/>
          <p:cNvSpPr>
            <a:spLocks noChangeArrowheads="1"/>
          </p:cNvSpPr>
          <p:nvPr/>
        </p:nvSpPr>
        <p:spPr bwMode="auto">
          <a:xfrm>
            <a:off x="457200" y="1600200"/>
            <a:ext cx="8229600" cy="2168525"/>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s-ES" sz="2800">
                <a:effectLst>
                  <a:outerShdw blurRad="38100" dist="38100" dir="2700000" algn="tl">
                    <a:srgbClr val="000000"/>
                  </a:outerShdw>
                </a:effectLst>
              </a:rPr>
              <a:t>Muchas fallas activas e inactivas tienen efectos en la topografía y controlan drenajes y flujos de agua subterránea. </a:t>
            </a:r>
          </a:p>
        </p:txBody>
      </p:sp>
      <p:pic>
        <p:nvPicPr>
          <p:cNvPr id="88068" name="Picture 5"/>
          <p:cNvPicPr>
            <a:picLocks noChangeAspect="1" noChangeArrowheads="1"/>
          </p:cNvPicPr>
          <p:nvPr/>
        </p:nvPicPr>
        <p:blipFill>
          <a:blip r:embed="rId2"/>
          <a:srcRect/>
          <a:stretch>
            <a:fillRect/>
          </a:stretch>
        </p:blipFill>
        <p:spPr bwMode="auto">
          <a:xfrm>
            <a:off x="827088" y="3644900"/>
            <a:ext cx="7239000" cy="22193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107950" y="404813"/>
            <a:ext cx="8640763" cy="947737"/>
          </a:xfrm>
          <a:prstGeom prst="rect">
            <a:avLst/>
          </a:prstGeom>
          <a:noFill/>
          <a:ln w="9525">
            <a:noFill/>
            <a:miter lim="800000"/>
            <a:headEnd/>
            <a:tailEnd/>
          </a:ln>
        </p:spPr>
        <p:txBody>
          <a:bodyPr>
            <a:spAutoFit/>
          </a:bodyPr>
          <a:lstStyle/>
          <a:p>
            <a:r>
              <a:rPr lang="es-ES" sz="1600" b="1">
                <a:solidFill>
                  <a:srgbClr val="FF9900"/>
                </a:solidFill>
                <a:latin typeface="Arial" pitchFamily="34" charset="0"/>
              </a:rPr>
              <a:t>Manantiales, lagos de fallas ( Sag Ponds):</a:t>
            </a:r>
            <a:r>
              <a:rPr lang="es-ES" sz="1600">
                <a:solidFill>
                  <a:schemeClr val="bg1"/>
                </a:solidFill>
                <a:latin typeface="Arial" pitchFamily="34" charset="0"/>
              </a:rPr>
              <a:t> </a:t>
            </a:r>
            <a:r>
              <a:rPr lang="es-ES" sz="1600">
                <a:solidFill>
                  <a:schemeClr val="tx2"/>
                </a:solidFill>
                <a:latin typeface="Arial" pitchFamily="34" charset="0"/>
              </a:rPr>
              <a:t>las fallas generan zonas de depresiones que permiten la acumulación de aguas.</a:t>
            </a:r>
          </a:p>
          <a:p>
            <a:pPr>
              <a:spcBef>
                <a:spcPct val="50000"/>
              </a:spcBef>
            </a:pPr>
            <a:endParaRPr lang="es-ES" sz="1600">
              <a:solidFill>
                <a:schemeClr val="tx2"/>
              </a:solidFill>
              <a:latin typeface="Arial" pitchFamily="34" charset="0"/>
            </a:endParaRPr>
          </a:p>
        </p:txBody>
      </p:sp>
      <p:grpSp>
        <p:nvGrpSpPr>
          <p:cNvPr id="2" name="Group 4"/>
          <p:cNvGrpSpPr>
            <a:grpSpLocks/>
          </p:cNvGrpSpPr>
          <p:nvPr/>
        </p:nvGrpSpPr>
        <p:grpSpPr bwMode="auto">
          <a:xfrm>
            <a:off x="4929188" y="857250"/>
            <a:ext cx="3630612" cy="2782888"/>
            <a:chOff x="3098" y="10958"/>
            <a:chExt cx="5717" cy="4382"/>
          </a:xfrm>
        </p:grpSpPr>
        <p:sp>
          <p:nvSpPr>
            <p:cNvPr id="89093" name="Freeform 5"/>
            <p:cNvSpPr>
              <a:spLocks/>
            </p:cNvSpPr>
            <p:nvPr/>
          </p:nvSpPr>
          <p:spPr bwMode="auto">
            <a:xfrm>
              <a:off x="5480" y="12103"/>
              <a:ext cx="1104" cy="699"/>
            </a:xfrm>
            <a:custGeom>
              <a:avLst/>
              <a:gdLst>
                <a:gd name="T0" fmla="*/ 0 w 1104"/>
                <a:gd name="T1" fmla="*/ 537 h 699"/>
                <a:gd name="T2" fmla="*/ 200 w 1104"/>
                <a:gd name="T3" fmla="*/ 597 h 699"/>
                <a:gd name="T4" fmla="*/ 280 w 1104"/>
                <a:gd name="T5" fmla="*/ 637 h 699"/>
                <a:gd name="T6" fmla="*/ 540 w 1104"/>
                <a:gd name="T7" fmla="*/ 697 h 699"/>
                <a:gd name="T8" fmla="*/ 760 w 1104"/>
                <a:gd name="T9" fmla="*/ 677 h 699"/>
                <a:gd name="T10" fmla="*/ 800 w 1104"/>
                <a:gd name="T11" fmla="*/ 617 h 699"/>
                <a:gd name="T12" fmla="*/ 860 w 1104"/>
                <a:gd name="T13" fmla="*/ 597 h 699"/>
                <a:gd name="T14" fmla="*/ 920 w 1104"/>
                <a:gd name="T15" fmla="*/ 557 h 699"/>
                <a:gd name="T16" fmla="*/ 1020 w 1104"/>
                <a:gd name="T17" fmla="*/ 517 h 699"/>
                <a:gd name="T18" fmla="*/ 1080 w 1104"/>
                <a:gd name="T19" fmla="*/ 457 h 699"/>
                <a:gd name="T20" fmla="*/ 980 w 1104"/>
                <a:gd name="T21" fmla="*/ 377 h 699"/>
                <a:gd name="T22" fmla="*/ 940 w 1104"/>
                <a:gd name="T23" fmla="*/ 317 h 699"/>
                <a:gd name="T24" fmla="*/ 900 w 1104"/>
                <a:gd name="T25" fmla="*/ 157 h 699"/>
                <a:gd name="T26" fmla="*/ 740 w 1104"/>
                <a:gd name="T27" fmla="*/ 117 h 699"/>
                <a:gd name="T28" fmla="*/ 400 w 1104"/>
                <a:gd name="T29" fmla="*/ 57 h 699"/>
                <a:gd name="T30" fmla="*/ 300 w 1104"/>
                <a:gd name="T31" fmla="*/ 177 h 699"/>
                <a:gd name="T32" fmla="*/ 180 w 1104"/>
                <a:gd name="T33" fmla="*/ 257 h 699"/>
                <a:gd name="T34" fmla="*/ 140 w 1104"/>
                <a:gd name="T35" fmla="*/ 337 h 699"/>
                <a:gd name="T36" fmla="*/ 0 w 1104"/>
                <a:gd name="T37" fmla="*/ 537 h 6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4"/>
                <a:gd name="T58" fmla="*/ 0 h 699"/>
                <a:gd name="T59" fmla="*/ 1104 w 1104"/>
                <a:gd name="T60" fmla="*/ 699 h 6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4" h="699">
                  <a:moveTo>
                    <a:pt x="0" y="537"/>
                  </a:moveTo>
                  <a:cubicBezTo>
                    <a:pt x="66" y="559"/>
                    <a:pt x="136" y="570"/>
                    <a:pt x="200" y="597"/>
                  </a:cubicBezTo>
                  <a:cubicBezTo>
                    <a:pt x="227" y="609"/>
                    <a:pt x="252" y="627"/>
                    <a:pt x="280" y="637"/>
                  </a:cubicBezTo>
                  <a:cubicBezTo>
                    <a:pt x="362" y="668"/>
                    <a:pt x="455" y="676"/>
                    <a:pt x="540" y="697"/>
                  </a:cubicBezTo>
                  <a:cubicBezTo>
                    <a:pt x="613" y="690"/>
                    <a:pt x="690" y="699"/>
                    <a:pt x="760" y="677"/>
                  </a:cubicBezTo>
                  <a:cubicBezTo>
                    <a:pt x="783" y="670"/>
                    <a:pt x="781" y="632"/>
                    <a:pt x="800" y="617"/>
                  </a:cubicBezTo>
                  <a:cubicBezTo>
                    <a:pt x="816" y="604"/>
                    <a:pt x="841" y="606"/>
                    <a:pt x="860" y="597"/>
                  </a:cubicBezTo>
                  <a:cubicBezTo>
                    <a:pt x="881" y="586"/>
                    <a:pt x="899" y="568"/>
                    <a:pt x="920" y="557"/>
                  </a:cubicBezTo>
                  <a:cubicBezTo>
                    <a:pt x="952" y="541"/>
                    <a:pt x="987" y="530"/>
                    <a:pt x="1020" y="517"/>
                  </a:cubicBezTo>
                  <a:cubicBezTo>
                    <a:pt x="1040" y="497"/>
                    <a:pt x="1071" y="484"/>
                    <a:pt x="1080" y="457"/>
                  </a:cubicBezTo>
                  <a:cubicBezTo>
                    <a:pt x="1104" y="384"/>
                    <a:pt x="1011" y="385"/>
                    <a:pt x="980" y="377"/>
                  </a:cubicBezTo>
                  <a:cubicBezTo>
                    <a:pt x="967" y="357"/>
                    <a:pt x="948" y="340"/>
                    <a:pt x="940" y="317"/>
                  </a:cubicBezTo>
                  <a:cubicBezTo>
                    <a:pt x="921" y="266"/>
                    <a:pt x="939" y="196"/>
                    <a:pt x="900" y="157"/>
                  </a:cubicBezTo>
                  <a:cubicBezTo>
                    <a:pt x="885" y="142"/>
                    <a:pt x="754" y="120"/>
                    <a:pt x="740" y="117"/>
                  </a:cubicBezTo>
                  <a:cubicBezTo>
                    <a:pt x="623" y="0"/>
                    <a:pt x="565" y="39"/>
                    <a:pt x="400" y="57"/>
                  </a:cubicBezTo>
                  <a:cubicBezTo>
                    <a:pt x="364" y="110"/>
                    <a:pt x="353" y="136"/>
                    <a:pt x="300" y="177"/>
                  </a:cubicBezTo>
                  <a:cubicBezTo>
                    <a:pt x="262" y="207"/>
                    <a:pt x="180" y="257"/>
                    <a:pt x="180" y="257"/>
                  </a:cubicBezTo>
                  <a:cubicBezTo>
                    <a:pt x="167" y="284"/>
                    <a:pt x="157" y="313"/>
                    <a:pt x="140" y="337"/>
                  </a:cubicBezTo>
                  <a:cubicBezTo>
                    <a:pt x="85" y="414"/>
                    <a:pt x="33" y="439"/>
                    <a:pt x="0" y="537"/>
                  </a:cubicBezTo>
                  <a:close/>
                </a:path>
              </a:pathLst>
            </a:custGeom>
            <a:solidFill>
              <a:schemeClr val="accent2"/>
            </a:solidFill>
            <a:ln w="9525">
              <a:solidFill>
                <a:schemeClr val="tx1"/>
              </a:solidFill>
              <a:round/>
              <a:headEnd/>
              <a:tailEnd/>
            </a:ln>
          </p:spPr>
          <p:txBody>
            <a:bodyPr/>
            <a:lstStyle/>
            <a:p>
              <a:endParaRPr lang="es-CO"/>
            </a:p>
          </p:txBody>
        </p:sp>
        <p:grpSp>
          <p:nvGrpSpPr>
            <p:cNvPr id="3" name="Group 6"/>
            <p:cNvGrpSpPr>
              <a:grpSpLocks/>
            </p:cNvGrpSpPr>
            <p:nvPr/>
          </p:nvGrpSpPr>
          <p:grpSpPr bwMode="auto">
            <a:xfrm>
              <a:off x="3098" y="10958"/>
              <a:ext cx="5717" cy="4382"/>
              <a:chOff x="3098" y="10958"/>
              <a:chExt cx="5717" cy="4382"/>
            </a:xfrm>
          </p:grpSpPr>
          <p:sp>
            <p:nvSpPr>
              <p:cNvPr id="89095" name="Freeform 7"/>
              <p:cNvSpPr>
                <a:spLocks/>
              </p:cNvSpPr>
              <p:nvPr/>
            </p:nvSpPr>
            <p:spPr bwMode="auto">
              <a:xfrm>
                <a:off x="7680" y="11880"/>
                <a:ext cx="780" cy="3153"/>
              </a:xfrm>
              <a:custGeom>
                <a:avLst/>
                <a:gdLst>
                  <a:gd name="T0" fmla="*/ 740 w 780"/>
                  <a:gd name="T1" fmla="*/ 0 h 3153"/>
                  <a:gd name="T2" fmla="*/ 740 w 780"/>
                  <a:gd name="T3" fmla="*/ 1580 h 3153"/>
                  <a:gd name="T4" fmla="*/ 640 w 780"/>
                  <a:gd name="T5" fmla="*/ 1980 h 3153"/>
                  <a:gd name="T6" fmla="*/ 580 w 780"/>
                  <a:gd name="T7" fmla="*/ 2100 h 3153"/>
                  <a:gd name="T8" fmla="*/ 500 w 780"/>
                  <a:gd name="T9" fmla="*/ 2300 h 3153"/>
                  <a:gd name="T10" fmla="*/ 420 w 780"/>
                  <a:gd name="T11" fmla="*/ 2500 h 3153"/>
                  <a:gd name="T12" fmla="*/ 400 w 780"/>
                  <a:gd name="T13" fmla="*/ 2600 h 3153"/>
                  <a:gd name="T14" fmla="*/ 300 w 780"/>
                  <a:gd name="T15" fmla="*/ 2780 h 3153"/>
                  <a:gd name="T16" fmla="*/ 280 w 780"/>
                  <a:gd name="T17" fmla="*/ 2840 h 3153"/>
                  <a:gd name="T18" fmla="*/ 160 w 780"/>
                  <a:gd name="T19" fmla="*/ 3020 h 3153"/>
                  <a:gd name="T20" fmla="*/ 100 w 780"/>
                  <a:gd name="T21" fmla="*/ 3140 h 3153"/>
                  <a:gd name="T22" fmla="*/ 0 w 780"/>
                  <a:gd name="T23" fmla="*/ 3140 h 3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
                  <a:gd name="T37" fmla="*/ 0 h 3153"/>
                  <a:gd name="T38" fmla="*/ 780 w 780"/>
                  <a:gd name="T39" fmla="*/ 3153 h 3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 h="3153">
                    <a:moveTo>
                      <a:pt x="740" y="0"/>
                    </a:moveTo>
                    <a:cubicBezTo>
                      <a:pt x="780" y="717"/>
                      <a:pt x="771" y="407"/>
                      <a:pt x="740" y="1580"/>
                    </a:cubicBezTo>
                    <a:cubicBezTo>
                      <a:pt x="735" y="1780"/>
                      <a:pt x="761" y="1859"/>
                      <a:pt x="640" y="1980"/>
                    </a:cubicBezTo>
                    <a:cubicBezTo>
                      <a:pt x="567" y="2199"/>
                      <a:pt x="683" y="1867"/>
                      <a:pt x="580" y="2100"/>
                    </a:cubicBezTo>
                    <a:cubicBezTo>
                      <a:pt x="551" y="2166"/>
                      <a:pt x="528" y="2234"/>
                      <a:pt x="500" y="2300"/>
                    </a:cubicBezTo>
                    <a:cubicBezTo>
                      <a:pt x="468" y="2376"/>
                      <a:pt x="468" y="2428"/>
                      <a:pt x="420" y="2500"/>
                    </a:cubicBezTo>
                    <a:cubicBezTo>
                      <a:pt x="413" y="2533"/>
                      <a:pt x="413" y="2568"/>
                      <a:pt x="400" y="2600"/>
                    </a:cubicBezTo>
                    <a:cubicBezTo>
                      <a:pt x="375" y="2664"/>
                      <a:pt x="327" y="2717"/>
                      <a:pt x="300" y="2780"/>
                    </a:cubicBezTo>
                    <a:cubicBezTo>
                      <a:pt x="292" y="2799"/>
                      <a:pt x="290" y="2822"/>
                      <a:pt x="280" y="2840"/>
                    </a:cubicBezTo>
                    <a:cubicBezTo>
                      <a:pt x="245" y="2903"/>
                      <a:pt x="183" y="2952"/>
                      <a:pt x="160" y="3020"/>
                    </a:cubicBezTo>
                    <a:cubicBezTo>
                      <a:pt x="151" y="3046"/>
                      <a:pt x="130" y="3127"/>
                      <a:pt x="100" y="3140"/>
                    </a:cubicBezTo>
                    <a:cubicBezTo>
                      <a:pt x="69" y="3153"/>
                      <a:pt x="33" y="3140"/>
                      <a:pt x="0" y="3140"/>
                    </a:cubicBezTo>
                  </a:path>
                </a:pathLst>
              </a:custGeom>
              <a:noFill/>
              <a:ln w="9525">
                <a:solidFill>
                  <a:schemeClr val="tx1"/>
                </a:solidFill>
                <a:round/>
                <a:headEnd/>
                <a:tailEnd/>
              </a:ln>
            </p:spPr>
            <p:txBody>
              <a:bodyPr/>
              <a:lstStyle/>
              <a:p>
                <a:endParaRPr lang="es-CO"/>
              </a:p>
            </p:txBody>
          </p:sp>
          <p:grpSp>
            <p:nvGrpSpPr>
              <p:cNvPr id="4" name="Group 8"/>
              <p:cNvGrpSpPr>
                <a:grpSpLocks/>
              </p:cNvGrpSpPr>
              <p:nvPr/>
            </p:nvGrpSpPr>
            <p:grpSpPr bwMode="auto">
              <a:xfrm>
                <a:off x="3098" y="10958"/>
                <a:ext cx="5717" cy="4382"/>
                <a:chOff x="3098" y="10958"/>
                <a:chExt cx="5717" cy="4382"/>
              </a:xfrm>
            </p:grpSpPr>
            <p:sp>
              <p:nvSpPr>
                <p:cNvPr id="89097" name="Freeform 9"/>
                <p:cNvSpPr>
                  <a:spLocks/>
                </p:cNvSpPr>
                <p:nvPr/>
              </p:nvSpPr>
              <p:spPr bwMode="auto">
                <a:xfrm>
                  <a:off x="3098" y="10958"/>
                  <a:ext cx="3020" cy="1840"/>
                </a:xfrm>
                <a:custGeom>
                  <a:avLst/>
                  <a:gdLst>
                    <a:gd name="T0" fmla="*/ 937 w 3020"/>
                    <a:gd name="T1" fmla="*/ 41 h 1840"/>
                    <a:gd name="T2" fmla="*/ 1737 w 3020"/>
                    <a:gd name="T3" fmla="*/ 41 h 1840"/>
                    <a:gd name="T4" fmla="*/ 1857 w 3020"/>
                    <a:gd name="T5" fmla="*/ 81 h 1840"/>
                    <a:gd name="T6" fmla="*/ 2637 w 3020"/>
                    <a:gd name="T7" fmla="*/ 101 h 1840"/>
                    <a:gd name="T8" fmla="*/ 2957 w 3020"/>
                    <a:gd name="T9" fmla="*/ 121 h 1840"/>
                    <a:gd name="T10" fmla="*/ 2917 w 3020"/>
                    <a:gd name="T11" fmla="*/ 181 h 1840"/>
                    <a:gd name="T12" fmla="*/ 2777 w 3020"/>
                    <a:gd name="T13" fmla="*/ 301 h 1840"/>
                    <a:gd name="T14" fmla="*/ 2597 w 3020"/>
                    <a:gd name="T15" fmla="*/ 541 h 1840"/>
                    <a:gd name="T16" fmla="*/ 2457 w 3020"/>
                    <a:gd name="T17" fmla="*/ 741 h 1840"/>
                    <a:gd name="T18" fmla="*/ 2417 w 3020"/>
                    <a:gd name="T19" fmla="*/ 801 h 1840"/>
                    <a:gd name="T20" fmla="*/ 2357 w 3020"/>
                    <a:gd name="T21" fmla="*/ 861 h 1840"/>
                    <a:gd name="T22" fmla="*/ 2277 w 3020"/>
                    <a:gd name="T23" fmla="*/ 1041 h 1840"/>
                    <a:gd name="T24" fmla="*/ 2137 w 3020"/>
                    <a:gd name="T25" fmla="*/ 1241 h 1840"/>
                    <a:gd name="T26" fmla="*/ 1957 w 3020"/>
                    <a:gd name="T27" fmla="*/ 1581 h 1840"/>
                    <a:gd name="T28" fmla="*/ 1877 w 3020"/>
                    <a:gd name="T29" fmla="*/ 1741 h 1840"/>
                    <a:gd name="T30" fmla="*/ 1857 w 3020"/>
                    <a:gd name="T31" fmla="*/ 1801 h 1840"/>
                    <a:gd name="T32" fmla="*/ 1797 w 3020"/>
                    <a:gd name="T33" fmla="*/ 1821 h 1840"/>
                    <a:gd name="T34" fmla="*/ 97 w 3020"/>
                    <a:gd name="T35" fmla="*/ 1801 h 1840"/>
                    <a:gd name="T36" fmla="*/ 17 w 3020"/>
                    <a:gd name="T37" fmla="*/ 1821 h 1840"/>
                    <a:gd name="T38" fmla="*/ 77 w 3020"/>
                    <a:gd name="T39" fmla="*/ 1781 h 1840"/>
                    <a:gd name="T40" fmla="*/ 117 w 3020"/>
                    <a:gd name="T41" fmla="*/ 1701 h 1840"/>
                    <a:gd name="T42" fmla="*/ 237 w 3020"/>
                    <a:gd name="T43" fmla="*/ 1601 h 1840"/>
                    <a:gd name="T44" fmla="*/ 397 w 3020"/>
                    <a:gd name="T45" fmla="*/ 1341 h 1840"/>
                    <a:gd name="T46" fmla="*/ 437 w 3020"/>
                    <a:gd name="T47" fmla="*/ 1241 h 1840"/>
                    <a:gd name="T48" fmla="*/ 577 w 3020"/>
                    <a:gd name="T49" fmla="*/ 1061 h 1840"/>
                    <a:gd name="T50" fmla="*/ 637 w 3020"/>
                    <a:gd name="T51" fmla="*/ 921 h 1840"/>
                    <a:gd name="T52" fmla="*/ 737 w 3020"/>
                    <a:gd name="T53" fmla="*/ 621 h 1840"/>
                    <a:gd name="T54" fmla="*/ 857 w 3020"/>
                    <a:gd name="T55" fmla="*/ 361 h 1840"/>
                    <a:gd name="T56" fmla="*/ 877 w 3020"/>
                    <a:gd name="T57" fmla="*/ 281 h 1840"/>
                    <a:gd name="T58" fmla="*/ 937 w 3020"/>
                    <a:gd name="T59" fmla="*/ 41 h 18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0"/>
                    <a:gd name="T91" fmla="*/ 0 h 1840"/>
                    <a:gd name="T92" fmla="*/ 3020 w 3020"/>
                    <a:gd name="T93" fmla="*/ 1840 h 18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0" h="1840">
                      <a:moveTo>
                        <a:pt x="937" y="41"/>
                      </a:moveTo>
                      <a:cubicBezTo>
                        <a:pt x="1272" y="4"/>
                        <a:pt x="1229" y="0"/>
                        <a:pt x="1737" y="41"/>
                      </a:cubicBezTo>
                      <a:cubicBezTo>
                        <a:pt x="1779" y="44"/>
                        <a:pt x="1815" y="78"/>
                        <a:pt x="1857" y="81"/>
                      </a:cubicBezTo>
                      <a:cubicBezTo>
                        <a:pt x="2117" y="98"/>
                        <a:pt x="2377" y="94"/>
                        <a:pt x="2637" y="101"/>
                      </a:cubicBezTo>
                      <a:cubicBezTo>
                        <a:pt x="2744" y="108"/>
                        <a:pt x="2854" y="92"/>
                        <a:pt x="2957" y="121"/>
                      </a:cubicBezTo>
                      <a:cubicBezTo>
                        <a:pt x="2980" y="128"/>
                        <a:pt x="2932" y="163"/>
                        <a:pt x="2917" y="181"/>
                      </a:cubicBezTo>
                      <a:cubicBezTo>
                        <a:pt x="2715" y="424"/>
                        <a:pt x="3020" y="36"/>
                        <a:pt x="2777" y="301"/>
                      </a:cubicBezTo>
                      <a:cubicBezTo>
                        <a:pt x="2732" y="350"/>
                        <a:pt x="2644" y="465"/>
                        <a:pt x="2597" y="541"/>
                      </a:cubicBezTo>
                      <a:cubicBezTo>
                        <a:pt x="2539" y="633"/>
                        <a:pt x="2542" y="684"/>
                        <a:pt x="2457" y="741"/>
                      </a:cubicBezTo>
                      <a:cubicBezTo>
                        <a:pt x="2444" y="761"/>
                        <a:pt x="2432" y="783"/>
                        <a:pt x="2417" y="801"/>
                      </a:cubicBezTo>
                      <a:cubicBezTo>
                        <a:pt x="2399" y="823"/>
                        <a:pt x="2373" y="838"/>
                        <a:pt x="2357" y="861"/>
                      </a:cubicBezTo>
                      <a:cubicBezTo>
                        <a:pt x="2313" y="922"/>
                        <a:pt x="2313" y="975"/>
                        <a:pt x="2277" y="1041"/>
                      </a:cubicBezTo>
                      <a:cubicBezTo>
                        <a:pt x="2173" y="1232"/>
                        <a:pt x="2230" y="1092"/>
                        <a:pt x="2137" y="1241"/>
                      </a:cubicBezTo>
                      <a:cubicBezTo>
                        <a:pt x="2069" y="1350"/>
                        <a:pt x="2018" y="1469"/>
                        <a:pt x="1957" y="1581"/>
                      </a:cubicBezTo>
                      <a:cubicBezTo>
                        <a:pt x="1928" y="1633"/>
                        <a:pt x="1896" y="1684"/>
                        <a:pt x="1877" y="1741"/>
                      </a:cubicBezTo>
                      <a:cubicBezTo>
                        <a:pt x="1870" y="1761"/>
                        <a:pt x="1872" y="1786"/>
                        <a:pt x="1857" y="1801"/>
                      </a:cubicBezTo>
                      <a:cubicBezTo>
                        <a:pt x="1842" y="1816"/>
                        <a:pt x="1817" y="1814"/>
                        <a:pt x="1797" y="1821"/>
                      </a:cubicBezTo>
                      <a:cubicBezTo>
                        <a:pt x="1178" y="1804"/>
                        <a:pt x="721" y="1786"/>
                        <a:pt x="97" y="1801"/>
                      </a:cubicBezTo>
                      <a:cubicBezTo>
                        <a:pt x="70" y="1808"/>
                        <a:pt x="36" y="1840"/>
                        <a:pt x="17" y="1821"/>
                      </a:cubicBezTo>
                      <a:cubicBezTo>
                        <a:pt x="0" y="1804"/>
                        <a:pt x="62" y="1799"/>
                        <a:pt x="77" y="1781"/>
                      </a:cubicBezTo>
                      <a:cubicBezTo>
                        <a:pt x="96" y="1758"/>
                        <a:pt x="100" y="1725"/>
                        <a:pt x="117" y="1701"/>
                      </a:cubicBezTo>
                      <a:cubicBezTo>
                        <a:pt x="152" y="1652"/>
                        <a:pt x="189" y="1633"/>
                        <a:pt x="237" y="1601"/>
                      </a:cubicBezTo>
                      <a:cubicBezTo>
                        <a:pt x="269" y="1504"/>
                        <a:pt x="341" y="1426"/>
                        <a:pt x="397" y="1341"/>
                      </a:cubicBezTo>
                      <a:cubicBezTo>
                        <a:pt x="417" y="1311"/>
                        <a:pt x="421" y="1273"/>
                        <a:pt x="437" y="1241"/>
                      </a:cubicBezTo>
                      <a:cubicBezTo>
                        <a:pt x="471" y="1172"/>
                        <a:pt x="534" y="1125"/>
                        <a:pt x="577" y="1061"/>
                      </a:cubicBezTo>
                      <a:cubicBezTo>
                        <a:pt x="634" y="831"/>
                        <a:pt x="554" y="1114"/>
                        <a:pt x="637" y="921"/>
                      </a:cubicBezTo>
                      <a:cubicBezTo>
                        <a:pt x="681" y="818"/>
                        <a:pt x="672" y="719"/>
                        <a:pt x="737" y="621"/>
                      </a:cubicBezTo>
                      <a:cubicBezTo>
                        <a:pt x="763" y="517"/>
                        <a:pt x="821" y="457"/>
                        <a:pt x="857" y="361"/>
                      </a:cubicBezTo>
                      <a:cubicBezTo>
                        <a:pt x="867" y="335"/>
                        <a:pt x="869" y="307"/>
                        <a:pt x="877" y="281"/>
                      </a:cubicBezTo>
                      <a:cubicBezTo>
                        <a:pt x="904" y="191"/>
                        <a:pt x="937" y="131"/>
                        <a:pt x="937" y="41"/>
                      </a:cubicBezTo>
                      <a:close/>
                    </a:path>
                  </a:pathLst>
                </a:custGeom>
                <a:noFill/>
                <a:ln w="9525">
                  <a:solidFill>
                    <a:schemeClr val="tx1"/>
                  </a:solidFill>
                  <a:round/>
                  <a:headEnd/>
                  <a:tailEnd/>
                </a:ln>
              </p:spPr>
              <p:txBody>
                <a:bodyPr/>
                <a:lstStyle/>
                <a:p>
                  <a:endParaRPr lang="es-CO"/>
                </a:p>
              </p:txBody>
            </p:sp>
            <p:sp>
              <p:nvSpPr>
                <p:cNvPr id="89098" name="Freeform 10"/>
                <p:cNvSpPr>
                  <a:spLocks/>
                </p:cNvSpPr>
                <p:nvPr/>
              </p:nvSpPr>
              <p:spPr bwMode="auto">
                <a:xfrm>
                  <a:off x="3160" y="12720"/>
                  <a:ext cx="2488" cy="1693"/>
                </a:xfrm>
                <a:custGeom>
                  <a:avLst/>
                  <a:gdLst>
                    <a:gd name="T0" fmla="*/ 0 w 2488"/>
                    <a:gd name="T1" fmla="*/ 60 h 1693"/>
                    <a:gd name="T2" fmla="*/ 40 w 2488"/>
                    <a:gd name="T3" fmla="*/ 1420 h 1693"/>
                    <a:gd name="T4" fmla="*/ 60 w 2488"/>
                    <a:gd name="T5" fmla="*/ 1600 h 1693"/>
                    <a:gd name="T6" fmla="*/ 640 w 2488"/>
                    <a:gd name="T7" fmla="*/ 1620 h 1693"/>
                    <a:gd name="T8" fmla="*/ 1340 w 2488"/>
                    <a:gd name="T9" fmla="*/ 1680 h 1693"/>
                    <a:gd name="T10" fmla="*/ 2460 w 2488"/>
                    <a:gd name="T11" fmla="*/ 1660 h 1693"/>
                    <a:gd name="T12" fmla="*/ 2480 w 2488"/>
                    <a:gd name="T13" fmla="*/ 1580 h 1693"/>
                    <a:gd name="T14" fmla="*/ 2380 w 2488"/>
                    <a:gd name="T15" fmla="*/ 1460 h 1693"/>
                    <a:gd name="T16" fmla="*/ 2160 w 2488"/>
                    <a:gd name="T17" fmla="*/ 1080 h 1693"/>
                    <a:gd name="T18" fmla="*/ 1900 w 2488"/>
                    <a:gd name="T19" fmla="*/ 620 h 1693"/>
                    <a:gd name="T20" fmla="*/ 1880 w 2488"/>
                    <a:gd name="T21" fmla="*/ 100 h 1693"/>
                    <a:gd name="T22" fmla="*/ 1840 w 2488"/>
                    <a:gd name="T23" fmla="*/ 0 h 16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8"/>
                    <a:gd name="T37" fmla="*/ 0 h 1693"/>
                    <a:gd name="T38" fmla="*/ 2488 w 2488"/>
                    <a:gd name="T39" fmla="*/ 1693 h 16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8" h="1693">
                      <a:moveTo>
                        <a:pt x="0" y="60"/>
                      </a:moveTo>
                      <a:cubicBezTo>
                        <a:pt x="104" y="579"/>
                        <a:pt x="2" y="37"/>
                        <a:pt x="40" y="1420"/>
                      </a:cubicBezTo>
                      <a:cubicBezTo>
                        <a:pt x="42" y="1480"/>
                        <a:pt x="3" y="1581"/>
                        <a:pt x="60" y="1600"/>
                      </a:cubicBezTo>
                      <a:cubicBezTo>
                        <a:pt x="244" y="1661"/>
                        <a:pt x="447" y="1613"/>
                        <a:pt x="640" y="1620"/>
                      </a:cubicBezTo>
                      <a:cubicBezTo>
                        <a:pt x="867" y="1677"/>
                        <a:pt x="1107" y="1654"/>
                        <a:pt x="1340" y="1680"/>
                      </a:cubicBezTo>
                      <a:cubicBezTo>
                        <a:pt x="1713" y="1673"/>
                        <a:pt x="2088" y="1693"/>
                        <a:pt x="2460" y="1660"/>
                      </a:cubicBezTo>
                      <a:cubicBezTo>
                        <a:pt x="2487" y="1658"/>
                        <a:pt x="2488" y="1606"/>
                        <a:pt x="2480" y="1580"/>
                      </a:cubicBezTo>
                      <a:cubicBezTo>
                        <a:pt x="2466" y="1530"/>
                        <a:pt x="2405" y="1506"/>
                        <a:pt x="2380" y="1460"/>
                      </a:cubicBezTo>
                      <a:cubicBezTo>
                        <a:pt x="2310" y="1331"/>
                        <a:pt x="2241" y="1202"/>
                        <a:pt x="2160" y="1080"/>
                      </a:cubicBezTo>
                      <a:cubicBezTo>
                        <a:pt x="2065" y="938"/>
                        <a:pt x="1955" y="785"/>
                        <a:pt x="1900" y="620"/>
                      </a:cubicBezTo>
                      <a:cubicBezTo>
                        <a:pt x="1893" y="447"/>
                        <a:pt x="1892" y="273"/>
                        <a:pt x="1880" y="100"/>
                      </a:cubicBezTo>
                      <a:cubicBezTo>
                        <a:pt x="1875" y="28"/>
                        <a:pt x="1873" y="33"/>
                        <a:pt x="1840" y="0"/>
                      </a:cubicBezTo>
                    </a:path>
                  </a:pathLst>
                </a:custGeom>
                <a:noFill/>
                <a:ln w="9525">
                  <a:solidFill>
                    <a:schemeClr val="tx1"/>
                  </a:solidFill>
                  <a:round/>
                  <a:headEnd/>
                  <a:tailEnd/>
                </a:ln>
              </p:spPr>
              <p:txBody>
                <a:bodyPr/>
                <a:lstStyle/>
                <a:p>
                  <a:endParaRPr lang="es-CO"/>
                </a:p>
              </p:txBody>
            </p:sp>
            <p:sp>
              <p:nvSpPr>
                <p:cNvPr id="89099" name="Freeform 11"/>
                <p:cNvSpPr>
                  <a:spLocks/>
                </p:cNvSpPr>
                <p:nvPr/>
              </p:nvSpPr>
              <p:spPr bwMode="auto">
                <a:xfrm>
                  <a:off x="5080" y="11060"/>
                  <a:ext cx="2740" cy="4280"/>
                </a:xfrm>
                <a:custGeom>
                  <a:avLst/>
                  <a:gdLst>
                    <a:gd name="T0" fmla="*/ 1020 w 2740"/>
                    <a:gd name="T1" fmla="*/ 0 h 4280"/>
                    <a:gd name="T2" fmla="*/ 860 w 2740"/>
                    <a:gd name="T3" fmla="*/ 1060 h 4280"/>
                    <a:gd name="T4" fmla="*/ 760 w 2740"/>
                    <a:gd name="T5" fmla="*/ 1140 h 4280"/>
                    <a:gd name="T6" fmla="*/ 720 w 2740"/>
                    <a:gd name="T7" fmla="*/ 1200 h 4280"/>
                    <a:gd name="T8" fmla="*/ 600 w 2740"/>
                    <a:gd name="T9" fmla="*/ 1280 h 4280"/>
                    <a:gd name="T10" fmla="*/ 520 w 2740"/>
                    <a:gd name="T11" fmla="*/ 1360 h 4280"/>
                    <a:gd name="T12" fmla="*/ 440 w 2740"/>
                    <a:gd name="T13" fmla="*/ 1440 h 4280"/>
                    <a:gd name="T14" fmla="*/ 360 w 2740"/>
                    <a:gd name="T15" fmla="*/ 1580 h 4280"/>
                    <a:gd name="T16" fmla="*/ 340 w 2740"/>
                    <a:gd name="T17" fmla="*/ 1640 h 4280"/>
                    <a:gd name="T18" fmla="*/ 260 w 2740"/>
                    <a:gd name="T19" fmla="*/ 1760 h 4280"/>
                    <a:gd name="T20" fmla="*/ 220 w 2740"/>
                    <a:gd name="T21" fmla="*/ 1820 h 4280"/>
                    <a:gd name="T22" fmla="*/ 180 w 2740"/>
                    <a:gd name="T23" fmla="*/ 1880 h 4280"/>
                    <a:gd name="T24" fmla="*/ 120 w 2740"/>
                    <a:gd name="T25" fmla="*/ 2060 h 4280"/>
                    <a:gd name="T26" fmla="*/ 0 w 2740"/>
                    <a:gd name="T27" fmla="*/ 2260 h 4280"/>
                    <a:gd name="T28" fmla="*/ 220 w 2740"/>
                    <a:gd name="T29" fmla="*/ 2240 h 4280"/>
                    <a:gd name="T30" fmla="*/ 900 w 2740"/>
                    <a:gd name="T31" fmla="*/ 2200 h 4280"/>
                    <a:gd name="T32" fmla="*/ 1540 w 2740"/>
                    <a:gd name="T33" fmla="*/ 2220 h 4280"/>
                    <a:gd name="T34" fmla="*/ 1680 w 2740"/>
                    <a:gd name="T35" fmla="*/ 2260 h 4280"/>
                    <a:gd name="T36" fmla="*/ 1880 w 2740"/>
                    <a:gd name="T37" fmla="*/ 2280 h 4280"/>
                    <a:gd name="T38" fmla="*/ 2400 w 2740"/>
                    <a:gd name="T39" fmla="*/ 2340 h 4280"/>
                    <a:gd name="T40" fmla="*/ 2460 w 2740"/>
                    <a:gd name="T41" fmla="*/ 2380 h 4280"/>
                    <a:gd name="T42" fmla="*/ 2580 w 2740"/>
                    <a:gd name="T43" fmla="*/ 2420 h 4280"/>
                    <a:gd name="T44" fmla="*/ 2640 w 2740"/>
                    <a:gd name="T45" fmla="*/ 3360 h 4280"/>
                    <a:gd name="T46" fmla="*/ 2680 w 2740"/>
                    <a:gd name="T47" fmla="*/ 3520 h 4280"/>
                    <a:gd name="T48" fmla="*/ 2740 w 2740"/>
                    <a:gd name="T49" fmla="*/ 3680 h 4280"/>
                    <a:gd name="T50" fmla="*/ 1180 w 2740"/>
                    <a:gd name="T51" fmla="*/ 3780 h 4280"/>
                    <a:gd name="T52" fmla="*/ 880 w 2740"/>
                    <a:gd name="T53" fmla="*/ 3760 h 4280"/>
                    <a:gd name="T54" fmla="*/ 780 w 2740"/>
                    <a:gd name="T55" fmla="*/ 3740 h 4280"/>
                    <a:gd name="T56" fmla="*/ 720 w 2740"/>
                    <a:gd name="T57" fmla="*/ 3520 h 4280"/>
                    <a:gd name="T58" fmla="*/ 640 w 2740"/>
                    <a:gd name="T59" fmla="*/ 3340 h 42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40"/>
                    <a:gd name="T91" fmla="*/ 0 h 4280"/>
                    <a:gd name="T92" fmla="*/ 2740 w 2740"/>
                    <a:gd name="T93" fmla="*/ 4280 h 42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40" h="4280">
                      <a:moveTo>
                        <a:pt x="1020" y="0"/>
                      </a:moveTo>
                      <a:cubicBezTo>
                        <a:pt x="1013" y="313"/>
                        <a:pt x="1189" y="841"/>
                        <a:pt x="860" y="1060"/>
                      </a:cubicBezTo>
                      <a:cubicBezTo>
                        <a:pt x="745" y="1232"/>
                        <a:pt x="898" y="1030"/>
                        <a:pt x="760" y="1140"/>
                      </a:cubicBezTo>
                      <a:cubicBezTo>
                        <a:pt x="741" y="1155"/>
                        <a:pt x="738" y="1184"/>
                        <a:pt x="720" y="1200"/>
                      </a:cubicBezTo>
                      <a:cubicBezTo>
                        <a:pt x="684" y="1232"/>
                        <a:pt x="600" y="1280"/>
                        <a:pt x="600" y="1280"/>
                      </a:cubicBezTo>
                      <a:cubicBezTo>
                        <a:pt x="547" y="1440"/>
                        <a:pt x="627" y="1253"/>
                        <a:pt x="520" y="1360"/>
                      </a:cubicBezTo>
                      <a:cubicBezTo>
                        <a:pt x="413" y="1467"/>
                        <a:pt x="600" y="1387"/>
                        <a:pt x="440" y="1440"/>
                      </a:cubicBezTo>
                      <a:cubicBezTo>
                        <a:pt x="394" y="1578"/>
                        <a:pt x="457" y="1410"/>
                        <a:pt x="360" y="1580"/>
                      </a:cubicBezTo>
                      <a:cubicBezTo>
                        <a:pt x="350" y="1598"/>
                        <a:pt x="350" y="1622"/>
                        <a:pt x="340" y="1640"/>
                      </a:cubicBezTo>
                      <a:cubicBezTo>
                        <a:pt x="317" y="1682"/>
                        <a:pt x="287" y="1720"/>
                        <a:pt x="260" y="1760"/>
                      </a:cubicBezTo>
                      <a:cubicBezTo>
                        <a:pt x="247" y="1780"/>
                        <a:pt x="233" y="1800"/>
                        <a:pt x="220" y="1820"/>
                      </a:cubicBezTo>
                      <a:cubicBezTo>
                        <a:pt x="207" y="1840"/>
                        <a:pt x="180" y="1880"/>
                        <a:pt x="180" y="1880"/>
                      </a:cubicBezTo>
                      <a:cubicBezTo>
                        <a:pt x="162" y="1972"/>
                        <a:pt x="169" y="1982"/>
                        <a:pt x="120" y="2060"/>
                      </a:cubicBezTo>
                      <a:cubicBezTo>
                        <a:pt x="74" y="2133"/>
                        <a:pt x="27" y="2178"/>
                        <a:pt x="0" y="2260"/>
                      </a:cubicBezTo>
                      <a:cubicBezTo>
                        <a:pt x="90" y="2290"/>
                        <a:pt x="124" y="2247"/>
                        <a:pt x="220" y="2240"/>
                      </a:cubicBezTo>
                      <a:cubicBezTo>
                        <a:pt x="446" y="2223"/>
                        <a:pt x="674" y="2217"/>
                        <a:pt x="900" y="2200"/>
                      </a:cubicBezTo>
                      <a:cubicBezTo>
                        <a:pt x="1113" y="2207"/>
                        <a:pt x="1327" y="2208"/>
                        <a:pt x="1540" y="2220"/>
                      </a:cubicBezTo>
                      <a:cubicBezTo>
                        <a:pt x="1588" y="2223"/>
                        <a:pt x="1632" y="2253"/>
                        <a:pt x="1680" y="2260"/>
                      </a:cubicBezTo>
                      <a:cubicBezTo>
                        <a:pt x="1746" y="2269"/>
                        <a:pt x="1813" y="2273"/>
                        <a:pt x="1880" y="2280"/>
                      </a:cubicBezTo>
                      <a:cubicBezTo>
                        <a:pt x="2062" y="2325"/>
                        <a:pt x="2198" y="2328"/>
                        <a:pt x="2400" y="2340"/>
                      </a:cubicBezTo>
                      <a:cubicBezTo>
                        <a:pt x="2420" y="2353"/>
                        <a:pt x="2438" y="2370"/>
                        <a:pt x="2460" y="2380"/>
                      </a:cubicBezTo>
                      <a:cubicBezTo>
                        <a:pt x="2499" y="2397"/>
                        <a:pt x="2580" y="2420"/>
                        <a:pt x="2580" y="2420"/>
                      </a:cubicBezTo>
                      <a:cubicBezTo>
                        <a:pt x="2480" y="2721"/>
                        <a:pt x="2462" y="3093"/>
                        <a:pt x="2640" y="3360"/>
                      </a:cubicBezTo>
                      <a:cubicBezTo>
                        <a:pt x="2653" y="3413"/>
                        <a:pt x="2655" y="3471"/>
                        <a:pt x="2680" y="3520"/>
                      </a:cubicBezTo>
                      <a:cubicBezTo>
                        <a:pt x="2732" y="3625"/>
                        <a:pt x="2713" y="3571"/>
                        <a:pt x="2740" y="3680"/>
                      </a:cubicBezTo>
                      <a:cubicBezTo>
                        <a:pt x="2540" y="4280"/>
                        <a:pt x="2738" y="3814"/>
                        <a:pt x="1180" y="3780"/>
                      </a:cubicBezTo>
                      <a:cubicBezTo>
                        <a:pt x="1080" y="3778"/>
                        <a:pt x="980" y="3767"/>
                        <a:pt x="880" y="3760"/>
                      </a:cubicBezTo>
                      <a:cubicBezTo>
                        <a:pt x="847" y="3753"/>
                        <a:pt x="810" y="3757"/>
                        <a:pt x="780" y="3740"/>
                      </a:cubicBezTo>
                      <a:cubicBezTo>
                        <a:pt x="718" y="3705"/>
                        <a:pt x="725" y="3548"/>
                        <a:pt x="720" y="3520"/>
                      </a:cubicBezTo>
                      <a:cubicBezTo>
                        <a:pt x="708" y="3446"/>
                        <a:pt x="692" y="3392"/>
                        <a:pt x="640" y="3340"/>
                      </a:cubicBezTo>
                    </a:path>
                  </a:pathLst>
                </a:custGeom>
                <a:noFill/>
                <a:ln w="9525">
                  <a:solidFill>
                    <a:schemeClr val="tx1"/>
                  </a:solidFill>
                  <a:round/>
                  <a:headEnd/>
                  <a:tailEnd/>
                </a:ln>
              </p:spPr>
              <p:txBody>
                <a:bodyPr/>
                <a:lstStyle/>
                <a:p>
                  <a:endParaRPr lang="es-CO"/>
                </a:p>
              </p:txBody>
            </p:sp>
            <p:sp>
              <p:nvSpPr>
                <p:cNvPr id="89100" name="Freeform 12"/>
                <p:cNvSpPr>
                  <a:spLocks/>
                </p:cNvSpPr>
                <p:nvPr/>
              </p:nvSpPr>
              <p:spPr bwMode="auto">
                <a:xfrm>
                  <a:off x="6180" y="11760"/>
                  <a:ext cx="2635" cy="1700"/>
                </a:xfrm>
                <a:custGeom>
                  <a:avLst/>
                  <a:gdLst>
                    <a:gd name="T0" fmla="*/ 0 w 2635"/>
                    <a:gd name="T1" fmla="*/ 0 h 1700"/>
                    <a:gd name="T2" fmla="*/ 300 w 2635"/>
                    <a:gd name="T3" fmla="*/ 40 h 1700"/>
                    <a:gd name="T4" fmla="*/ 380 w 2635"/>
                    <a:gd name="T5" fmla="*/ 80 h 1700"/>
                    <a:gd name="T6" fmla="*/ 860 w 2635"/>
                    <a:gd name="T7" fmla="*/ 120 h 1700"/>
                    <a:gd name="T8" fmla="*/ 2120 w 2635"/>
                    <a:gd name="T9" fmla="*/ 180 h 1700"/>
                    <a:gd name="T10" fmla="*/ 2040 w 2635"/>
                    <a:gd name="T11" fmla="*/ 240 h 1700"/>
                    <a:gd name="T12" fmla="*/ 1960 w 2635"/>
                    <a:gd name="T13" fmla="*/ 380 h 1700"/>
                    <a:gd name="T14" fmla="*/ 1860 w 2635"/>
                    <a:gd name="T15" fmla="*/ 540 h 1700"/>
                    <a:gd name="T16" fmla="*/ 1840 w 2635"/>
                    <a:gd name="T17" fmla="*/ 620 h 1700"/>
                    <a:gd name="T18" fmla="*/ 1800 w 2635"/>
                    <a:gd name="T19" fmla="*/ 680 h 1700"/>
                    <a:gd name="T20" fmla="*/ 1740 w 2635"/>
                    <a:gd name="T21" fmla="*/ 820 h 1700"/>
                    <a:gd name="T22" fmla="*/ 1700 w 2635"/>
                    <a:gd name="T23" fmla="*/ 880 h 1700"/>
                    <a:gd name="T24" fmla="*/ 1680 w 2635"/>
                    <a:gd name="T25" fmla="*/ 940 h 1700"/>
                    <a:gd name="T26" fmla="*/ 1540 w 2635"/>
                    <a:gd name="T27" fmla="*/ 1100 h 1700"/>
                    <a:gd name="T28" fmla="*/ 1520 w 2635"/>
                    <a:gd name="T29" fmla="*/ 1220 h 1700"/>
                    <a:gd name="T30" fmla="*/ 1480 w 2635"/>
                    <a:gd name="T31" fmla="*/ 1280 h 1700"/>
                    <a:gd name="T32" fmla="*/ 1460 w 2635"/>
                    <a:gd name="T33" fmla="*/ 1420 h 1700"/>
                    <a:gd name="T34" fmla="*/ 1400 w 2635"/>
                    <a:gd name="T35" fmla="*/ 1700 h 1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5"/>
                    <a:gd name="T55" fmla="*/ 0 h 1700"/>
                    <a:gd name="T56" fmla="*/ 2635 w 2635"/>
                    <a:gd name="T57" fmla="*/ 1700 h 17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5" h="1700">
                      <a:moveTo>
                        <a:pt x="0" y="0"/>
                      </a:moveTo>
                      <a:cubicBezTo>
                        <a:pt x="99" y="20"/>
                        <a:pt x="201" y="19"/>
                        <a:pt x="300" y="40"/>
                      </a:cubicBezTo>
                      <a:cubicBezTo>
                        <a:pt x="329" y="46"/>
                        <a:pt x="352" y="71"/>
                        <a:pt x="380" y="80"/>
                      </a:cubicBezTo>
                      <a:cubicBezTo>
                        <a:pt x="498" y="119"/>
                        <a:pt x="844" y="119"/>
                        <a:pt x="860" y="120"/>
                      </a:cubicBezTo>
                      <a:cubicBezTo>
                        <a:pt x="1239" y="183"/>
                        <a:pt x="2635" y="8"/>
                        <a:pt x="2120" y="180"/>
                      </a:cubicBezTo>
                      <a:cubicBezTo>
                        <a:pt x="2093" y="200"/>
                        <a:pt x="2062" y="215"/>
                        <a:pt x="2040" y="240"/>
                      </a:cubicBezTo>
                      <a:cubicBezTo>
                        <a:pt x="2005" y="281"/>
                        <a:pt x="1990" y="335"/>
                        <a:pt x="1960" y="380"/>
                      </a:cubicBezTo>
                      <a:cubicBezTo>
                        <a:pt x="1913" y="569"/>
                        <a:pt x="1984" y="341"/>
                        <a:pt x="1860" y="540"/>
                      </a:cubicBezTo>
                      <a:cubicBezTo>
                        <a:pt x="1845" y="563"/>
                        <a:pt x="1851" y="595"/>
                        <a:pt x="1840" y="620"/>
                      </a:cubicBezTo>
                      <a:cubicBezTo>
                        <a:pt x="1831" y="642"/>
                        <a:pt x="1811" y="659"/>
                        <a:pt x="1800" y="680"/>
                      </a:cubicBezTo>
                      <a:cubicBezTo>
                        <a:pt x="1688" y="904"/>
                        <a:pt x="1906" y="529"/>
                        <a:pt x="1740" y="820"/>
                      </a:cubicBezTo>
                      <a:cubicBezTo>
                        <a:pt x="1728" y="841"/>
                        <a:pt x="1711" y="859"/>
                        <a:pt x="1700" y="880"/>
                      </a:cubicBezTo>
                      <a:cubicBezTo>
                        <a:pt x="1691" y="899"/>
                        <a:pt x="1690" y="922"/>
                        <a:pt x="1680" y="940"/>
                      </a:cubicBezTo>
                      <a:cubicBezTo>
                        <a:pt x="1643" y="1004"/>
                        <a:pt x="1592" y="1048"/>
                        <a:pt x="1540" y="1100"/>
                      </a:cubicBezTo>
                      <a:cubicBezTo>
                        <a:pt x="1533" y="1140"/>
                        <a:pt x="1533" y="1182"/>
                        <a:pt x="1520" y="1220"/>
                      </a:cubicBezTo>
                      <a:cubicBezTo>
                        <a:pt x="1512" y="1243"/>
                        <a:pt x="1487" y="1257"/>
                        <a:pt x="1480" y="1280"/>
                      </a:cubicBezTo>
                      <a:cubicBezTo>
                        <a:pt x="1466" y="1325"/>
                        <a:pt x="1469" y="1374"/>
                        <a:pt x="1460" y="1420"/>
                      </a:cubicBezTo>
                      <a:cubicBezTo>
                        <a:pt x="1441" y="1513"/>
                        <a:pt x="1400" y="1605"/>
                        <a:pt x="1400" y="1700"/>
                      </a:cubicBezTo>
                    </a:path>
                  </a:pathLst>
                </a:custGeom>
                <a:noFill/>
                <a:ln w="9525">
                  <a:solidFill>
                    <a:schemeClr val="tx1"/>
                  </a:solidFill>
                  <a:round/>
                  <a:headEnd/>
                  <a:tailEnd/>
                </a:ln>
              </p:spPr>
              <p:txBody>
                <a:bodyPr/>
                <a:lstStyle/>
                <a:p>
                  <a:endParaRPr lang="es-CO"/>
                </a:p>
              </p:txBody>
            </p:sp>
            <p:sp>
              <p:nvSpPr>
                <p:cNvPr id="89101" name="Freeform 13"/>
                <p:cNvSpPr>
                  <a:spLocks/>
                </p:cNvSpPr>
                <p:nvPr/>
              </p:nvSpPr>
              <p:spPr bwMode="auto">
                <a:xfrm>
                  <a:off x="3679" y="11756"/>
                  <a:ext cx="1707" cy="330"/>
                </a:xfrm>
                <a:custGeom>
                  <a:avLst/>
                  <a:gdLst>
                    <a:gd name="T0" fmla="*/ 101 w 1707"/>
                    <a:gd name="T1" fmla="*/ 24 h 330"/>
                    <a:gd name="T2" fmla="*/ 341 w 1707"/>
                    <a:gd name="T3" fmla="*/ 24 h 330"/>
                    <a:gd name="T4" fmla="*/ 441 w 1707"/>
                    <a:gd name="T5" fmla="*/ 64 h 330"/>
                    <a:gd name="T6" fmla="*/ 601 w 1707"/>
                    <a:gd name="T7" fmla="*/ 184 h 330"/>
                    <a:gd name="T8" fmla="*/ 841 w 1707"/>
                    <a:gd name="T9" fmla="*/ 124 h 330"/>
                    <a:gd name="T10" fmla="*/ 901 w 1707"/>
                    <a:gd name="T11" fmla="*/ 144 h 330"/>
                    <a:gd name="T12" fmla="*/ 921 w 1707"/>
                    <a:gd name="T13" fmla="*/ 224 h 330"/>
                    <a:gd name="T14" fmla="*/ 941 w 1707"/>
                    <a:gd name="T15" fmla="*/ 284 h 330"/>
                    <a:gd name="T16" fmla="*/ 1601 w 1707"/>
                    <a:gd name="T17" fmla="*/ 164 h 330"/>
                    <a:gd name="T18" fmla="*/ 1621 w 1707"/>
                    <a:gd name="T19" fmla="*/ 244 h 330"/>
                    <a:gd name="T20" fmla="*/ 1701 w 1707"/>
                    <a:gd name="T21" fmla="*/ 284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7"/>
                    <a:gd name="T34" fmla="*/ 0 h 330"/>
                    <a:gd name="T35" fmla="*/ 1707 w 1707"/>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7" h="330">
                      <a:moveTo>
                        <a:pt x="101" y="24"/>
                      </a:moveTo>
                      <a:cubicBezTo>
                        <a:pt x="267" y="79"/>
                        <a:pt x="0" y="0"/>
                        <a:pt x="341" y="24"/>
                      </a:cubicBezTo>
                      <a:cubicBezTo>
                        <a:pt x="377" y="27"/>
                        <a:pt x="408" y="51"/>
                        <a:pt x="441" y="64"/>
                      </a:cubicBezTo>
                      <a:cubicBezTo>
                        <a:pt x="477" y="100"/>
                        <a:pt x="547" y="180"/>
                        <a:pt x="601" y="184"/>
                      </a:cubicBezTo>
                      <a:cubicBezTo>
                        <a:pt x="656" y="188"/>
                        <a:pt x="773" y="147"/>
                        <a:pt x="841" y="124"/>
                      </a:cubicBezTo>
                      <a:cubicBezTo>
                        <a:pt x="861" y="131"/>
                        <a:pt x="888" y="128"/>
                        <a:pt x="901" y="144"/>
                      </a:cubicBezTo>
                      <a:cubicBezTo>
                        <a:pt x="918" y="165"/>
                        <a:pt x="913" y="198"/>
                        <a:pt x="921" y="224"/>
                      </a:cubicBezTo>
                      <a:cubicBezTo>
                        <a:pt x="927" y="244"/>
                        <a:pt x="934" y="264"/>
                        <a:pt x="941" y="284"/>
                      </a:cubicBezTo>
                      <a:cubicBezTo>
                        <a:pt x="1596" y="232"/>
                        <a:pt x="1271" y="296"/>
                        <a:pt x="1601" y="164"/>
                      </a:cubicBezTo>
                      <a:cubicBezTo>
                        <a:pt x="1608" y="191"/>
                        <a:pt x="1602" y="225"/>
                        <a:pt x="1621" y="244"/>
                      </a:cubicBezTo>
                      <a:cubicBezTo>
                        <a:pt x="1707" y="330"/>
                        <a:pt x="1701" y="221"/>
                        <a:pt x="1701" y="284"/>
                      </a:cubicBezTo>
                    </a:path>
                  </a:pathLst>
                </a:custGeom>
                <a:solidFill>
                  <a:schemeClr val="accent2"/>
                </a:solidFill>
                <a:ln w="9525">
                  <a:solidFill>
                    <a:schemeClr val="tx1"/>
                  </a:solidFill>
                  <a:round/>
                  <a:headEnd/>
                  <a:tailEnd/>
                </a:ln>
              </p:spPr>
              <p:txBody>
                <a:bodyPr/>
                <a:lstStyle/>
                <a:p>
                  <a:endParaRPr lang="es-CO"/>
                </a:p>
              </p:txBody>
            </p:sp>
            <p:sp>
              <p:nvSpPr>
                <p:cNvPr id="89102" name="Freeform 14" descr="Ladrillos en horizontal"/>
                <p:cNvSpPr>
                  <a:spLocks/>
                </p:cNvSpPr>
                <p:nvPr/>
              </p:nvSpPr>
              <p:spPr bwMode="auto">
                <a:xfrm>
                  <a:off x="3102" y="13458"/>
                  <a:ext cx="2218" cy="509"/>
                </a:xfrm>
                <a:custGeom>
                  <a:avLst/>
                  <a:gdLst>
                    <a:gd name="T0" fmla="*/ 78 w 2218"/>
                    <a:gd name="T1" fmla="*/ 102 h 509"/>
                    <a:gd name="T2" fmla="*/ 918 w 2218"/>
                    <a:gd name="T3" fmla="*/ 122 h 509"/>
                    <a:gd name="T4" fmla="*/ 1098 w 2218"/>
                    <a:gd name="T5" fmla="*/ 82 h 509"/>
                    <a:gd name="T6" fmla="*/ 1158 w 2218"/>
                    <a:gd name="T7" fmla="*/ 42 h 509"/>
                    <a:gd name="T8" fmla="*/ 1298 w 2218"/>
                    <a:gd name="T9" fmla="*/ 22 h 509"/>
                    <a:gd name="T10" fmla="*/ 2038 w 2218"/>
                    <a:gd name="T11" fmla="*/ 62 h 509"/>
                    <a:gd name="T12" fmla="*/ 2058 w 2218"/>
                    <a:gd name="T13" fmla="*/ 142 h 509"/>
                    <a:gd name="T14" fmla="*/ 2078 w 2218"/>
                    <a:gd name="T15" fmla="*/ 202 h 509"/>
                    <a:gd name="T16" fmla="*/ 2198 w 2218"/>
                    <a:gd name="T17" fmla="*/ 242 h 509"/>
                    <a:gd name="T18" fmla="*/ 2218 w 2218"/>
                    <a:gd name="T19" fmla="*/ 302 h 509"/>
                    <a:gd name="T20" fmla="*/ 1978 w 2218"/>
                    <a:gd name="T21" fmla="*/ 442 h 509"/>
                    <a:gd name="T22" fmla="*/ 1118 w 2218"/>
                    <a:gd name="T23" fmla="*/ 382 h 509"/>
                    <a:gd name="T24" fmla="*/ 658 w 2218"/>
                    <a:gd name="T25" fmla="*/ 422 h 509"/>
                    <a:gd name="T26" fmla="*/ 158 w 2218"/>
                    <a:gd name="T27" fmla="*/ 502 h 509"/>
                    <a:gd name="T28" fmla="*/ 78 w 2218"/>
                    <a:gd name="T29" fmla="*/ 242 h 5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509"/>
                    <a:gd name="T47" fmla="*/ 2218 w 2218"/>
                    <a:gd name="T48" fmla="*/ 509 h 5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509">
                      <a:moveTo>
                        <a:pt x="78" y="102"/>
                      </a:moveTo>
                      <a:cubicBezTo>
                        <a:pt x="392" y="116"/>
                        <a:pt x="616" y="144"/>
                        <a:pt x="918" y="122"/>
                      </a:cubicBezTo>
                      <a:cubicBezTo>
                        <a:pt x="936" y="118"/>
                        <a:pt x="1073" y="93"/>
                        <a:pt x="1098" y="82"/>
                      </a:cubicBezTo>
                      <a:cubicBezTo>
                        <a:pt x="1120" y="73"/>
                        <a:pt x="1135" y="49"/>
                        <a:pt x="1158" y="42"/>
                      </a:cubicBezTo>
                      <a:cubicBezTo>
                        <a:pt x="1203" y="28"/>
                        <a:pt x="1251" y="29"/>
                        <a:pt x="1298" y="22"/>
                      </a:cubicBezTo>
                      <a:cubicBezTo>
                        <a:pt x="1550" y="47"/>
                        <a:pt x="1792" y="0"/>
                        <a:pt x="2038" y="62"/>
                      </a:cubicBezTo>
                      <a:cubicBezTo>
                        <a:pt x="2045" y="89"/>
                        <a:pt x="2050" y="116"/>
                        <a:pt x="2058" y="142"/>
                      </a:cubicBezTo>
                      <a:cubicBezTo>
                        <a:pt x="2064" y="162"/>
                        <a:pt x="2061" y="190"/>
                        <a:pt x="2078" y="202"/>
                      </a:cubicBezTo>
                      <a:cubicBezTo>
                        <a:pt x="2112" y="227"/>
                        <a:pt x="2198" y="242"/>
                        <a:pt x="2198" y="242"/>
                      </a:cubicBezTo>
                      <a:cubicBezTo>
                        <a:pt x="2205" y="262"/>
                        <a:pt x="2218" y="281"/>
                        <a:pt x="2218" y="302"/>
                      </a:cubicBezTo>
                      <a:cubicBezTo>
                        <a:pt x="2218" y="414"/>
                        <a:pt x="2054" y="427"/>
                        <a:pt x="1978" y="442"/>
                      </a:cubicBezTo>
                      <a:cubicBezTo>
                        <a:pt x="1782" y="435"/>
                        <a:pt x="1350" y="459"/>
                        <a:pt x="1118" y="382"/>
                      </a:cubicBezTo>
                      <a:cubicBezTo>
                        <a:pt x="1041" y="387"/>
                        <a:pt x="761" y="404"/>
                        <a:pt x="658" y="422"/>
                      </a:cubicBezTo>
                      <a:cubicBezTo>
                        <a:pt x="484" y="453"/>
                        <a:pt x="338" y="486"/>
                        <a:pt x="158" y="502"/>
                      </a:cubicBezTo>
                      <a:cubicBezTo>
                        <a:pt x="0" y="463"/>
                        <a:pt x="78" y="509"/>
                        <a:pt x="78" y="242"/>
                      </a:cubicBezTo>
                    </a:path>
                  </a:pathLst>
                </a:custGeom>
                <a:pattFill prst="horzBrick">
                  <a:fgClr>
                    <a:srgbClr val="FF9900"/>
                  </a:fgClr>
                  <a:bgClr>
                    <a:srgbClr val="FFFFFF"/>
                  </a:bgClr>
                </a:pattFill>
                <a:ln w="9525">
                  <a:solidFill>
                    <a:schemeClr val="tx1"/>
                  </a:solidFill>
                  <a:round/>
                  <a:headEnd/>
                  <a:tailEnd/>
                </a:ln>
              </p:spPr>
              <p:txBody>
                <a:bodyPr/>
                <a:lstStyle/>
                <a:p>
                  <a:endParaRPr lang="es-CO"/>
                </a:p>
              </p:txBody>
            </p:sp>
            <p:sp>
              <p:nvSpPr>
                <p:cNvPr id="89103" name="Freeform 15" descr="Ladrillos en horizontal"/>
                <p:cNvSpPr>
                  <a:spLocks/>
                </p:cNvSpPr>
                <p:nvPr/>
              </p:nvSpPr>
              <p:spPr bwMode="auto">
                <a:xfrm>
                  <a:off x="5580" y="12800"/>
                  <a:ext cx="2864" cy="1876"/>
                </a:xfrm>
                <a:custGeom>
                  <a:avLst/>
                  <a:gdLst>
                    <a:gd name="T0" fmla="*/ 0 w 2864"/>
                    <a:gd name="T1" fmla="*/ 1400 h 1876"/>
                    <a:gd name="T2" fmla="*/ 540 w 2864"/>
                    <a:gd name="T3" fmla="*/ 1340 h 1876"/>
                    <a:gd name="T4" fmla="*/ 1220 w 2864"/>
                    <a:gd name="T5" fmla="*/ 1360 h 1876"/>
                    <a:gd name="T6" fmla="*/ 1340 w 2864"/>
                    <a:gd name="T7" fmla="*/ 1400 h 1876"/>
                    <a:gd name="T8" fmla="*/ 1580 w 2864"/>
                    <a:gd name="T9" fmla="*/ 1440 h 1876"/>
                    <a:gd name="T10" fmla="*/ 2100 w 2864"/>
                    <a:gd name="T11" fmla="*/ 1420 h 1876"/>
                    <a:gd name="T12" fmla="*/ 2220 w 2864"/>
                    <a:gd name="T13" fmla="*/ 1340 h 1876"/>
                    <a:gd name="T14" fmla="*/ 2360 w 2864"/>
                    <a:gd name="T15" fmla="*/ 1040 h 1876"/>
                    <a:gd name="T16" fmla="*/ 2420 w 2864"/>
                    <a:gd name="T17" fmla="*/ 960 h 1876"/>
                    <a:gd name="T18" fmla="*/ 2460 w 2864"/>
                    <a:gd name="T19" fmla="*/ 880 h 1876"/>
                    <a:gd name="T20" fmla="*/ 2500 w 2864"/>
                    <a:gd name="T21" fmla="*/ 820 h 1876"/>
                    <a:gd name="T22" fmla="*/ 2580 w 2864"/>
                    <a:gd name="T23" fmla="*/ 560 h 1876"/>
                    <a:gd name="T24" fmla="*/ 2620 w 2864"/>
                    <a:gd name="T25" fmla="*/ 480 h 1876"/>
                    <a:gd name="T26" fmla="*/ 2660 w 2864"/>
                    <a:gd name="T27" fmla="*/ 320 h 1876"/>
                    <a:gd name="T28" fmla="*/ 2860 w 2864"/>
                    <a:gd name="T29" fmla="*/ 0 h 1876"/>
                    <a:gd name="T30" fmla="*/ 2820 w 2864"/>
                    <a:gd name="T31" fmla="*/ 760 h 1876"/>
                    <a:gd name="T32" fmla="*/ 2700 w 2864"/>
                    <a:gd name="T33" fmla="*/ 960 h 1876"/>
                    <a:gd name="T34" fmla="*/ 2560 w 2864"/>
                    <a:gd name="T35" fmla="*/ 1220 h 1876"/>
                    <a:gd name="T36" fmla="*/ 2460 w 2864"/>
                    <a:gd name="T37" fmla="*/ 1400 h 1876"/>
                    <a:gd name="T38" fmla="*/ 2400 w 2864"/>
                    <a:gd name="T39" fmla="*/ 1460 h 1876"/>
                    <a:gd name="T40" fmla="*/ 2180 w 2864"/>
                    <a:gd name="T41" fmla="*/ 1740 h 1876"/>
                    <a:gd name="T42" fmla="*/ 1880 w 2864"/>
                    <a:gd name="T43" fmla="*/ 1780 h 1876"/>
                    <a:gd name="T44" fmla="*/ 540 w 2864"/>
                    <a:gd name="T45" fmla="*/ 1760 h 1876"/>
                    <a:gd name="T46" fmla="*/ 160 w 2864"/>
                    <a:gd name="T47" fmla="*/ 1720 h 1876"/>
                    <a:gd name="T48" fmla="*/ 120 w 2864"/>
                    <a:gd name="T49" fmla="*/ 1600 h 1876"/>
                    <a:gd name="T50" fmla="*/ 80 w 2864"/>
                    <a:gd name="T51" fmla="*/ 1520 h 1876"/>
                    <a:gd name="T52" fmla="*/ 20 w 2864"/>
                    <a:gd name="T53" fmla="*/ 1500 h 1876"/>
                    <a:gd name="T54" fmla="*/ 0 w 2864"/>
                    <a:gd name="T55" fmla="*/ 1400 h 18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64"/>
                    <a:gd name="T85" fmla="*/ 0 h 1876"/>
                    <a:gd name="T86" fmla="*/ 2864 w 2864"/>
                    <a:gd name="T87" fmla="*/ 1876 h 18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64" h="1876">
                      <a:moveTo>
                        <a:pt x="0" y="1400"/>
                      </a:moveTo>
                      <a:cubicBezTo>
                        <a:pt x="190" y="1383"/>
                        <a:pt x="348" y="1355"/>
                        <a:pt x="540" y="1340"/>
                      </a:cubicBezTo>
                      <a:cubicBezTo>
                        <a:pt x="767" y="1347"/>
                        <a:pt x="994" y="1343"/>
                        <a:pt x="1220" y="1360"/>
                      </a:cubicBezTo>
                      <a:cubicBezTo>
                        <a:pt x="1262" y="1363"/>
                        <a:pt x="1299" y="1391"/>
                        <a:pt x="1340" y="1400"/>
                      </a:cubicBezTo>
                      <a:cubicBezTo>
                        <a:pt x="1419" y="1418"/>
                        <a:pt x="1580" y="1440"/>
                        <a:pt x="1580" y="1440"/>
                      </a:cubicBezTo>
                      <a:cubicBezTo>
                        <a:pt x="1753" y="1433"/>
                        <a:pt x="1929" y="1447"/>
                        <a:pt x="2100" y="1420"/>
                      </a:cubicBezTo>
                      <a:cubicBezTo>
                        <a:pt x="2147" y="1413"/>
                        <a:pt x="2220" y="1340"/>
                        <a:pt x="2220" y="1340"/>
                      </a:cubicBezTo>
                      <a:cubicBezTo>
                        <a:pt x="2299" y="1221"/>
                        <a:pt x="2315" y="1176"/>
                        <a:pt x="2360" y="1040"/>
                      </a:cubicBezTo>
                      <a:cubicBezTo>
                        <a:pt x="2371" y="1008"/>
                        <a:pt x="2402" y="988"/>
                        <a:pt x="2420" y="960"/>
                      </a:cubicBezTo>
                      <a:cubicBezTo>
                        <a:pt x="2436" y="935"/>
                        <a:pt x="2445" y="906"/>
                        <a:pt x="2460" y="880"/>
                      </a:cubicBezTo>
                      <a:cubicBezTo>
                        <a:pt x="2472" y="859"/>
                        <a:pt x="2487" y="840"/>
                        <a:pt x="2500" y="820"/>
                      </a:cubicBezTo>
                      <a:cubicBezTo>
                        <a:pt x="2522" y="732"/>
                        <a:pt x="2551" y="646"/>
                        <a:pt x="2580" y="560"/>
                      </a:cubicBezTo>
                      <a:cubicBezTo>
                        <a:pt x="2589" y="532"/>
                        <a:pt x="2611" y="508"/>
                        <a:pt x="2620" y="480"/>
                      </a:cubicBezTo>
                      <a:cubicBezTo>
                        <a:pt x="2637" y="428"/>
                        <a:pt x="2630" y="366"/>
                        <a:pt x="2660" y="320"/>
                      </a:cubicBezTo>
                      <a:cubicBezTo>
                        <a:pt x="2732" y="212"/>
                        <a:pt x="2782" y="104"/>
                        <a:pt x="2860" y="0"/>
                      </a:cubicBezTo>
                      <a:cubicBezTo>
                        <a:pt x="2850" y="253"/>
                        <a:pt x="2864" y="510"/>
                        <a:pt x="2820" y="760"/>
                      </a:cubicBezTo>
                      <a:cubicBezTo>
                        <a:pt x="2809" y="820"/>
                        <a:pt x="2714" y="917"/>
                        <a:pt x="2700" y="960"/>
                      </a:cubicBezTo>
                      <a:cubicBezTo>
                        <a:pt x="2668" y="1055"/>
                        <a:pt x="2604" y="1131"/>
                        <a:pt x="2560" y="1220"/>
                      </a:cubicBezTo>
                      <a:cubicBezTo>
                        <a:pt x="2454" y="1431"/>
                        <a:pt x="2712" y="1022"/>
                        <a:pt x="2460" y="1400"/>
                      </a:cubicBezTo>
                      <a:cubicBezTo>
                        <a:pt x="2444" y="1424"/>
                        <a:pt x="2417" y="1438"/>
                        <a:pt x="2400" y="1460"/>
                      </a:cubicBezTo>
                      <a:cubicBezTo>
                        <a:pt x="2323" y="1560"/>
                        <a:pt x="2285" y="1670"/>
                        <a:pt x="2180" y="1740"/>
                      </a:cubicBezTo>
                      <a:cubicBezTo>
                        <a:pt x="2089" y="1876"/>
                        <a:pt x="2174" y="1787"/>
                        <a:pt x="1880" y="1780"/>
                      </a:cubicBezTo>
                      <a:cubicBezTo>
                        <a:pt x="1433" y="1769"/>
                        <a:pt x="987" y="1767"/>
                        <a:pt x="540" y="1760"/>
                      </a:cubicBezTo>
                      <a:cubicBezTo>
                        <a:pt x="419" y="1720"/>
                        <a:pt x="279" y="1766"/>
                        <a:pt x="160" y="1720"/>
                      </a:cubicBezTo>
                      <a:cubicBezTo>
                        <a:pt x="121" y="1705"/>
                        <a:pt x="133" y="1640"/>
                        <a:pt x="120" y="1600"/>
                      </a:cubicBezTo>
                      <a:cubicBezTo>
                        <a:pt x="111" y="1572"/>
                        <a:pt x="101" y="1541"/>
                        <a:pt x="80" y="1520"/>
                      </a:cubicBezTo>
                      <a:cubicBezTo>
                        <a:pt x="65" y="1505"/>
                        <a:pt x="32" y="1518"/>
                        <a:pt x="20" y="1500"/>
                      </a:cubicBezTo>
                      <a:cubicBezTo>
                        <a:pt x="1" y="1472"/>
                        <a:pt x="7" y="1433"/>
                        <a:pt x="0" y="1400"/>
                      </a:cubicBezTo>
                      <a:close/>
                    </a:path>
                  </a:pathLst>
                </a:custGeom>
                <a:pattFill prst="horzBrick">
                  <a:fgClr>
                    <a:srgbClr val="FF9900"/>
                  </a:fgClr>
                  <a:bgClr>
                    <a:srgbClr val="FFFFFF"/>
                  </a:bgClr>
                </a:pattFill>
                <a:ln w="9525">
                  <a:solidFill>
                    <a:schemeClr val="tx1"/>
                  </a:solidFill>
                  <a:round/>
                  <a:headEnd/>
                  <a:tailEnd/>
                </a:ln>
              </p:spPr>
              <p:txBody>
                <a:bodyPr/>
                <a:lstStyle/>
                <a:p>
                  <a:endParaRPr lang="es-CO"/>
                </a:p>
              </p:txBody>
            </p:sp>
          </p:grpSp>
        </p:grpSp>
      </p:grpSp>
      <p:pic>
        <p:nvPicPr>
          <p:cNvPr id="48129" name="Picture 1"/>
          <p:cNvPicPr>
            <a:picLocks noChangeAspect="1" noChangeArrowheads="1"/>
          </p:cNvPicPr>
          <p:nvPr/>
        </p:nvPicPr>
        <p:blipFill>
          <a:blip r:embed="rId2"/>
          <a:srcRect/>
          <a:stretch>
            <a:fillRect/>
          </a:stretch>
        </p:blipFill>
        <p:spPr bwMode="auto">
          <a:xfrm>
            <a:off x="928662" y="3429000"/>
            <a:ext cx="5889625" cy="3048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188913"/>
            <a:ext cx="9144000" cy="581025"/>
          </a:xfrm>
          <a:prstGeom prst="rect">
            <a:avLst/>
          </a:prstGeom>
          <a:noFill/>
          <a:ln w="9525">
            <a:noFill/>
            <a:miter lim="800000"/>
            <a:headEnd/>
            <a:tailEnd/>
          </a:ln>
        </p:spPr>
        <p:txBody>
          <a:bodyPr>
            <a:spAutoFit/>
          </a:bodyPr>
          <a:lstStyle/>
          <a:p>
            <a:pPr>
              <a:spcBef>
                <a:spcPct val="50000"/>
              </a:spcBef>
            </a:pPr>
            <a:r>
              <a:rPr lang="es-ES" sz="1600" b="1">
                <a:solidFill>
                  <a:schemeClr val="tx2"/>
                </a:solidFill>
                <a:latin typeface="Arial" pitchFamily="34" charset="0"/>
              </a:rPr>
              <a:t>Lomos de presión o Shutter ridge:</a:t>
            </a:r>
            <a:r>
              <a:rPr lang="es-ES" sz="1600">
                <a:solidFill>
                  <a:schemeClr val="tx2"/>
                </a:solidFill>
                <a:latin typeface="Arial" pitchFamily="34" charset="0"/>
              </a:rPr>
              <a:t> cuando por efecto del desplazamientos de las fallas se generan cerros aislados</a:t>
            </a:r>
          </a:p>
        </p:txBody>
      </p:sp>
      <p:grpSp>
        <p:nvGrpSpPr>
          <p:cNvPr id="2" name="Group 3"/>
          <p:cNvGrpSpPr>
            <a:grpSpLocks/>
          </p:cNvGrpSpPr>
          <p:nvPr/>
        </p:nvGrpSpPr>
        <p:grpSpPr bwMode="auto">
          <a:xfrm>
            <a:off x="3132138" y="1484313"/>
            <a:ext cx="2808287" cy="2305050"/>
            <a:chOff x="2618" y="2498"/>
            <a:chExt cx="3480" cy="2520"/>
          </a:xfrm>
        </p:grpSpPr>
        <p:sp>
          <p:nvSpPr>
            <p:cNvPr id="90116" name="Line 4"/>
            <p:cNvSpPr>
              <a:spLocks noChangeShapeType="1"/>
            </p:cNvSpPr>
            <p:nvPr/>
          </p:nvSpPr>
          <p:spPr bwMode="auto">
            <a:xfrm>
              <a:off x="3218" y="2498"/>
              <a:ext cx="0" cy="900"/>
            </a:xfrm>
            <a:prstGeom prst="line">
              <a:avLst/>
            </a:prstGeom>
            <a:noFill/>
            <a:ln w="9525">
              <a:solidFill>
                <a:schemeClr val="tx1"/>
              </a:solidFill>
              <a:round/>
              <a:headEnd/>
              <a:tailEnd/>
            </a:ln>
          </p:spPr>
          <p:txBody>
            <a:bodyPr/>
            <a:lstStyle/>
            <a:p>
              <a:endParaRPr lang="es-CO"/>
            </a:p>
          </p:txBody>
        </p:sp>
        <p:sp>
          <p:nvSpPr>
            <p:cNvPr id="90117" name="Line 5"/>
            <p:cNvSpPr>
              <a:spLocks noChangeShapeType="1"/>
            </p:cNvSpPr>
            <p:nvPr/>
          </p:nvSpPr>
          <p:spPr bwMode="auto">
            <a:xfrm>
              <a:off x="2738" y="3938"/>
              <a:ext cx="0" cy="1080"/>
            </a:xfrm>
            <a:prstGeom prst="line">
              <a:avLst/>
            </a:prstGeom>
            <a:noFill/>
            <a:ln w="9525">
              <a:solidFill>
                <a:schemeClr val="tx1"/>
              </a:solidFill>
              <a:round/>
              <a:headEnd/>
              <a:tailEnd/>
            </a:ln>
          </p:spPr>
          <p:txBody>
            <a:bodyPr/>
            <a:lstStyle/>
            <a:p>
              <a:endParaRPr lang="es-CO"/>
            </a:p>
          </p:txBody>
        </p:sp>
        <p:sp>
          <p:nvSpPr>
            <p:cNvPr id="90118" name="Line 6"/>
            <p:cNvSpPr>
              <a:spLocks noChangeShapeType="1"/>
            </p:cNvSpPr>
            <p:nvPr/>
          </p:nvSpPr>
          <p:spPr bwMode="auto">
            <a:xfrm flipV="1">
              <a:off x="2858" y="4478"/>
              <a:ext cx="0" cy="360"/>
            </a:xfrm>
            <a:prstGeom prst="line">
              <a:avLst/>
            </a:prstGeom>
            <a:noFill/>
            <a:ln w="9525">
              <a:solidFill>
                <a:schemeClr val="tx1"/>
              </a:solidFill>
              <a:round/>
              <a:headEnd/>
              <a:tailEnd type="triangle" w="med" len="med"/>
            </a:ln>
          </p:spPr>
          <p:txBody>
            <a:bodyPr/>
            <a:lstStyle/>
            <a:p>
              <a:endParaRPr lang="es-CO"/>
            </a:p>
          </p:txBody>
        </p:sp>
        <p:sp>
          <p:nvSpPr>
            <p:cNvPr id="90119" name="Line 7"/>
            <p:cNvSpPr>
              <a:spLocks noChangeShapeType="1"/>
            </p:cNvSpPr>
            <p:nvPr/>
          </p:nvSpPr>
          <p:spPr bwMode="auto">
            <a:xfrm>
              <a:off x="2618" y="4478"/>
              <a:ext cx="0" cy="540"/>
            </a:xfrm>
            <a:prstGeom prst="line">
              <a:avLst/>
            </a:prstGeom>
            <a:noFill/>
            <a:ln w="9525">
              <a:solidFill>
                <a:schemeClr val="tx1"/>
              </a:solidFill>
              <a:round/>
              <a:headEnd/>
              <a:tailEnd type="triangle" w="med" len="med"/>
            </a:ln>
          </p:spPr>
          <p:txBody>
            <a:bodyPr/>
            <a:lstStyle/>
            <a:p>
              <a:endParaRPr lang="es-CO"/>
            </a:p>
          </p:txBody>
        </p:sp>
        <p:sp>
          <p:nvSpPr>
            <p:cNvPr id="90120" name="Line 8"/>
            <p:cNvSpPr>
              <a:spLocks noChangeShapeType="1"/>
            </p:cNvSpPr>
            <p:nvPr/>
          </p:nvSpPr>
          <p:spPr bwMode="auto">
            <a:xfrm>
              <a:off x="3098" y="2678"/>
              <a:ext cx="0" cy="360"/>
            </a:xfrm>
            <a:prstGeom prst="line">
              <a:avLst/>
            </a:prstGeom>
            <a:noFill/>
            <a:ln w="9525">
              <a:solidFill>
                <a:schemeClr val="tx1"/>
              </a:solidFill>
              <a:round/>
              <a:headEnd/>
              <a:tailEnd type="triangle" w="med" len="med"/>
            </a:ln>
          </p:spPr>
          <p:txBody>
            <a:bodyPr/>
            <a:lstStyle/>
            <a:p>
              <a:endParaRPr lang="es-CO"/>
            </a:p>
          </p:txBody>
        </p:sp>
        <p:sp>
          <p:nvSpPr>
            <p:cNvPr id="90121" name="Line 9"/>
            <p:cNvSpPr>
              <a:spLocks noChangeShapeType="1"/>
            </p:cNvSpPr>
            <p:nvPr/>
          </p:nvSpPr>
          <p:spPr bwMode="auto">
            <a:xfrm flipV="1">
              <a:off x="3338" y="3038"/>
              <a:ext cx="0" cy="540"/>
            </a:xfrm>
            <a:prstGeom prst="line">
              <a:avLst/>
            </a:prstGeom>
            <a:noFill/>
            <a:ln w="9525">
              <a:solidFill>
                <a:schemeClr val="tx1"/>
              </a:solidFill>
              <a:round/>
              <a:headEnd/>
              <a:tailEnd type="triangle" w="med" len="med"/>
            </a:ln>
          </p:spPr>
          <p:txBody>
            <a:bodyPr/>
            <a:lstStyle/>
            <a:p>
              <a:endParaRPr lang="es-CO"/>
            </a:p>
          </p:txBody>
        </p:sp>
        <p:sp>
          <p:nvSpPr>
            <p:cNvPr id="90122" name="Line 10"/>
            <p:cNvSpPr>
              <a:spLocks noChangeShapeType="1"/>
            </p:cNvSpPr>
            <p:nvPr/>
          </p:nvSpPr>
          <p:spPr bwMode="auto">
            <a:xfrm>
              <a:off x="5618" y="2498"/>
              <a:ext cx="0" cy="900"/>
            </a:xfrm>
            <a:prstGeom prst="line">
              <a:avLst/>
            </a:prstGeom>
            <a:noFill/>
            <a:ln w="9525">
              <a:solidFill>
                <a:schemeClr val="tx1"/>
              </a:solidFill>
              <a:round/>
              <a:headEnd/>
              <a:tailEnd/>
            </a:ln>
          </p:spPr>
          <p:txBody>
            <a:bodyPr/>
            <a:lstStyle/>
            <a:p>
              <a:endParaRPr lang="es-CO"/>
            </a:p>
          </p:txBody>
        </p:sp>
        <p:sp>
          <p:nvSpPr>
            <p:cNvPr id="90123" name="Line 11"/>
            <p:cNvSpPr>
              <a:spLocks noChangeShapeType="1"/>
            </p:cNvSpPr>
            <p:nvPr/>
          </p:nvSpPr>
          <p:spPr bwMode="auto">
            <a:xfrm>
              <a:off x="5138" y="3938"/>
              <a:ext cx="0" cy="1080"/>
            </a:xfrm>
            <a:prstGeom prst="line">
              <a:avLst/>
            </a:prstGeom>
            <a:noFill/>
            <a:ln w="9525">
              <a:solidFill>
                <a:schemeClr val="tx1"/>
              </a:solidFill>
              <a:round/>
              <a:headEnd/>
              <a:tailEnd/>
            </a:ln>
          </p:spPr>
          <p:txBody>
            <a:bodyPr/>
            <a:lstStyle/>
            <a:p>
              <a:endParaRPr lang="es-CO"/>
            </a:p>
          </p:txBody>
        </p:sp>
        <p:sp>
          <p:nvSpPr>
            <p:cNvPr id="90124" name="Line 12"/>
            <p:cNvSpPr>
              <a:spLocks noChangeShapeType="1"/>
            </p:cNvSpPr>
            <p:nvPr/>
          </p:nvSpPr>
          <p:spPr bwMode="auto">
            <a:xfrm flipV="1">
              <a:off x="5258" y="4478"/>
              <a:ext cx="0" cy="360"/>
            </a:xfrm>
            <a:prstGeom prst="line">
              <a:avLst/>
            </a:prstGeom>
            <a:noFill/>
            <a:ln w="9525">
              <a:solidFill>
                <a:schemeClr val="tx1"/>
              </a:solidFill>
              <a:round/>
              <a:headEnd/>
              <a:tailEnd type="triangle" w="med" len="med"/>
            </a:ln>
          </p:spPr>
          <p:txBody>
            <a:bodyPr/>
            <a:lstStyle/>
            <a:p>
              <a:endParaRPr lang="es-CO"/>
            </a:p>
          </p:txBody>
        </p:sp>
        <p:sp>
          <p:nvSpPr>
            <p:cNvPr id="90125" name="Line 13"/>
            <p:cNvSpPr>
              <a:spLocks noChangeShapeType="1"/>
            </p:cNvSpPr>
            <p:nvPr/>
          </p:nvSpPr>
          <p:spPr bwMode="auto">
            <a:xfrm>
              <a:off x="5018" y="4478"/>
              <a:ext cx="0" cy="540"/>
            </a:xfrm>
            <a:prstGeom prst="line">
              <a:avLst/>
            </a:prstGeom>
            <a:noFill/>
            <a:ln w="9525">
              <a:solidFill>
                <a:schemeClr val="tx1"/>
              </a:solidFill>
              <a:round/>
              <a:headEnd/>
              <a:tailEnd type="triangle" w="med" len="med"/>
            </a:ln>
          </p:spPr>
          <p:txBody>
            <a:bodyPr/>
            <a:lstStyle/>
            <a:p>
              <a:endParaRPr lang="es-CO"/>
            </a:p>
          </p:txBody>
        </p:sp>
        <p:sp>
          <p:nvSpPr>
            <p:cNvPr id="90126" name="Line 14"/>
            <p:cNvSpPr>
              <a:spLocks noChangeShapeType="1"/>
            </p:cNvSpPr>
            <p:nvPr/>
          </p:nvSpPr>
          <p:spPr bwMode="auto">
            <a:xfrm>
              <a:off x="5498" y="2678"/>
              <a:ext cx="0" cy="360"/>
            </a:xfrm>
            <a:prstGeom prst="line">
              <a:avLst/>
            </a:prstGeom>
            <a:noFill/>
            <a:ln w="9525">
              <a:solidFill>
                <a:schemeClr val="tx1"/>
              </a:solidFill>
              <a:round/>
              <a:headEnd/>
              <a:tailEnd type="triangle" w="med" len="med"/>
            </a:ln>
          </p:spPr>
          <p:txBody>
            <a:bodyPr/>
            <a:lstStyle/>
            <a:p>
              <a:endParaRPr lang="es-CO"/>
            </a:p>
          </p:txBody>
        </p:sp>
        <p:sp>
          <p:nvSpPr>
            <p:cNvPr id="90127" name="Line 15"/>
            <p:cNvSpPr>
              <a:spLocks noChangeShapeType="1"/>
            </p:cNvSpPr>
            <p:nvPr/>
          </p:nvSpPr>
          <p:spPr bwMode="auto">
            <a:xfrm flipV="1">
              <a:off x="5738" y="3038"/>
              <a:ext cx="0" cy="540"/>
            </a:xfrm>
            <a:prstGeom prst="line">
              <a:avLst/>
            </a:prstGeom>
            <a:noFill/>
            <a:ln w="9525">
              <a:solidFill>
                <a:schemeClr val="tx1"/>
              </a:solidFill>
              <a:round/>
              <a:headEnd/>
              <a:tailEnd type="triangle" w="med" len="med"/>
            </a:ln>
          </p:spPr>
          <p:txBody>
            <a:bodyPr/>
            <a:lstStyle/>
            <a:p>
              <a:endParaRPr lang="es-CO"/>
            </a:p>
          </p:txBody>
        </p:sp>
        <p:sp>
          <p:nvSpPr>
            <p:cNvPr id="90128" name="AutoShape 16"/>
            <p:cNvSpPr>
              <a:spLocks noChangeArrowheads="1"/>
            </p:cNvSpPr>
            <p:nvPr/>
          </p:nvSpPr>
          <p:spPr bwMode="auto">
            <a:xfrm rot="-3394512">
              <a:off x="5078" y="3578"/>
              <a:ext cx="720" cy="360"/>
            </a:xfrm>
            <a:prstGeom prst="flowChartTerminator">
              <a:avLst/>
            </a:prstGeom>
            <a:noFill/>
            <a:ln w="9525">
              <a:solidFill>
                <a:schemeClr val="tx1"/>
              </a:solidFill>
              <a:miter lim="800000"/>
              <a:headEnd/>
              <a:tailEnd/>
            </a:ln>
          </p:spPr>
          <p:txBody>
            <a:bodyPr/>
            <a:lstStyle/>
            <a:p>
              <a:endParaRPr lang="es-CO"/>
            </a:p>
          </p:txBody>
        </p:sp>
        <p:sp>
          <p:nvSpPr>
            <p:cNvPr id="90129" name="Line 17"/>
            <p:cNvSpPr>
              <a:spLocks noChangeShapeType="1"/>
            </p:cNvSpPr>
            <p:nvPr/>
          </p:nvSpPr>
          <p:spPr bwMode="auto">
            <a:xfrm flipH="1" flipV="1">
              <a:off x="5738" y="4118"/>
              <a:ext cx="360" cy="360"/>
            </a:xfrm>
            <a:prstGeom prst="line">
              <a:avLst/>
            </a:prstGeom>
            <a:noFill/>
            <a:ln w="9525">
              <a:solidFill>
                <a:schemeClr val="tx1"/>
              </a:solidFill>
              <a:round/>
              <a:headEnd/>
              <a:tailEnd type="triangle" w="med" len="med"/>
            </a:ln>
          </p:spPr>
          <p:txBody>
            <a:bodyPr/>
            <a:lstStyle/>
            <a:p>
              <a:endParaRPr lang="es-CO"/>
            </a:p>
          </p:txBody>
        </p:sp>
        <p:sp>
          <p:nvSpPr>
            <p:cNvPr id="90130" name="Line 18"/>
            <p:cNvSpPr>
              <a:spLocks noChangeShapeType="1"/>
            </p:cNvSpPr>
            <p:nvPr/>
          </p:nvSpPr>
          <p:spPr bwMode="auto">
            <a:xfrm rot="-2092461">
              <a:off x="4898" y="3038"/>
              <a:ext cx="240" cy="540"/>
            </a:xfrm>
            <a:prstGeom prst="line">
              <a:avLst/>
            </a:prstGeom>
            <a:noFill/>
            <a:ln w="9525">
              <a:solidFill>
                <a:schemeClr val="tx1"/>
              </a:solidFill>
              <a:round/>
              <a:headEnd/>
              <a:tailEnd type="triangle" w="med" len="med"/>
            </a:ln>
          </p:spPr>
          <p:txBody>
            <a:bodyPr/>
            <a:lstStyle/>
            <a:p>
              <a:endParaRPr lang="es-CO"/>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23850" y="0"/>
            <a:ext cx="8135938" cy="4003675"/>
          </a:xfrm>
          <a:prstGeom prst="rect">
            <a:avLst/>
          </a:prstGeom>
          <a:noFill/>
          <a:ln w="9525">
            <a:noFill/>
            <a:miter lim="800000"/>
            <a:headEnd/>
            <a:tailEnd/>
          </a:ln>
        </p:spPr>
        <p:txBody>
          <a:bodyPr anchor="ctr">
            <a:spAutoFit/>
          </a:bodyPr>
          <a:lstStyle/>
          <a:p>
            <a:pPr>
              <a:tabLst>
                <a:tab pos="914400" algn="l"/>
              </a:tabLst>
            </a:pPr>
            <a:r>
              <a:rPr lang="es-ES" sz="1600" b="1" u="sng">
                <a:solidFill>
                  <a:srgbClr val="FF9900"/>
                </a:solidFill>
              </a:rPr>
              <a:t>Indicadores directos de fallas:</a:t>
            </a:r>
            <a:r>
              <a:rPr lang="es-ES" sz="1600">
                <a:solidFill>
                  <a:srgbClr val="FF9900"/>
                </a:solidFill>
              </a:rPr>
              <a:t> </a:t>
            </a:r>
          </a:p>
          <a:p>
            <a:pPr>
              <a:tabLst>
                <a:tab pos="914400" algn="l"/>
              </a:tabLst>
            </a:pPr>
            <a:endParaRPr lang="es-ES" sz="1600">
              <a:solidFill>
                <a:srgbClr val="FF9900"/>
              </a:solidFill>
            </a:endParaRPr>
          </a:p>
          <a:p>
            <a:pPr>
              <a:buFontTx/>
              <a:buChar char="-"/>
              <a:tabLst>
                <a:tab pos="914400" algn="l"/>
              </a:tabLst>
            </a:pPr>
            <a:r>
              <a:rPr lang="es-ES" sz="1600" b="1" u="sng">
                <a:solidFill>
                  <a:schemeClr val="tx2"/>
                </a:solidFill>
              </a:rPr>
              <a:t>Plano de Falla </a:t>
            </a:r>
            <a:r>
              <a:rPr lang="es-ES" sz="1600" b="1">
                <a:solidFill>
                  <a:schemeClr val="tx2"/>
                </a:solidFill>
              </a:rPr>
              <a:t>(FAULT PLANE) superficie a lo largo del cual se ha producido el desplazamiento. </a:t>
            </a:r>
          </a:p>
          <a:p>
            <a:pPr>
              <a:buFontTx/>
              <a:buChar char="-"/>
              <a:tabLst>
                <a:tab pos="914400" algn="l"/>
              </a:tabLst>
            </a:pPr>
            <a:endParaRPr lang="es-ES" sz="1600" b="1">
              <a:solidFill>
                <a:schemeClr val="tx2"/>
              </a:solidFill>
            </a:endParaRPr>
          </a:p>
          <a:p>
            <a:pPr>
              <a:buFontTx/>
              <a:buChar char="-"/>
              <a:tabLst>
                <a:tab pos="914400" algn="l"/>
              </a:tabLst>
            </a:pPr>
            <a:r>
              <a:rPr lang="es-ES" sz="1600" b="1" u="sng">
                <a:solidFill>
                  <a:schemeClr val="tx2"/>
                </a:solidFill>
              </a:rPr>
              <a:t>Labio de Falla</a:t>
            </a:r>
            <a:r>
              <a:rPr lang="es-ES" sz="1600" b="1">
                <a:solidFill>
                  <a:schemeClr val="tx2"/>
                </a:solidFill>
              </a:rPr>
              <a:t>:  Son las dos masas que se desplazaron sobre el plano de falla; por lo tanto, se tiene el labio superior(UPTHROW) o bloque levantado, que esta situado por encima de la superficie de falla y el labio inferior(DOWN THROW) o bloque deprimido, que se encuentra situado por debajo de la superficie de falla. </a:t>
            </a:r>
          </a:p>
          <a:p>
            <a:pPr>
              <a:buFontTx/>
              <a:buChar char="-"/>
              <a:tabLst>
                <a:tab pos="914400" algn="l"/>
              </a:tabLst>
            </a:pPr>
            <a:endParaRPr lang="es-ES" sz="1600" b="1">
              <a:solidFill>
                <a:schemeClr val="tx2"/>
              </a:solidFill>
            </a:endParaRPr>
          </a:p>
          <a:p>
            <a:pPr>
              <a:buFontTx/>
              <a:buChar char="-"/>
              <a:tabLst>
                <a:tab pos="914400" algn="l"/>
              </a:tabLst>
            </a:pPr>
            <a:r>
              <a:rPr lang="es-ES" sz="1600" b="1" u="sng">
                <a:solidFill>
                  <a:schemeClr val="tx2"/>
                </a:solidFill>
              </a:rPr>
              <a:t>Salto de Falla: (throw)</a:t>
            </a:r>
            <a:r>
              <a:rPr lang="es-ES" sz="1600" b="1">
                <a:solidFill>
                  <a:schemeClr val="tx2"/>
                </a:solidFill>
              </a:rPr>
              <a:t> cantidad de movimiento que ha tenido lugar  alo largo de una falla</a:t>
            </a:r>
          </a:p>
          <a:p>
            <a:pPr>
              <a:buFontTx/>
              <a:buChar char="-"/>
              <a:tabLst>
                <a:tab pos="914400" algn="l"/>
              </a:tabLst>
            </a:pPr>
            <a:endParaRPr lang="es-ES" sz="1600" b="1">
              <a:solidFill>
                <a:schemeClr val="tx2"/>
              </a:solidFill>
            </a:endParaRPr>
          </a:p>
          <a:p>
            <a:pPr lvl="1">
              <a:tabLst>
                <a:tab pos="914400" algn="l"/>
              </a:tabLst>
            </a:pPr>
            <a:r>
              <a:rPr lang="es-ES" sz="1600" b="1" u="sng">
                <a:solidFill>
                  <a:schemeClr val="tx2"/>
                </a:solidFill>
              </a:rPr>
              <a:t>Salto Vertical</a:t>
            </a:r>
            <a:r>
              <a:rPr lang="es-ES" sz="1600" b="1">
                <a:solidFill>
                  <a:schemeClr val="tx2"/>
                </a:solidFill>
              </a:rPr>
              <a:t>: Es la proyección vertical del desplazamiento de una falla, </a:t>
            </a:r>
          </a:p>
          <a:p>
            <a:pPr lvl="1">
              <a:tabLst>
                <a:tab pos="914400" algn="l"/>
              </a:tabLst>
            </a:pPr>
            <a:r>
              <a:rPr lang="es-ES" sz="1600" b="1">
                <a:solidFill>
                  <a:schemeClr val="tx2"/>
                </a:solidFill>
              </a:rPr>
              <a:t>- </a:t>
            </a:r>
            <a:r>
              <a:rPr lang="es-ES" sz="1600" b="1" u="sng">
                <a:solidFill>
                  <a:schemeClr val="tx2"/>
                </a:solidFill>
              </a:rPr>
              <a:t>Salto Horizontal</a:t>
            </a:r>
            <a:r>
              <a:rPr lang="es-ES" sz="1600" b="1">
                <a:solidFill>
                  <a:schemeClr val="tx2"/>
                </a:solidFill>
              </a:rPr>
              <a:t>: Es el componente horizontal del desplazamiento</a:t>
            </a:r>
          </a:p>
        </p:txBody>
      </p:sp>
      <p:pic>
        <p:nvPicPr>
          <p:cNvPr id="72707" name="Picture 3"/>
          <p:cNvPicPr>
            <a:picLocks noChangeAspect="1" noChangeArrowheads="1"/>
          </p:cNvPicPr>
          <p:nvPr/>
        </p:nvPicPr>
        <p:blipFill>
          <a:blip r:embed="rId2"/>
          <a:srcRect/>
          <a:stretch>
            <a:fillRect/>
          </a:stretch>
        </p:blipFill>
        <p:spPr bwMode="auto">
          <a:xfrm>
            <a:off x="2195513" y="4000500"/>
            <a:ext cx="5372100" cy="2857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95288" y="333375"/>
            <a:ext cx="8064500" cy="457200"/>
          </a:xfrm>
          <a:prstGeom prst="rect">
            <a:avLst/>
          </a:prstGeom>
          <a:noFill/>
          <a:ln w="9525">
            <a:noFill/>
            <a:miter lim="800000"/>
            <a:headEnd/>
            <a:tailEnd/>
          </a:ln>
        </p:spPr>
        <p:txBody>
          <a:bodyPr>
            <a:spAutoFit/>
          </a:bodyPr>
          <a:lstStyle/>
          <a:p>
            <a:pPr>
              <a:spcBef>
                <a:spcPct val="50000"/>
              </a:spcBef>
            </a:pPr>
            <a:endParaRPr lang="es-CO" sz="2400">
              <a:latin typeface="Times New Roman" pitchFamily="18" charset="0"/>
            </a:endParaRPr>
          </a:p>
        </p:txBody>
      </p:sp>
      <p:sp>
        <p:nvSpPr>
          <p:cNvPr id="91139" name="Text Box 3"/>
          <p:cNvSpPr txBox="1">
            <a:spLocks noChangeArrowheads="1"/>
          </p:cNvSpPr>
          <p:nvPr/>
        </p:nvSpPr>
        <p:spPr bwMode="auto">
          <a:xfrm>
            <a:off x="0" y="188913"/>
            <a:ext cx="9144000" cy="1803400"/>
          </a:xfrm>
          <a:prstGeom prst="rect">
            <a:avLst/>
          </a:prstGeom>
          <a:noFill/>
          <a:ln w="9525">
            <a:noFill/>
            <a:miter lim="800000"/>
            <a:headEnd/>
            <a:tailEnd/>
          </a:ln>
        </p:spPr>
        <p:txBody>
          <a:bodyPr>
            <a:spAutoFit/>
          </a:bodyPr>
          <a:lstStyle/>
          <a:p>
            <a:r>
              <a:rPr lang="es-ES" sz="1600">
                <a:solidFill>
                  <a:schemeClr val="tx2"/>
                </a:solidFill>
                <a:latin typeface="Arial" pitchFamily="34" charset="0"/>
              </a:rPr>
              <a:t>En los mapas Topográficos  la presencia de anomalías en las curvas de nivel, pueden indicar fallas. Estas anomalías son: </a:t>
            </a:r>
          </a:p>
          <a:p>
            <a:r>
              <a:rPr lang="es-ES" sz="1600">
                <a:solidFill>
                  <a:schemeClr val="tx2"/>
                </a:solidFill>
                <a:latin typeface="Arial" pitchFamily="34" charset="0"/>
              </a:rPr>
              <a:t>a.- Curvas anormalmente separadas, con respecto a una separación más o menos constante en el resto de las curvas </a:t>
            </a:r>
          </a:p>
          <a:p>
            <a:r>
              <a:rPr lang="es-ES" sz="1600">
                <a:solidFill>
                  <a:schemeClr val="tx2"/>
                </a:solidFill>
                <a:latin typeface="Arial" pitchFamily="34" charset="0"/>
              </a:rPr>
              <a:t>b.- Curvas anormalmente unidas </a:t>
            </a:r>
          </a:p>
          <a:p>
            <a:r>
              <a:rPr lang="es-ES" sz="1600">
                <a:solidFill>
                  <a:schemeClr val="tx2"/>
                </a:solidFill>
                <a:latin typeface="Arial" pitchFamily="34" charset="0"/>
              </a:rPr>
              <a:t>c.- Curvas anormalmente desviadas a lo largo de una línea. </a:t>
            </a:r>
          </a:p>
          <a:p>
            <a:r>
              <a:rPr lang="es-ES" sz="1600">
                <a:solidFill>
                  <a:schemeClr val="tx2"/>
                </a:solidFill>
                <a:latin typeface="Arial" pitchFamily="34" charset="0"/>
              </a:rPr>
              <a:t>d.- Repetición de una curva o de una secuencia de curvas </a:t>
            </a:r>
          </a:p>
        </p:txBody>
      </p:sp>
      <p:pic>
        <p:nvPicPr>
          <p:cNvPr id="91140" name="Picture 5"/>
          <p:cNvPicPr>
            <a:picLocks noChangeAspect="1" noChangeArrowheads="1"/>
          </p:cNvPicPr>
          <p:nvPr/>
        </p:nvPicPr>
        <p:blipFill>
          <a:blip r:embed="rId2"/>
          <a:srcRect/>
          <a:stretch>
            <a:fillRect/>
          </a:stretch>
        </p:blipFill>
        <p:spPr bwMode="auto">
          <a:xfrm>
            <a:off x="3132138" y="1989138"/>
            <a:ext cx="533400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50825" y="260350"/>
            <a:ext cx="8893175" cy="4857750"/>
          </a:xfrm>
          <a:prstGeom prst="rect">
            <a:avLst/>
          </a:prstGeom>
          <a:noFill/>
          <a:ln w="9525">
            <a:noFill/>
            <a:miter lim="800000"/>
            <a:headEnd/>
            <a:tailEnd/>
          </a:ln>
        </p:spPr>
        <p:txBody>
          <a:bodyPr>
            <a:spAutoFit/>
          </a:bodyPr>
          <a:lstStyle/>
          <a:p>
            <a:r>
              <a:rPr lang="es-ES" sz="1600">
                <a:solidFill>
                  <a:schemeClr val="tx2"/>
                </a:solidFill>
                <a:latin typeface="Arial" pitchFamily="34" charset="0"/>
              </a:rPr>
              <a:t>Se pueden clasificar las fallas en tres distintas categorías, según la orientación de o esfuerzos que la generan.</a:t>
            </a:r>
          </a:p>
          <a:p>
            <a:endParaRPr lang="es-ES" sz="1600" b="1">
              <a:solidFill>
                <a:schemeClr val="tx2"/>
              </a:solidFill>
              <a:latin typeface="Arial" pitchFamily="34" charset="0"/>
            </a:endParaRPr>
          </a:p>
          <a:p>
            <a:r>
              <a:rPr lang="es-ES" sz="1600" b="1">
                <a:solidFill>
                  <a:srgbClr val="FF9900"/>
                </a:solidFill>
                <a:latin typeface="Arial" pitchFamily="34" charset="0"/>
              </a:rPr>
              <a:t>FALLAS CON DESPLAZAMIENTO HORIZONTAL</a:t>
            </a:r>
          </a:p>
          <a:p>
            <a:r>
              <a:rPr lang="es-ES" sz="1600" b="1">
                <a:solidFill>
                  <a:srgbClr val="FF9900"/>
                </a:solidFill>
                <a:latin typeface="Arial" pitchFamily="34" charset="0"/>
              </a:rPr>
              <a:t>Falla de rasgadura o transcurrente. Falla transformante, Transformación o de Rumbo (transform Fault, wrench fault, stkrike –slip fault))  </a:t>
            </a:r>
          </a:p>
          <a:p>
            <a:endParaRPr lang="es-ES" sz="1600" b="1">
              <a:solidFill>
                <a:srgbClr val="FF9900"/>
              </a:solidFill>
              <a:latin typeface="Arial" pitchFamily="34" charset="0"/>
            </a:endParaRPr>
          </a:p>
          <a:p>
            <a:r>
              <a:rPr lang="es-ES" sz="1600">
                <a:solidFill>
                  <a:schemeClr val="tx2"/>
                </a:solidFill>
                <a:latin typeface="Arial" pitchFamily="34" charset="0"/>
              </a:rPr>
              <a:t>Son aquellas en las cuales el desplazamiento se ha efectuado en la dirección del rumbo del plano de falla. En estas fallas el desplazamiento total es igual al desplazamiento del rumbo. </a:t>
            </a:r>
          </a:p>
          <a:p>
            <a:r>
              <a:rPr lang="es-ES" sz="1600">
                <a:solidFill>
                  <a:schemeClr val="tx2"/>
                </a:solidFill>
                <a:latin typeface="Arial" pitchFamily="34" charset="0"/>
              </a:rPr>
              <a:t>no funciona con la misma velocidad en todos sectores. Significa un segmento tiene una velocidad alta un otro segmento una velocidad baja. La misma falla de transformación puede ser una falla sinistral en un sector y en el otro sector una falla destral. Normalmente las fallas de rumbo no cambian su sentido dextral o sinistral. </a:t>
            </a:r>
          </a:p>
          <a:p>
            <a:endParaRPr lang="es-ES" sz="1600">
              <a:solidFill>
                <a:schemeClr val="tx2"/>
              </a:solidFill>
              <a:latin typeface="Arial" pitchFamily="34" charset="0"/>
            </a:endParaRPr>
          </a:p>
          <a:p>
            <a:endParaRPr lang="es-ES" sz="1600">
              <a:solidFill>
                <a:schemeClr val="tx2"/>
              </a:solidFill>
              <a:latin typeface="Arial" pitchFamily="34" charset="0"/>
            </a:endParaRPr>
          </a:p>
          <a:p>
            <a:r>
              <a:rPr lang="es-ES" sz="1600" b="1" u="sng">
                <a:solidFill>
                  <a:schemeClr val="tx2"/>
                </a:solidFill>
                <a:latin typeface="Arial" pitchFamily="34" charset="0"/>
              </a:rPr>
              <a:t>Fallas con desplazamiento horizontal:</a:t>
            </a:r>
            <a:r>
              <a:rPr lang="es-ES" sz="1600">
                <a:solidFill>
                  <a:schemeClr val="tx2"/>
                </a:solidFill>
                <a:latin typeface="Arial" pitchFamily="34" charset="0"/>
              </a:rPr>
              <a:t> </a:t>
            </a:r>
          </a:p>
          <a:p>
            <a:r>
              <a:rPr lang="es-ES" sz="1600">
                <a:solidFill>
                  <a:schemeClr val="tx2"/>
                </a:solidFill>
                <a:latin typeface="Arial" pitchFamily="34" charset="0"/>
              </a:rPr>
              <a:t>Existen principalmente dos tipos de fallas con un desplazamiento horizontal: Fallas con un sentido del movimiento sinistral (contra reloj) y fallas con un sentido del desplazamiento destral (sentido del reloj).</a:t>
            </a:r>
            <a:r>
              <a:rPr lang="es-ES" sz="2400">
                <a:solidFill>
                  <a:schemeClr val="tx2"/>
                </a:solidFill>
                <a:latin typeface="Times New Roman" pitchFamily="18" charset="0"/>
              </a:rPr>
              <a:t> </a:t>
            </a:r>
            <a:r>
              <a:rPr lang="es-ES" sz="1600">
                <a:solidFill>
                  <a:schemeClr val="tx2"/>
                </a:solidFill>
                <a:latin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0" y="2924175"/>
            <a:ext cx="9144000" cy="825500"/>
          </a:xfrm>
          <a:prstGeom prst="rect">
            <a:avLst/>
          </a:prstGeom>
          <a:noFill/>
          <a:ln w="9525">
            <a:noFill/>
            <a:miter lim="800000"/>
            <a:headEnd/>
            <a:tailEnd/>
          </a:ln>
        </p:spPr>
        <p:txBody>
          <a:bodyPr>
            <a:spAutoFit/>
          </a:bodyPr>
          <a:lstStyle/>
          <a:p>
            <a:pPr>
              <a:spcBef>
                <a:spcPct val="50000"/>
              </a:spcBef>
            </a:pPr>
            <a:r>
              <a:rPr lang="es-ES" sz="1600" b="1">
                <a:solidFill>
                  <a:schemeClr val="tx2"/>
                </a:solidFill>
                <a:latin typeface="Arial" pitchFamily="34" charset="0"/>
              </a:rPr>
              <a:t>FALLAS CON DESPLAZAMIENTO VERTICAL:</a:t>
            </a:r>
            <a:r>
              <a:rPr lang="es-ES" sz="1600">
                <a:solidFill>
                  <a:schemeClr val="tx2"/>
                </a:solidFill>
                <a:latin typeface="Arial" pitchFamily="34" charset="0"/>
              </a:rPr>
              <a:t> Entre el grupo de las fallas verticales se puede distinguir fallas normales y fallas inversas. Fallas normales son un producto de fuerzas extensionales, fallas inversas un producto de fuerzas de compresión </a:t>
            </a:r>
          </a:p>
        </p:txBody>
      </p:sp>
      <p:pic>
        <p:nvPicPr>
          <p:cNvPr id="93187" name="Picture 5"/>
          <p:cNvPicPr>
            <a:picLocks noChangeAspect="1" noChangeArrowheads="1"/>
          </p:cNvPicPr>
          <p:nvPr/>
        </p:nvPicPr>
        <p:blipFill>
          <a:blip r:embed="rId2"/>
          <a:srcRect/>
          <a:stretch>
            <a:fillRect/>
          </a:stretch>
        </p:blipFill>
        <p:spPr bwMode="auto">
          <a:xfrm>
            <a:off x="1979613" y="188913"/>
            <a:ext cx="5400675" cy="2438400"/>
          </a:xfrm>
          <a:prstGeom prst="rect">
            <a:avLst/>
          </a:prstGeom>
          <a:noFill/>
          <a:ln w="9525">
            <a:noFill/>
            <a:miter lim="800000"/>
            <a:headEnd/>
            <a:tailEnd/>
          </a:ln>
        </p:spPr>
      </p:pic>
      <p:pic>
        <p:nvPicPr>
          <p:cNvPr id="93188" name="Picture 6"/>
          <p:cNvPicPr>
            <a:picLocks noChangeAspect="1" noChangeArrowheads="1"/>
          </p:cNvPicPr>
          <p:nvPr/>
        </p:nvPicPr>
        <p:blipFill>
          <a:blip r:embed="rId3"/>
          <a:srcRect/>
          <a:stretch>
            <a:fillRect/>
          </a:stretch>
        </p:blipFill>
        <p:spPr bwMode="auto">
          <a:xfrm>
            <a:off x="1476375" y="3933825"/>
            <a:ext cx="6048375"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792538" y="9525"/>
            <a:ext cx="1536700" cy="1187450"/>
          </a:xfrm>
          <a:prstGeom prst="rect">
            <a:avLst/>
          </a:prstGeom>
          <a:noFill/>
          <a:ln w="9525">
            <a:noFill/>
            <a:miter lim="800000"/>
            <a:headEnd/>
            <a:tailEnd/>
          </a:ln>
        </p:spPr>
        <p:txBody>
          <a:bodyPr wrap="none">
            <a:spAutoFit/>
          </a:bodyPr>
          <a:lstStyle/>
          <a:p>
            <a:pPr algn="ctr" eaLnBrk="0" hangingPunct="0"/>
            <a:r>
              <a:rPr lang="es-MX" sz="2400">
                <a:latin typeface="Times New Roman" pitchFamily="18" charset="0"/>
              </a:rPr>
              <a:t>Falla </a:t>
            </a:r>
          </a:p>
          <a:p>
            <a:pPr algn="ctr" eaLnBrk="0" hangingPunct="0"/>
            <a:r>
              <a:rPr lang="es-MX" sz="2400">
                <a:latin typeface="Times New Roman" pitchFamily="18" charset="0"/>
              </a:rPr>
              <a:t>Normal</a:t>
            </a:r>
          </a:p>
          <a:p>
            <a:pPr algn="ctr" eaLnBrk="0" hangingPunct="0"/>
            <a:r>
              <a:rPr lang="es-MX">
                <a:latin typeface="Times New Roman" pitchFamily="18" charset="0"/>
              </a:rPr>
              <a:t>(normal fault)</a:t>
            </a:r>
            <a:r>
              <a:rPr lang="es-MX" sz="2400">
                <a:latin typeface="Times New Roman" pitchFamily="18" charset="0"/>
              </a:rPr>
              <a:t> </a:t>
            </a:r>
            <a:endParaRPr lang="es-CO" sz="2400">
              <a:latin typeface="Times New Roman" pitchFamily="18" charset="0"/>
            </a:endParaRPr>
          </a:p>
        </p:txBody>
      </p:sp>
      <p:pic>
        <p:nvPicPr>
          <p:cNvPr id="94211" name="Picture 3">
            <a:hlinkClick r:id="rId2" action="ppaction://hlinkfile"/>
          </p:cNvPr>
          <p:cNvPicPr>
            <a:picLocks noChangeAspect="1" noChangeArrowheads="1"/>
          </p:cNvPicPr>
          <p:nvPr/>
        </p:nvPicPr>
        <p:blipFill>
          <a:blip r:embed="rId3"/>
          <a:srcRect/>
          <a:stretch>
            <a:fillRect/>
          </a:stretch>
        </p:blipFill>
        <p:spPr bwMode="auto">
          <a:xfrm>
            <a:off x="3124200" y="1152525"/>
            <a:ext cx="2552700" cy="1057275"/>
          </a:xfrm>
          <a:prstGeom prst="rect">
            <a:avLst/>
          </a:prstGeom>
          <a:noFill/>
          <a:ln w="9525">
            <a:noFill/>
            <a:miter lim="800000"/>
            <a:headEnd/>
            <a:tailEnd/>
          </a:ln>
        </p:spPr>
      </p:pic>
      <p:sp>
        <p:nvSpPr>
          <p:cNvPr id="94212" name="Rectangle 4"/>
          <p:cNvSpPr>
            <a:spLocks noChangeArrowheads="1"/>
          </p:cNvSpPr>
          <p:nvPr/>
        </p:nvSpPr>
        <p:spPr bwMode="auto">
          <a:xfrm>
            <a:off x="0" y="2492375"/>
            <a:ext cx="9144000" cy="2963863"/>
          </a:xfrm>
          <a:prstGeom prst="rect">
            <a:avLst/>
          </a:prstGeom>
          <a:noFill/>
          <a:ln w="9525">
            <a:noFill/>
            <a:miter lim="800000"/>
            <a:headEnd/>
            <a:tailEnd/>
          </a:ln>
        </p:spPr>
        <p:txBody>
          <a:bodyPr>
            <a:spAutoFit/>
          </a:bodyPr>
          <a:lstStyle/>
          <a:p>
            <a:r>
              <a:rPr lang="es-ES" sz="1400" b="1">
                <a:solidFill>
                  <a:schemeClr val="tx2"/>
                </a:solidFill>
              </a:rPr>
              <a:t>Fallas normales o fallas de gravedad ( Normal Fault).- </a:t>
            </a:r>
            <a:r>
              <a:rPr lang="es-ES" sz="1400">
                <a:solidFill>
                  <a:schemeClr val="tx2"/>
                </a:solidFill>
              </a:rPr>
              <a:t>Son aquellas en las cuales el labio superior ha descendido con respecto al labio inferior, en el sentido normal que dicta la Ley de la Gravedad . producidas por esfuerzos extensionales.</a:t>
            </a:r>
          </a:p>
          <a:p>
            <a:endParaRPr lang="es-ES" sz="1400" b="1">
              <a:solidFill>
                <a:schemeClr val="tx2"/>
              </a:solidFill>
            </a:endParaRPr>
          </a:p>
          <a:p>
            <a:r>
              <a:rPr lang="es-ES" sz="1400" b="1">
                <a:solidFill>
                  <a:schemeClr val="tx2"/>
                </a:solidFill>
              </a:rPr>
              <a:t>Clasificación de Fallas Normales</a:t>
            </a:r>
          </a:p>
          <a:p>
            <a:r>
              <a:rPr lang="es-ES" sz="1400" b="1">
                <a:solidFill>
                  <a:schemeClr val="tx2"/>
                </a:solidFill>
              </a:rPr>
              <a:t>Fallas tensionales o de gravedad</a:t>
            </a:r>
          </a:p>
          <a:p>
            <a:endParaRPr lang="es-ES" sz="1400" b="1">
              <a:solidFill>
                <a:schemeClr val="tx2"/>
              </a:solidFill>
            </a:endParaRPr>
          </a:p>
          <a:p>
            <a:r>
              <a:rPr lang="es-ES" sz="1400" b="1">
                <a:solidFill>
                  <a:schemeClr val="tx2"/>
                </a:solidFill>
              </a:rPr>
              <a:t>Un graben tectónico</a:t>
            </a:r>
            <a:r>
              <a:rPr lang="es-ES" sz="1400">
                <a:solidFill>
                  <a:schemeClr val="tx2"/>
                </a:solidFill>
              </a:rPr>
              <a:t> (fosa tectónica) tiene su origen a fuerzas extensionales, cuales producen dos fallas paralelas con inclinación opuesta en un ambiente tectónico expansiva , que se hunde. Es decir el sector central se mueve relativamente abajo al respeto de los flancos. En el interior de una fosa tectónica afloran generalmente rocas más jóvenes como afuera del sistema. El tamaño de un graben puede ser centímetros hasta grabenes grandes alrededor de 300 km. </a:t>
            </a:r>
          </a:p>
          <a:p>
            <a:pPr>
              <a:spcBef>
                <a:spcPct val="50000"/>
              </a:spcBef>
            </a:pPr>
            <a:endParaRPr lang="es-ES" sz="1400" b="1">
              <a:solidFill>
                <a:schemeClr val="tx2"/>
              </a:solidFill>
              <a:latin typeface="Arial" pitchFamily="34" charset="0"/>
            </a:endParaRPr>
          </a:p>
        </p:txBody>
      </p:sp>
      <p:pic>
        <p:nvPicPr>
          <p:cNvPr id="94213" name="Picture 5"/>
          <p:cNvPicPr>
            <a:picLocks noChangeAspect="1" noChangeArrowheads="1"/>
          </p:cNvPicPr>
          <p:nvPr/>
        </p:nvPicPr>
        <p:blipFill>
          <a:blip r:embed="rId4"/>
          <a:srcRect/>
          <a:stretch>
            <a:fillRect/>
          </a:stretch>
        </p:blipFill>
        <p:spPr bwMode="auto">
          <a:xfrm>
            <a:off x="3857625" y="4892675"/>
            <a:ext cx="3978275" cy="1965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nvPicPr>
        <p:blipFill>
          <a:blip r:embed="rId2"/>
          <a:srcRect/>
          <a:stretch>
            <a:fillRect/>
          </a:stretch>
        </p:blipFill>
        <p:spPr bwMode="auto">
          <a:xfrm>
            <a:off x="1333500" y="1327150"/>
            <a:ext cx="6477000" cy="4210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7"/>
          <p:cNvPicPr>
            <a:picLocks noChangeAspect="1" noChangeArrowheads="1"/>
          </p:cNvPicPr>
          <p:nvPr/>
        </p:nvPicPr>
        <p:blipFill>
          <a:blip r:embed="rId2"/>
          <a:srcRect/>
          <a:stretch>
            <a:fillRect/>
          </a:stretch>
        </p:blipFill>
        <p:spPr bwMode="auto">
          <a:xfrm>
            <a:off x="271463" y="889000"/>
            <a:ext cx="8601075"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allinv4"/>
          <p:cNvPicPr>
            <a:picLocks noChangeAspect="1" noChangeArrowheads="1"/>
          </p:cNvPicPr>
          <p:nvPr/>
        </p:nvPicPr>
        <p:blipFill>
          <a:blip r:embed="rId2"/>
          <a:srcRect/>
          <a:stretch>
            <a:fillRect/>
          </a:stretch>
        </p:blipFill>
        <p:spPr bwMode="auto">
          <a:xfrm>
            <a:off x="3635375" y="692150"/>
            <a:ext cx="3973513" cy="5538788"/>
          </a:xfrm>
          <a:prstGeom prst="rect">
            <a:avLst/>
          </a:prstGeom>
          <a:noFill/>
          <a:ln w="9525">
            <a:noFill/>
            <a:miter lim="800000"/>
            <a:headEnd/>
            <a:tailEnd/>
          </a:ln>
        </p:spPr>
      </p:pic>
      <p:sp>
        <p:nvSpPr>
          <p:cNvPr id="97283" name="Line 3"/>
          <p:cNvSpPr>
            <a:spLocks noChangeShapeType="1"/>
          </p:cNvSpPr>
          <p:nvPr/>
        </p:nvSpPr>
        <p:spPr bwMode="auto">
          <a:xfrm>
            <a:off x="6659563" y="4724400"/>
            <a:ext cx="504825" cy="504825"/>
          </a:xfrm>
          <a:prstGeom prst="line">
            <a:avLst/>
          </a:prstGeom>
          <a:noFill/>
          <a:ln w="76200">
            <a:solidFill>
              <a:srgbClr val="CC3300"/>
            </a:solidFill>
            <a:round/>
            <a:headEnd/>
            <a:tailEnd type="triangle" w="med" len="med"/>
          </a:ln>
        </p:spPr>
        <p:txBody>
          <a:bodyPr/>
          <a:lstStyle/>
          <a:p>
            <a:endParaRPr lang="es-CO"/>
          </a:p>
        </p:txBody>
      </p:sp>
      <p:sp>
        <p:nvSpPr>
          <p:cNvPr id="97284" name="Line 4"/>
          <p:cNvSpPr>
            <a:spLocks noChangeShapeType="1"/>
          </p:cNvSpPr>
          <p:nvPr/>
        </p:nvSpPr>
        <p:spPr bwMode="auto">
          <a:xfrm flipH="1" flipV="1">
            <a:off x="5651500" y="4581525"/>
            <a:ext cx="574675" cy="577850"/>
          </a:xfrm>
          <a:prstGeom prst="line">
            <a:avLst/>
          </a:prstGeom>
          <a:noFill/>
          <a:ln w="76200">
            <a:solidFill>
              <a:srgbClr val="CC3300"/>
            </a:solidFill>
            <a:round/>
            <a:headEnd/>
            <a:tailEnd type="triangle" w="med" len="med"/>
          </a:ln>
        </p:spPr>
        <p:txBody>
          <a:bodyPr/>
          <a:lstStyle/>
          <a:p>
            <a:endParaRPr lang="es-CO"/>
          </a:p>
        </p:txBody>
      </p:sp>
      <p:sp>
        <p:nvSpPr>
          <p:cNvPr id="97285" name="Line 5"/>
          <p:cNvSpPr>
            <a:spLocks noChangeShapeType="1"/>
          </p:cNvSpPr>
          <p:nvPr/>
        </p:nvSpPr>
        <p:spPr bwMode="auto">
          <a:xfrm>
            <a:off x="4211638" y="1125538"/>
            <a:ext cx="2951162" cy="4897437"/>
          </a:xfrm>
          <a:prstGeom prst="line">
            <a:avLst/>
          </a:prstGeom>
          <a:noFill/>
          <a:ln w="57150">
            <a:solidFill>
              <a:srgbClr val="FFFF00"/>
            </a:solidFill>
            <a:round/>
            <a:headEnd/>
            <a:tailEnd/>
          </a:ln>
        </p:spPr>
        <p:txBody>
          <a:bodyPr/>
          <a:lstStyle/>
          <a:p>
            <a:endParaRPr lang="es-C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p:cNvPicPr>
            <a:picLocks noChangeAspect="1" noChangeArrowheads="1"/>
          </p:cNvPicPr>
          <p:nvPr/>
        </p:nvPicPr>
        <p:blipFill>
          <a:blip r:embed="rId2"/>
          <a:srcRect/>
          <a:stretch>
            <a:fillRect/>
          </a:stretch>
        </p:blipFill>
        <p:spPr bwMode="auto">
          <a:xfrm>
            <a:off x="1258888" y="1196975"/>
            <a:ext cx="679132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2"/>
          <a:srcRect/>
          <a:stretch>
            <a:fillRect/>
          </a:stretch>
        </p:blipFill>
        <p:spPr bwMode="auto">
          <a:xfrm>
            <a:off x="1843088" y="203200"/>
            <a:ext cx="5457825" cy="64579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srcRect/>
          <a:stretch>
            <a:fillRect/>
          </a:stretch>
        </p:blipFill>
        <p:spPr bwMode="auto">
          <a:xfrm>
            <a:off x="1135063" y="927100"/>
            <a:ext cx="6873875" cy="51593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250825" y="188913"/>
            <a:ext cx="8569325" cy="2170112"/>
          </a:xfrm>
          <a:prstGeom prst="rect">
            <a:avLst/>
          </a:prstGeom>
          <a:noFill/>
          <a:ln w="9525">
            <a:noFill/>
            <a:miter lim="800000"/>
            <a:headEnd/>
            <a:tailEnd/>
          </a:ln>
        </p:spPr>
        <p:txBody>
          <a:bodyPr>
            <a:spAutoFit/>
          </a:bodyPr>
          <a:lstStyle/>
          <a:p>
            <a:pPr>
              <a:spcBef>
                <a:spcPct val="50000"/>
              </a:spcBef>
            </a:pPr>
            <a:r>
              <a:rPr lang="es-ES" sz="1600" b="1" u="sng">
                <a:solidFill>
                  <a:srgbClr val="FF9900"/>
                </a:solidFill>
                <a:latin typeface="Arial" pitchFamily="34" charset="0"/>
              </a:rPr>
              <a:t>Desplazamiento (slip):</a:t>
            </a:r>
            <a:r>
              <a:rPr lang="es-ES" sz="1600" b="1">
                <a:solidFill>
                  <a:srgbClr val="FF9900"/>
                </a:solidFill>
                <a:latin typeface="Arial" pitchFamily="34" charset="0"/>
              </a:rPr>
              <a:t> </a:t>
            </a:r>
            <a:r>
              <a:rPr lang="es-ES" sz="1600" b="1">
                <a:solidFill>
                  <a:schemeClr val="bg1"/>
                </a:solidFill>
                <a:latin typeface="Arial" pitchFamily="34" charset="0"/>
              </a:rPr>
              <a:t> </a:t>
            </a:r>
            <a:r>
              <a:rPr lang="es-ES" sz="1600" b="1">
                <a:solidFill>
                  <a:schemeClr val="tx2"/>
                </a:solidFill>
                <a:latin typeface="Arial" pitchFamily="34" charset="0"/>
              </a:rPr>
              <a:t>El desplazamiento de una unidad geológica o una otra estructura geológica indica la actividad tectónica. Desplazamientos tectónicos en el terreno marcan siempre una falla.</a:t>
            </a:r>
          </a:p>
          <a:p>
            <a:pPr>
              <a:spcBef>
                <a:spcPct val="50000"/>
              </a:spcBef>
            </a:pPr>
            <a:endParaRPr lang="es-ES" sz="1600" b="1">
              <a:solidFill>
                <a:schemeClr val="tx2"/>
              </a:solidFill>
              <a:latin typeface="Arial" pitchFamily="34" charset="0"/>
            </a:endParaRPr>
          </a:p>
          <a:p>
            <a:pPr>
              <a:spcBef>
                <a:spcPct val="50000"/>
              </a:spcBef>
            </a:pPr>
            <a:endParaRPr lang="es-ES" sz="1600" b="1">
              <a:solidFill>
                <a:schemeClr val="tx2"/>
              </a:solidFill>
              <a:latin typeface="Arial" pitchFamily="34" charset="0"/>
            </a:endParaRPr>
          </a:p>
          <a:p>
            <a:pPr>
              <a:spcBef>
                <a:spcPct val="50000"/>
              </a:spcBef>
            </a:pPr>
            <a:r>
              <a:rPr lang="es-ES" sz="1600" b="1" u="sng">
                <a:solidFill>
                  <a:srgbClr val="FF9900"/>
                </a:solidFill>
                <a:latin typeface="Arial" pitchFamily="34" charset="0"/>
              </a:rPr>
              <a:t>Estrías</a:t>
            </a:r>
            <a:r>
              <a:rPr lang="es-ES" sz="1600" b="1">
                <a:solidFill>
                  <a:srgbClr val="FF9900"/>
                </a:solidFill>
                <a:latin typeface="Arial" pitchFamily="34" charset="0"/>
              </a:rPr>
              <a:t>  SLICKEN SIDE</a:t>
            </a:r>
            <a:r>
              <a:rPr lang="es-ES" sz="1600" b="1">
                <a:solidFill>
                  <a:schemeClr val="bg1"/>
                </a:solidFill>
                <a:latin typeface="Arial" pitchFamily="34" charset="0"/>
              </a:rPr>
              <a:t> </a:t>
            </a:r>
            <a:r>
              <a:rPr lang="es-ES" sz="1600" b="1">
                <a:solidFill>
                  <a:schemeClr val="tx2"/>
                </a:solidFill>
                <a:latin typeface="Arial" pitchFamily="34" charset="0"/>
              </a:rPr>
              <a:t>o espejo de falla Líneas finas arriba de un plano de falla. Estas líneas indican la orientación del desplazamiento y el sentido.</a:t>
            </a:r>
            <a:r>
              <a:rPr lang="es-ES" sz="1600">
                <a:solidFill>
                  <a:schemeClr val="tx2"/>
                </a:solidFill>
                <a:latin typeface="Arial" pitchFamily="34" charset="0"/>
              </a:rPr>
              <a:t> </a:t>
            </a:r>
          </a:p>
        </p:txBody>
      </p:sp>
      <p:pic>
        <p:nvPicPr>
          <p:cNvPr id="73731" name="Picture 4" descr="fallel10"/>
          <p:cNvPicPr>
            <a:picLocks noChangeAspect="1" noChangeArrowheads="1"/>
          </p:cNvPicPr>
          <p:nvPr/>
        </p:nvPicPr>
        <p:blipFill>
          <a:blip r:embed="rId2"/>
          <a:srcRect/>
          <a:stretch>
            <a:fillRect/>
          </a:stretch>
        </p:blipFill>
        <p:spPr bwMode="auto">
          <a:xfrm>
            <a:off x="2195513" y="2636838"/>
            <a:ext cx="5472112" cy="40179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p:cNvPicPr>
            <a:picLocks noChangeAspect="1" noChangeArrowheads="1"/>
          </p:cNvPicPr>
          <p:nvPr/>
        </p:nvPicPr>
        <p:blipFill>
          <a:blip r:embed="rId2"/>
          <a:srcRect/>
          <a:stretch>
            <a:fillRect/>
          </a:stretch>
        </p:blipFill>
        <p:spPr bwMode="auto">
          <a:xfrm>
            <a:off x="1671638" y="493713"/>
            <a:ext cx="5799137" cy="587533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8" name="Picture 4" descr="normal fault"/>
          <p:cNvPicPr>
            <a:picLocks noChangeAspect="1" noChangeArrowheads="1"/>
          </p:cNvPicPr>
          <p:nvPr/>
        </p:nvPicPr>
        <p:blipFill>
          <a:blip r:embed="rId2"/>
          <a:srcRect/>
          <a:stretch>
            <a:fillRect/>
          </a:stretch>
        </p:blipFill>
        <p:spPr bwMode="auto">
          <a:xfrm>
            <a:off x="4724400" y="2819400"/>
            <a:ext cx="4343400" cy="3027363"/>
          </a:xfrm>
          <a:prstGeom prst="rect">
            <a:avLst/>
          </a:prstGeom>
          <a:noFill/>
          <a:ln w="9525">
            <a:noFill/>
            <a:miter lim="800000"/>
            <a:headEnd/>
            <a:tailEnd/>
          </a:ln>
        </p:spPr>
      </p:pic>
      <p:pic>
        <p:nvPicPr>
          <p:cNvPr id="102403" name="Picture 5" descr="normal fault2"/>
          <p:cNvPicPr>
            <a:picLocks noChangeAspect="1" noChangeArrowheads="1"/>
          </p:cNvPicPr>
          <p:nvPr/>
        </p:nvPicPr>
        <p:blipFill>
          <a:blip r:embed="rId3"/>
          <a:srcRect/>
          <a:stretch>
            <a:fillRect/>
          </a:stretch>
        </p:blipFill>
        <p:spPr bwMode="auto">
          <a:xfrm>
            <a:off x="228600" y="2792413"/>
            <a:ext cx="4114800" cy="2998787"/>
          </a:xfrm>
          <a:prstGeom prst="rect">
            <a:avLst/>
          </a:prstGeom>
          <a:noFill/>
          <a:ln w="9525">
            <a:noFill/>
            <a:miter lim="800000"/>
            <a:headEnd/>
            <a:tailEnd/>
          </a:ln>
        </p:spPr>
      </p:pic>
      <p:pic>
        <p:nvPicPr>
          <p:cNvPr id="257032" name="Picture 8" descr="normal fault"/>
          <p:cNvPicPr>
            <a:picLocks noChangeAspect="1" noChangeArrowheads="1"/>
          </p:cNvPicPr>
          <p:nvPr/>
        </p:nvPicPr>
        <p:blipFill>
          <a:blip r:embed="rId2"/>
          <a:srcRect/>
          <a:stretch>
            <a:fillRect/>
          </a:stretch>
        </p:blipFill>
        <p:spPr bwMode="auto">
          <a:xfrm>
            <a:off x="4724400" y="2819400"/>
            <a:ext cx="4343400" cy="3027363"/>
          </a:xfrm>
          <a:prstGeom prst="rect">
            <a:avLst/>
          </a:prstGeom>
          <a:noFill/>
          <a:ln w="9525">
            <a:noFill/>
            <a:miter lim="800000"/>
            <a:headEnd/>
            <a:tailEnd/>
          </a:ln>
        </p:spPr>
      </p:pic>
      <p:pic>
        <p:nvPicPr>
          <p:cNvPr id="102405" name="Picture 9" descr="normal fault2"/>
          <p:cNvPicPr>
            <a:picLocks noChangeAspect="1" noChangeArrowheads="1"/>
          </p:cNvPicPr>
          <p:nvPr/>
        </p:nvPicPr>
        <p:blipFill>
          <a:blip r:embed="rId3"/>
          <a:srcRect/>
          <a:stretch>
            <a:fillRect/>
          </a:stretch>
        </p:blipFill>
        <p:spPr bwMode="auto">
          <a:xfrm>
            <a:off x="228600" y="2792413"/>
            <a:ext cx="4114800" cy="2998787"/>
          </a:xfrm>
          <a:prstGeom prst="rect">
            <a:avLst/>
          </a:prstGeom>
          <a:noFill/>
          <a:ln w="9525">
            <a:noFill/>
            <a:miter lim="800000"/>
            <a:headEnd/>
            <a:tailEnd/>
          </a:ln>
        </p:spPr>
      </p:pic>
      <p:grpSp>
        <p:nvGrpSpPr>
          <p:cNvPr id="2" name="Group 10"/>
          <p:cNvGrpSpPr>
            <a:grpSpLocks/>
          </p:cNvGrpSpPr>
          <p:nvPr/>
        </p:nvGrpSpPr>
        <p:grpSpPr bwMode="auto">
          <a:xfrm>
            <a:off x="228600" y="3103563"/>
            <a:ext cx="4038600" cy="2154237"/>
            <a:chOff x="144" y="1955"/>
            <a:chExt cx="2544" cy="1357"/>
          </a:xfrm>
        </p:grpSpPr>
        <p:sp>
          <p:nvSpPr>
            <p:cNvPr id="102416" name="Freeform 11"/>
            <p:cNvSpPr>
              <a:spLocks/>
            </p:cNvSpPr>
            <p:nvPr/>
          </p:nvSpPr>
          <p:spPr bwMode="auto">
            <a:xfrm>
              <a:off x="155" y="1955"/>
              <a:ext cx="2533" cy="1357"/>
            </a:xfrm>
            <a:custGeom>
              <a:avLst/>
              <a:gdLst>
                <a:gd name="T0" fmla="*/ 0 w 2533"/>
                <a:gd name="T1" fmla="*/ 0 h 1357"/>
                <a:gd name="T2" fmla="*/ 54 w 2533"/>
                <a:gd name="T3" fmla="*/ 18 h 1357"/>
                <a:gd name="T4" fmla="*/ 373 w 2533"/>
                <a:gd name="T5" fmla="*/ 301 h 1357"/>
                <a:gd name="T6" fmla="*/ 757 w 2533"/>
                <a:gd name="T7" fmla="*/ 637 h 1357"/>
                <a:gd name="T8" fmla="*/ 1189 w 2533"/>
                <a:gd name="T9" fmla="*/ 925 h 1357"/>
                <a:gd name="T10" fmla="*/ 1573 w 2533"/>
                <a:gd name="T11" fmla="*/ 1117 h 1357"/>
                <a:gd name="T12" fmla="*/ 2101 w 2533"/>
                <a:gd name="T13" fmla="*/ 1261 h 1357"/>
                <a:gd name="T14" fmla="*/ 2533 w 2533"/>
                <a:gd name="T15" fmla="*/ 1357 h 1357"/>
                <a:gd name="T16" fmla="*/ 0 60000 65536"/>
                <a:gd name="T17" fmla="*/ 0 60000 65536"/>
                <a:gd name="T18" fmla="*/ 0 60000 65536"/>
                <a:gd name="T19" fmla="*/ 0 60000 65536"/>
                <a:gd name="T20" fmla="*/ 0 60000 65536"/>
                <a:gd name="T21" fmla="*/ 0 60000 65536"/>
                <a:gd name="T22" fmla="*/ 0 60000 65536"/>
                <a:gd name="T23" fmla="*/ 0 60000 65536"/>
                <a:gd name="T24" fmla="*/ 0 w 2533"/>
                <a:gd name="T25" fmla="*/ 0 h 1357"/>
                <a:gd name="T26" fmla="*/ 2533 w 2533"/>
                <a:gd name="T27" fmla="*/ 1357 h 13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3" h="1357">
                  <a:moveTo>
                    <a:pt x="0" y="0"/>
                  </a:moveTo>
                  <a:cubicBezTo>
                    <a:pt x="18" y="6"/>
                    <a:pt x="54" y="18"/>
                    <a:pt x="54" y="18"/>
                  </a:cubicBezTo>
                  <a:lnTo>
                    <a:pt x="373" y="301"/>
                  </a:lnTo>
                  <a:lnTo>
                    <a:pt x="757" y="637"/>
                  </a:lnTo>
                  <a:lnTo>
                    <a:pt x="1189" y="925"/>
                  </a:lnTo>
                  <a:lnTo>
                    <a:pt x="1573" y="1117"/>
                  </a:lnTo>
                  <a:lnTo>
                    <a:pt x="2101" y="1261"/>
                  </a:lnTo>
                  <a:lnTo>
                    <a:pt x="2533" y="1357"/>
                  </a:lnTo>
                </a:path>
              </a:pathLst>
            </a:custGeom>
            <a:noFill/>
            <a:ln w="38100">
              <a:solidFill>
                <a:srgbClr val="CC3300"/>
              </a:solidFill>
              <a:round/>
              <a:headEnd/>
              <a:tailEnd/>
            </a:ln>
          </p:spPr>
          <p:txBody>
            <a:bodyPr wrap="none" anchor="ctr"/>
            <a:lstStyle/>
            <a:p>
              <a:endParaRPr lang="es-CO"/>
            </a:p>
          </p:txBody>
        </p:sp>
        <p:sp>
          <p:nvSpPr>
            <p:cNvPr id="102417" name="Freeform 12"/>
            <p:cNvSpPr>
              <a:spLocks/>
            </p:cNvSpPr>
            <p:nvPr/>
          </p:nvSpPr>
          <p:spPr bwMode="auto">
            <a:xfrm>
              <a:off x="144" y="2496"/>
              <a:ext cx="624" cy="144"/>
            </a:xfrm>
            <a:custGeom>
              <a:avLst/>
              <a:gdLst>
                <a:gd name="T0" fmla="*/ 624 w 624"/>
                <a:gd name="T1" fmla="*/ 0 h 144"/>
                <a:gd name="T2" fmla="*/ 288 w 624"/>
                <a:gd name="T3" fmla="*/ 96 h 144"/>
                <a:gd name="T4" fmla="*/ 0 w 624"/>
                <a:gd name="T5" fmla="*/ 144 h 144"/>
                <a:gd name="T6" fmla="*/ 0 60000 65536"/>
                <a:gd name="T7" fmla="*/ 0 60000 65536"/>
                <a:gd name="T8" fmla="*/ 0 60000 65536"/>
                <a:gd name="T9" fmla="*/ 0 w 624"/>
                <a:gd name="T10" fmla="*/ 0 h 144"/>
                <a:gd name="T11" fmla="*/ 624 w 624"/>
                <a:gd name="T12" fmla="*/ 144 h 144"/>
              </a:gdLst>
              <a:ahLst/>
              <a:cxnLst>
                <a:cxn ang="T6">
                  <a:pos x="T0" y="T1"/>
                </a:cxn>
                <a:cxn ang="T7">
                  <a:pos x="T2" y="T3"/>
                </a:cxn>
                <a:cxn ang="T8">
                  <a:pos x="T4" y="T5"/>
                </a:cxn>
              </a:cxnLst>
              <a:rect l="T9" t="T10" r="T11" b="T12"/>
              <a:pathLst>
                <a:path w="624" h="144">
                  <a:moveTo>
                    <a:pt x="624" y="0"/>
                  </a:moveTo>
                  <a:lnTo>
                    <a:pt x="288" y="96"/>
                  </a:lnTo>
                  <a:lnTo>
                    <a:pt x="0" y="144"/>
                  </a:lnTo>
                </a:path>
              </a:pathLst>
            </a:custGeom>
            <a:noFill/>
            <a:ln w="28575">
              <a:solidFill>
                <a:schemeClr val="tx1"/>
              </a:solidFill>
              <a:round/>
              <a:headEnd/>
              <a:tailEnd/>
            </a:ln>
          </p:spPr>
          <p:txBody>
            <a:bodyPr wrap="none" anchor="ctr"/>
            <a:lstStyle/>
            <a:p>
              <a:endParaRPr lang="es-CO"/>
            </a:p>
          </p:txBody>
        </p:sp>
        <p:sp>
          <p:nvSpPr>
            <p:cNvPr id="102418" name="Freeform 13"/>
            <p:cNvSpPr>
              <a:spLocks/>
            </p:cNvSpPr>
            <p:nvPr/>
          </p:nvSpPr>
          <p:spPr bwMode="auto">
            <a:xfrm>
              <a:off x="1296" y="2448"/>
              <a:ext cx="1392" cy="384"/>
            </a:xfrm>
            <a:custGeom>
              <a:avLst/>
              <a:gdLst>
                <a:gd name="T0" fmla="*/ 0 w 1392"/>
                <a:gd name="T1" fmla="*/ 384 h 384"/>
                <a:gd name="T2" fmla="*/ 480 w 1392"/>
                <a:gd name="T3" fmla="*/ 288 h 384"/>
                <a:gd name="T4" fmla="*/ 1008 w 1392"/>
                <a:gd name="T5" fmla="*/ 144 h 384"/>
                <a:gd name="T6" fmla="*/ 1392 w 1392"/>
                <a:gd name="T7" fmla="*/ 0 h 384"/>
                <a:gd name="T8" fmla="*/ 0 60000 65536"/>
                <a:gd name="T9" fmla="*/ 0 60000 65536"/>
                <a:gd name="T10" fmla="*/ 0 60000 65536"/>
                <a:gd name="T11" fmla="*/ 0 60000 65536"/>
                <a:gd name="T12" fmla="*/ 0 w 1392"/>
                <a:gd name="T13" fmla="*/ 0 h 384"/>
                <a:gd name="T14" fmla="*/ 1392 w 1392"/>
                <a:gd name="T15" fmla="*/ 384 h 384"/>
              </a:gdLst>
              <a:ahLst/>
              <a:cxnLst>
                <a:cxn ang="T8">
                  <a:pos x="T0" y="T1"/>
                </a:cxn>
                <a:cxn ang="T9">
                  <a:pos x="T2" y="T3"/>
                </a:cxn>
                <a:cxn ang="T10">
                  <a:pos x="T4" y="T5"/>
                </a:cxn>
                <a:cxn ang="T11">
                  <a:pos x="T6" y="T7"/>
                </a:cxn>
              </a:cxnLst>
              <a:rect l="T12" t="T13" r="T14" b="T15"/>
              <a:pathLst>
                <a:path w="1392" h="384">
                  <a:moveTo>
                    <a:pt x="0" y="384"/>
                  </a:moveTo>
                  <a:lnTo>
                    <a:pt x="480" y="288"/>
                  </a:lnTo>
                  <a:lnTo>
                    <a:pt x="1008" y="144"/>
                  </a:lnTo>
                  <a:lnTo>
                    <a:pt x="1392" y="0"/>
                  </a:lnTo>
                </a:path>
              </a:pathLst>
            </a:custGeom>
            <a:noFill/>
            <a:ln w="28575">
              <a:solidFill>
                <a:schemeClr val="tx1"/>
              </a:solidFill>
              <a:round/>
              <a:headEnd/>
              <a:tailEnd/>
            </a:ln>
          </p:spPr>
          <p:txBody>
            <a:bodyPr wrap="none" anchor="ctr"/>
            <a:lstStyle/>
            <a:p>
              <a:endParaRPr lang="es-CO"/>
            </a:p>
          </p:txBody>
        </p:sp>
      </p:grpSp>
      <p:grpSp>
        <p:nvGrpSpPr>
          <p:cNvPr id="3" name="Group 14"/>
          <p:cNvGrpSpPr>
            <a:grpSpLocks/>
          </p:cNvGrpSpPr>
          <p:nvPr/>
        </p:nvGrpSpPr>
        <p:grpSpPr bwMode="auto">
          <a:xfrm>
            <a:off x="4724400" y="3848100"/>
            <a:ext cx="4343400" cy="1847850"/>
            <a:chOff x="2976" y="2424"/>
            <a:chExt cx="2736" cy="1164"/>
          </a:xfrm>
        </p:grpSpPr>
        <p:sp>
          <p:nvSpPr>
            <p:cNvPr id="102408" name="Freeform 15"/>
            <p:cNvSpPr>
              <a:spLocks/>
            </p:cNvSpPr>
            <p:nvPr/>
          </p:nvSpPr>
          <p:spPr bwMode="auto">
            <a:xfrm>
              <a:off x="3936" y="2640"/>
              <a:ext cx="576" cy="528"/>
            </a:xfrm>
            <a:custGeom>
              <a:avLst/>
              <a:gdLst>
                <a:gd name="T0" fmla="*/ 0 w 576"/>
                <a:gd name="T1" fmla="*/ 0 h 528"/>
                <a:gd name="T2" fmla="*/ 192 w 576"/>
                <a:gd name="T3" fmla="*/ 192 h 528"/>
                <a:gd name="T4" fmla="*/ 432 w 576"/>
                <a:gd name="T5" fmla="*/ 432 h 528"/>
                <a:gd name="T6" fmla="*/ 576 w 576"/>
                <a:gd name="T7" fmla="*/ 528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0"/>
                  </a:moveTo>
                  <a:lnTo>
                    <a:pt x="192" y="192"/>
                  </a:lnTo>
                  <a:lnTo>
                    <a:pt x="432" y="432"/>
                  </a:lnTo>
                  <a:lnTo>
                    <a:pt x="576" y="528"/>
                  </a:lnTo>
                </a:path>
              </a:pathLst>
            </a:custGeom>
            <a:noFill/>
            <a:ln w="28575">
              <a:solidFill>
                <a:srgbClr val="FF0000"/>
              </a:solidFill>
              <a:round/>
              <a:headEnd/>
              <a:tailEnd/>
            </a:ln>
          </p:spPr>
          <p:txBody>
            <a:bodyPr wrap="none" anchor="ctr"/>
            <a:lstStyle/>
            <a:p>
              <a:endParaRPr lang="es-CO"/>
            </a:p>
          </p:txBody>
        </p:sp>
        <p:sp>
          <p:nvSpPr>
            <p:cNvPr id="102409" name="Freeform 16"/>
            <p:cNvSpPr>
              <a:spLocks/>
            </p:cNvSpPr>
            <p:nvPr/>
          </p:nvSpPr>
          <p:spPr bwMode="auto">
            <a:xfrm>
              <a:off x="4578" y="2424"/>
              <a:ext cx="30" cy="12"/>
            </a:xfrm>
            <a:custGeom>
              <a:avLst/>
              <a:gdLst>
                <a:gd name="T0" fmla="*/ 0 w 30"/>
                <a:gd name="T1" fmla="*/ 0 h 12"/>
                <a:gd name="T2" fmla="*/ 30 w 30"/>
                <a:gd name="T3" fmla="*/ 12 h 12"/>
                <a:gd name="T4" fmla="*/ 0 w 30"/>
                <a:gd name="T5" fmla="*/ 0 h 12"/>
                <a:gd name="T6" fmla="*/ 0 60000 65536"/>
                <a:gd name="T7" fmla="*/ 0 60000 65536"/>
                <a:gd name="T8" fmla="*/ 0 60000 65536"/>
                <a:gd name="T9" fmla="*/ 0 w 30"/>
                <a:gd name="T10" fmla="*/ 0 h 12"/>
                <a:gd name="T11" fmla="*/ 30 w 30"/>
                <a:gd name="T12" fmla="*/ 12 h 12"/>
              </a:gdLst>
              <a:ahLst/>
              <a:cxnLst>
                <a:cxn ang="T6">
                  <a:pos x="T0" y="T1"/>
                </a:cxn>
                <a:cxn ang="T7">
                  <a:pos x="T2" y="T3"/>
                </a:cxn>
                <a:cxn ang="T8">
                  <a:pos x="T4" y="T5"/>
                </a:cxn>
              </a:cxnLst>
              <a:rect l="T9" t="T10" r="T11" b="T12"/>
              <a:pathLst>
                <a:path w="30" h="12">
                  <a:moveTo>
                    <a:pt x="0" y="0"/>
                  </a:moveTo>
                  <a:cubicBezTo>
                    <a:pt x="10" y="4"/>
                    <a:pt x="30" y="12"/>
                    <a:pt x="30" y="12"/>
                  </a:cubicBezTo>
                  <a:cubicBezTo>
                    <a:pt x="30" y="12"/>
                    <a:pt x="10" y="4"/>
                    <a:pt x="0" y="0"/>
                  </a:cubicBezTo>
                  <a:close/>
                </a:path>
              </a:pathLst>
            </a:custGeom>
            <a:solidFill>
              <a:schemeClr val="accent1"/>
            </a:solidFill>
            <a:ln w="9525">
              <a:solidFill>
                <a:schemeClr val="tx1"/>
              </a:solidFill>
              <a:round/>
              <a:headEnd/>
              <a:tailEnd/>
            </a:ln>
          </p:spPr>
          <p:txBody>
            <a:bodyPr wrap="none" anchor="ctr"/>
            <a:lstStyle/>
            <a:p>
              <a:endParaRPr lang="es-CO"/>
            </a:p>
          </p:txBody>
        </p:sp>
        <p:sp>
          <p:nvSpPr>
            <p:cNvPr id="102410" name="Freeform 17"/>
            <p:cNvSpPr>
              <a:spLocks/>
            </p:cNvSpPr>
            <p:nvPr/>
          </p:nvSpPr>
          <p:spPr bwMode="auto">
            <a:xfrm>
              <a:off x="4656" y="2466"/>
              <a:ext cx="720" cy="576"/>
            </a:xfrm>
            <a:custGeom>
              <a:avLst/>
              <a:gdLst>
                <a:gd name="T0" fmla="*/ 0 w 720"/>
                <a:gd name="T1" fmla="*/ 0 h 576"/>
                <a:gd name="T2" fmla="*/ 192 w 720"/>
                <a:gd name="T3" fmla="*/ 144 h 576"/>
                <a:gd name="T4" fmla="*/ 528 w 720"/>
                <a:gd name="T5" fmla="*/ 432 h 576"/>
                <a:gd name="T6" fmla="*/ 720 w 720"/>
                <a:gd name="T7" fmla="*/ 576 h 576"/>
                <a:gd name="T8" fmla="*/ 0 60000 65536"/>
                <a:gd name="T9" fmla="*/ 0 60000 65536"/>
                <a:gd name="T10" fmla="*/ 0 60000 65536"/>
                <a:gd name="T11" fmla="*/ 0 60000 65536"/>
                <a:gd name="T12" fmla="*/ 0 w 720"/>
                <a:gd name="T13" fmla="*/ 0 h 576"/>
                <a:gd name="T14" fmla="*/ 720 w 720"/>
                <a:gd name="T15" fmla="*/ 576 h 576"/>
              </a:gdLst>
              <a:ahLst/>
              <a:cxnLst>
                <a:cxn ang="T8">
                  <a:pos x="T0" y="T1"/>
                </a:cxn>
                <a:cxn ang="T9">
                  <a:pos x="T2" y="T3"/>
                </a:cxn>
                <a:cxn ang="T10">
                  <a:pos x="T4" y="T5"/>
                </a:cxn>
                <a:cxn ang="T11">
                  <a:pos x="T6" y="T7"/>
                </a:cxn>
              </a:cxnLst>
              <a:rect l="T12" t="T13" r="T14" b="T15"/>
              <a:pathLst>
                <a:path w="720" h="576">
                  <a:moveTo>
                    <a:pt x="0" y="0"/>
                  </a:moveTo>
                  <a:lnTo>
                    <a:pt x="192" y="144"/>
                  </a:lnTo>
                  <a:lnTo>
                    <a:pt x="528" y="432"/>
                  </a:lnTo>
                  <a:lnTo>
                    <a:pt x="720" y="576"/>
                  </a:lnTo>
                </a:path>
              </a:pathLst>
            </a:custGeom>
            <a:noFill/>
            <a:ln w="28575">
              <a:solidFill>
                <a:srgbClr val="FF0000"/>
              </a:solidFill>
              <a:round/>
              <a:headEnd/>
              <a:tailEnd/>
            </a:ln>
          </p:spPr>
          <p:txBody>
            <a:bodyPr wrap="none" anchor="ctr"/>
            <a:lstStyle/>
            <a:p>
              <a:endParaRPr lang="es-CO"/>
            </a:p>
          </p:txBody>
        </p:sp>
        <p:sp>
          <p:nvSpPr>
            <p:cNvPr id="102411" name="Freeform 18"/>
            <p:cNvSpPr>
              <a:spLocks/>
            </p:cNvSpPr>
            <p:nvPr/>
          </p:nvSpPr>
          <p:spPr bwMode="auto">
            <a:xfrm>
              <a:off x="4176" y="2496"/>
              <a:ext cx="672" cy="528"/>
            </a:xfrm>
            <a:custGeom>
              <a:avLst/>
              <a:gdLst>
                <a:gd name="T0" fmla="*/ 672 w 672"/>
                <a:gd name="T1" fmla="*/ 528 h 528"/>
                <a:gd name="T2" fmla="*/ 384 w 672"/>
                <a:gd name="T3" fmla="*/ 336 h 528"/>
                <a:gd name="T4" fmla="*/ 0 w 672"/>
                <a:gd name="T5" fmla="*/ 0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528"/>
                  </a:moveTo>
                  <a:lnTo>
                    <a:pt x="384" y="336"/>
                  </a:lnTo>
                  <a:lnTo>
                    <a:pt x="0" y="0"/>
                  </a:lnTo>
                </a:path>
              </a:pathLst>
            </a:custGeom>
            <a:noFill/>
            <a:ln w="28575">
              <a:solidFill>
                <a:srgbClr val="FF0000"/>
              </a:solidFill>
              <a:round/>
              <a:headEnd/>
              <a:tailEnd/>
            </a:ln>
          </p:spPr>
          <p:txBody>
            <a:bodyPr wrap="none" anchor="ctr"/>
            <a:lstStyle/>
            <a:p>
              <a:endParaRPr lang="es-CO"/>
            </a:p>
          </p:txBody>
        </p:sp>
        <p:sp>
          <p:nvSpPr>
            <p:cNvPr id="102412" name="Freeform 19"/>
            <p:cNvSpPr>
              <a:spLocks/>
            </p:cNvSpPr>
            <p:nvPr/>
          </p:nvSpPr>
          <p:spPr bwMode="auto">
            <a:xfrm>
              <a:off x="2976" y="3024"/>
              <a:ext cx="1296" cy="564"/>
            </a:xfrm>
            <a:custGeom>
              <a:avLst/>
              <a:gdLst>
                <a:gd name="T0" fmla="*/ 0 w 1296"/>
                <a:gd name="T1" fmla="*/ 564 h 564"/>
                <a:gd name="T2" fmla="*/ 312 w 1296"/>
                <a:gd name="T3" fmla="*/ 450 h 564"/>
                <a:gd name="T4" fmla="*/ 816 w 1296"/>
                <a:gd name="T5" fmla="*/ 240 h 564"/>
                <a:gd name="T6" fmla="*/ 1296 w 1296"/>
                <a:gd name="T7" fmla="*/ 0 h 564"/>
                <a:gd name="T8" fmla="*/ 0 60000 65536"/>
                <a:gd name="T9" fmla="*/ 0 60000 65536"/>
                <a:gd name="T10" fmla="*/ 0 60000 65536"/>
                <a:gd name="T11" fmla="*/ 0 60000 65536"/>
                <a:gd name="T12" fmla="*/ 0 w 1296"/>
                <a:gd name="T13" fmla="*/ 0 h 564"/>
                <a:gd name="T14" fmla="*/ 1296 w 1296"/>
                <a:gd name="T15" fmla="*/ 564 h 564"/>
              </a:gdLst>
              <a:ahLst/>
              <a:cxnLst>
                <a:cxn ang="T8">
                  <a:pos x="T0" y="T1"/>
                </a:cxn>
                <a:cxn ang="T9">
                  <a:pos x="T2" y="T3"/>
                </a:cxn>
                <a:cxn ang="T10">
                  <a:pos x="T4" y="T5"/>
                </a:cxn>
                <a:cxn ang="T11">
                  <a:pos x="T6" y="T7"/>
                </a:cxn>
              </a:cxnLst>
              <a:rect l="T12" t="T13" r="T14" b="T15"/>
              <a:pathLst>
                <a:path w="1296" h="564">
                  <a:moveTo>
                    <a:pt x="0" y="564"/>
                  </a:moveTo>
                  <a:cubicBezTo>
                    <a:pt x="56" y="562"/>
                    <a:pt x="176" y="504"/>
                    <a:pt x="312" y="450"/>
                  </a:cubicBezTo>
                  <a:lnTo>
                    <a:pt x="816" y="240"/>
                  </a:lnTo>
                  <a:lnTo>
                    <a:pt x="1296" y="0"/>
                  </a:lnTo>
                </a:path>
              </a:pathLst>
            </a:custGeom>
            <a:noFill/>
            <a:ln w="28575">
              <a:solidFill>
                <a:schemeClr val="tx1"/>
              </a:solidFill>
              <a:round/>
              <a:headEnd/>
              <a:tailEnd/>
            </a:ln>
          </p:spPr>
          <p:txBody>
            <a:bodyPr wrap="none" anchor="ctr"/>
            <a:lstStyle/>
            <a:p>
              <a:endParaRPr lang="es-CO"/>
            </a:p>
          </p:txBody>
        </p:sp>
        <p:sp>
          <p:nvSpPr>
            <p:cNvPr id="102413" name="Line 20"/>
            <p:cNvSpPr>
              <a:spLocks noChangeShapeType="1"/>
            </p:cNvSpPr>
            <p:nvPr/>
          </p:nvSpPr>
          <p:spPr bwMode="auto">
            <a:xfrm flipV="1">
              <a:off x="4518" y="3006"/>
              <a:ext cx="288" cy="144"/>
            </a:xfrm>
            <a:prstGeom prst="line">
              <a:avLst/>
            </a:prstGeom>
            <a:noFill/>
            <a:ln w="28575">
              <a:solidFill>
                <a:schemeClr val="tx1"/>
              </a:solidFill>
              <a:round/>
              <a:headEnd/>
              <a:tailEnd/>
            </a:ln>
          </p:spPr>
          <p:txBody>
            <a:bodyPr wrap="none" anchor="ctr"/>
            <a:lstStyle/>
            <a:p>
              <a:endParaRPr lang="es-CO"/>
            </a:p>
          </p:txBody>
        </p:sp>
        <p:sp>
          <p:nvSpPr>
            <p:cNvPr id="102414" name="Line 21"/>
            <p:cNvSpPr>
              <a:spLocks noChangeShapeType="1"/>
            </p:cNvSpPr>
            <p:nvPr/>
          </p:nvSpPr>
          <p:spPr bwMode="auto">
            <a:xfrm flipV="1">
              <a:off x="4848" y="2880"/>
              <a:ext cx="288" cy="144"/>
            </a:xfrm>
            <a:prstGeom prst="line">
              <a:avLst/>
            </a:prstGeom>
            <a:noFill/>
            <a:ln w="28575">
              <a:solidFill>
                <a:schemeClr val="tx1"/>
              </a:solidFill>
              <a:round/>
              <a:headEnd/>
              <a:tailEnd/>
            </a:ln>
          </p:spPr>
          <p:txBody>
            <a:bodyPr wrap="none" anchor="ctr"/>
            <a:lstStyle/>
            <a:p>
              <a:endParaRPr lang="es-CO"/>
            </a:p>
          </p:txBody>
        </p:sp>
        <p:sp>
          <p:nvSpPr>
            <p:cNvPr id="102415" name="Line 22"/>
            <p:cNvSpPr>
              <a:spLocks noChangeShapeType="1"/>
            </p:cNvSpPr>
            <p:nvPr/>
          </p:nvSpPr>
          <p:spPr bwMode="auto">
            <a:xfrm flipV="1">
              <a:off x="5376" y="2880"/>
              <a:ext cx="336" cy="144"/>
            </a:xfrm>
            <a:prstGeom prst="line">
              <a:avLst/>
            </a:prstGeom>
            <a:noFill/>
            <a:ln w="28575">
              <a:solidFill>
                <a:schemeClr val="tx1"/>
              </a:solidFill>
              <a:round/>
              <a:headEnd/>
              <a:tailEnd/>
            </a:ln>
          </p:spPr>
          <p:txBody>
            <a:bodyPr wrap="none" anchor="ctr"/>
            <a:lstStyle/>
            <a:p>
              <a:endParaRPr lang="es-CO"/>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7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2570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
          <p:cNvPicPr>
            <a:picLocks noChangeAspect="1" noChangeArrowheads="1"/>
          </p:cNvPicPr>
          <p:nvPr/>
        </p:nvPicPr>
        <p:blipFill>
          <a:blip r:embed="rId2"/>
          <a:srcRect/>
          <a:stretch>
            <a:fillRect/>
          </a:stretch>
        </p:blipFill>
        <p:spPr bwMode="auto">
          <a:xfrm>
            <a:off x="468313" y="404813"/>
            <a:ext cx="3598862" cy="3167062"/>
          </a:xfrm>
          <a:prstGeom prst="rect">
            <a:avLst/>
          </a:prstGeom>
          <a:noFill/>
          <a:ln w="9525">
            <a:noFill/>
            <a:miter lim="800000"/>
            <a:headEnd/>
            <a:tailEnd/>
          </a:ln>
        </p:spPr>
      </p:pic>
      <p:pic>
        <p:nvPicPr>
          <p:cNvPr id="103427" name="Picture 5"/>
          <p:cNvPicPr>
            <a:picLocks noChangeAspect="1" noChangeArrowheads="1"/>
          </p:cNvPicPr>
          <p:nvPr/>
        </p:nvPicPr>
        <p:blipFill>
          <a:blip r:embed="rId3"/>
          <a:srcRect/>
          <a:stretch>
            <a:fillRect/>
          </a:stretch>
        </p:blipFill>
        <p:spPr bwMode="auto">
          <a:xfrm>
            <a:off x="4067175" y="3500438"/>
            <a:ext cx="4752975" cy="3162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p:cNvPicPr>
            <a:picLocks noChangeAspect="1" noChangeArrowheads="1"/>
          </p:cNvPicPr>
          <p:nvPr/>
        </p:nvPicPr>
        <p:blipFill>
          <a:blip r:embed="rId2"/>
          <a:srcRect/>
          <a:stretch>
            <a:fillRect/>
          </a:stretch>
        </p:blipFill>
        <p:spPr bwMode="auto">
          <a:xfrm>
            <a:off x="785813" y="1027113"/>
            <a:ext cx="7572375" cy="4810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179388" y="188913"/>
            <a:ext cx="8640762" cy="336550"/>
          </a:xfrm>
          <a:prstGeom prst="rect">
            <a:avLst/>
          </a:prstGeom>
          <a:noFill/>
          <a:ln w="9525">
            <a:noFill/>
            <a:miter lim="800000"/>
            <a:headEnd/>
            <a:tailEnd/>
          </a:ln>
        </p:spPr>
        <p:txBody>
          <a:bodyPr>
            <a:spAutoFit/>
          </a:bodyPr>
          <a:lstStyle/>
          <a:p>
            <a:pPr>
              <a:spcBef>
                <a:spcPct val="50000"/>
              </a:spcBef>
            </a:pPr>
            <a:endParaRPr lang="es-CO" sz="1600">
              <a:solidFill>
                <a:schemeClr val="bg1"/>
              </a:solidFill>
              <a:latin typeface="Arial" pitchFamily="34" charset="0"/>
            </a:endParaRPr>
          </a:p>
        </p:txBody>
      </p:sp>
      <p:sp>
        <p:nvSpPr>
          <p:cNvPr id="105475" name="Text Box 4"/>
          <p:cNvSpPr txBox="1">
            <a:spLocks noChangeArrowheads="1"/>
          </p:cNvSpPr>
          <p:nvPr/>
        </p:nvSpPr>
        <p:spPr bwMode="auto">
          <a:xfrm>
            <a:off x="179388" y="260350"/>
            <a:ext cx="8748712" cy="1681163"/>
          </a:xfrm>
          <a:prstGeom prst="rect">
            <a:avLst/>
          </a:prstGeom>
          <a:noFill/>
          <a:ln w="9525">
            <a:noFill/>
            <a:miter lim="800000"/>
            <a:headEnd/>
            <a:tailEnd/>
          </a:ln>
        </p:spPr>
        <p:txBody>
          <a:bodyPr>
            <a:spAutoFit/>
          </a:bodyPr>
          <a:lstStyle/>
          <a:p>
            <a:r>
              <a:rPr lang="es-ES" sz="1600" b="1">
                <a:solidFill>
                  <a:schemeClr val="tx2"/>
                </a:solidFill>
                <a:latin typeface="Arial" pitchFamily="34" charset="0"/>
              </a:rPr>
              <a:t>Fallas de compresión.- </a:t>
            </a:r>
            <a:endParaRPr lang="es-ES" sz="1600">
              <a:solidFill>
                <a:schemeClr val="tx2"/>
              </a:solidFill>
              <a:latin typeface="Arial" pitchFamily="34" charset="0"/>
            </a:endParaRPr>
          </a:p>
          <a:p>
            <a:r>
              <a:rPr lang="es-ES" sz="1600">
                <a:solidFill>
                  <a:schemeClr val="tx2"/>
                </a:solidFill>
                <a:latin typeface="Arial" pitchFamily="34" charset="0"/>
              </a:rPr>
              <a:t/>
            </a:r>
            <a:br>
              <a:rPr lang="es-ES" sz="1600">
                <a:solidFill>
                  <a:schemeClr val="tx2"/>
                </a:solidFill>
                <a:latin typeface="Arial" pitchFamily="34" charset="0"/>
              </a:rPr>
            </a:br>
            <a:r>
              <a:rPr lang="es-ES" sz="1600" b="1" u="sng">
                <a:solidFill>
                  <a:schemeClr val="tx2"/>
                </a:solidFill>
                <a:latin typeface="Arial" pitchFamily="34" charset="0"/>
              </a:rPr>
              <a:t>Un Horst</a:t>
            </a:r>
            <a:r>
              <a:rPr lang="es-ES" sz="1600">
                <a:solidFill>
                  <a:schemeClr val="tx2"/>
                </a:solidFill>
                <a:latin typeface="Arial" pitchFamily="34" charset="0"/>
              </a:rPr>
              <a:t> o pilar tectónico muestra un movimiento hacia arriba en su interior, es decir el sector central está construida por rocas más antiguas como el sector lateral. un horst puede formar morfológicamente elevaciones o depresiones (valles quebradas). </a:t>
            </a:r>
          </a:p>
          <a:p>
            <a:pPr>
              <a:spcBef>
                <a:spcPct val="50000"/>
              </a:spcBef>
            </a:pPr>
            <a:endParaRPr lang="es-ES" sz="1600">
              <a:solidFill>
                <a:schemeClr val="tx2"/>
              </a:solidFill>
              <a:latin typeface="Arial" pitchFamily="34" charset="0"/>
            </a:endParaRPr>
          </a:p>
        </p:txBody>
      </p:sp>
      <p:pic>
        <p:nvPicPr>
          <p:cNvPr id="105476" name="Picture 5" descr="C:\Nestor\GEOLOGIA\Geología Estructural\graben_archivos\Horstga1.gif"/>
          <p:cNvPicPr>
            <a:picLocks noChangeAspect="1" noChangeArrowheads="1"/>
          </p:cNvPicPr>
          <p:nvPr/>
        </p:nvPicPr>
        <p:blipFill>
          <a:blip r:embed="rId2" r:link="rId3"/>
          <a:srcRect/>
          <a:stretch>
            <a:fillRect/>
          </a:stretch>
        </p:blipFill>
        <p:spPr bwMode="auto">
          <a:xfrm>
            <a:off x="1258888" y="2492375"/>
            <a:ext cx="60960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50825" y="260350"/>
            <a:ext cx="8893175" cy="3514725"/>
          </a:xfrm>
          <a:prstGeom prst="rect">
            <a:avLst/>
          </a:prstGeom>
          <a:noFill/>
          <a:ln w="9525">
            <a:noFill/>
            <a:miter lim="800000"/>
            <a:headEnd/>
            <a:tailEnd/>
          </a:ln>
        </p:spPr>
        <p:txBody>
          <a:bodyPr>
            <a:spAutoFit/>
          </a:bodyPr>
          <a:lstStyle/>
          <a:p>
            <a:r>
              <a:rPr lang="es-ES" sz="1600" b="1">
                <a:solidFill>
                  <a:schemeClr val="tx2"/>
                </a:solidFill>
                <a:latin typeface="Arial" pitchFamily="34" charset="0"/>
              </a:rPr>
              <a:t>FALLAS INVERSAS (REVERSE FAULT).- </a:t>
            </a:r>
          </a:p>
          <a:p>
            <a:endParaRPr lang="es-ES" sz="1600" b="1">
              <a:solidFill>
                <a:schemeClr val="tx2"/>
              </a:solidFill>
              <a:latin typeface="Arial" pitchFamily="34" charset="0"/>
            </a:endParaRPr>
          </a:p>
          <a:p>
            <a:r>
              <a:rPr lang="es-ES" sz="1600">
                <a:solidFill>
                  <a:schemeClr val="tx2"/>
                </a:solidFill>
                <a:latin typeface="Arial" pitchFamily="34" charset="0"/>
              </a:rPr>
              <a:t>Son aquellas en las cuales el labio superior ha subido con respecto al labio inferior, en el sentido contrario a la Ley de la Gravedad. Producida por un esfuerzo compresional.</a:t>
            </a:r>
            <a:endParaRPr lang="es-MX" sz="1600">
              <a:solidFill>
                <a:schemeClr val="tx2"/>
              </a:solidFill>
              <a:latin typeface="Arial" pitchFamily="34" charset="0"/>
            </a:endParaRPr>
          </a:p>
          <a:p>
            <a:r>
              <a:rPr lang="es-MX" sz="1600">
                <a:solidFill>
                  <a:schemeClr val="tx2"/>
                </a:solidFill>
                <a:latin typeface="Arial" pitchFamily="34" charset="0"/>
              </a:rPr>
              <a:t>Existen dos posibilidades de desplazamiento: Una cuando el piso baja. o se mete bajo el techo, al cual se le denomina BAJOCORRIMIENTO, y otro cuando el techo se monta o se pone por encima del piso, llamándose SOBRECORRIMIENTO o más comúnmente denominado cabalgamiento. </a:t>
            </a:r>
          </a:p>
          <a:p>
            <a:endParaRPr lang="es-MX" sz="1600" b="1">
              <a:solidFill>
                <a:schemeClr val="tx2"/>
              </a:solidFill>
              <a:latin typeface="Arial" pitchFamily="34" charset="0"/>
            </a:endParaRPr>
          </a:p>
          <a:p>
            <a:endParaRPr lang="es-MX" sz="1600" b="1">
              <a:solidFill>
                <a:schemeClr val="tx2"/>
              </a:solidFill>
              <a:latin typeface="Arial" pitchFamily="34" charset="0"/>
            </a:endParaRPr>
          </a:p>
          <a:p>
            <a:r>
              <a:rPr lang="es-MX" sz="1600" b="1">
                <a:solidFill>
                  <a:schemeClr val="tx2"/>
                </a:solidFill>
                <a:latin typeface="Arial" pitchFamily="34" charset="0"/>
              </a:rPr>
              <a:t>ORIGEN Y TIPOS DE LAS FALLAS INVERSAS</a:t>
            </a:r>
            <a:endParaRPr lang="es-ES" sz="1600" b="1">
              <a:solidFill>
                <a:schemeClr val="tx2"/>
              </a:solidFill>
              <a:latin typeface="Arial" pitchFamily="34" charset="0"/>
            </a:endParaRPr>
          </a:p>
          <a:p>
            <a:r>
              <a:rPr lang="es-MX" sz="1600">
                <a:solidFill>
                  <a:schemeClr val="tx2"/>
                </a:solidFill>
                <a:latin typeface="Arial" pitchFamily="34" charset="0"/>
              </a:rPr>
              <a:t>Las  fallas inversas están relacionadas directamente con plegamientos, es decir, estas dos estructuras se van formando contemporáneamente mientras que</a:t>
            </a:r>
            <a:r>
              <a:rPr lang="es-MX" sz="1600">
                <a:solidFill>
                  <a:schemeClr val="bg1"/>
                </a:solidFill>
                <a:latin typeface="Arial" pitchFamily="34" charset="0"/>
              </a:rPr>
              <a:t> otras fallas afectan estratos horizontales y en otros casos estratos que ya han sido plegadas.</a:t>
            </a:r>
            <a:r>
              <a:rPr lang="es-MX" sz="1600">
                <a:latin typeface="Arial" pitchFamily="34" charset="0"/>
              </a:rPr>
              <a:t> </a:t>
            </a:r>
            <a:endParaRPr lang="es-ES" sz="1600">
              <a:latin typeface="Arial" pitchFamily="34" charset="0"/>
            </a:endParaRPr>
          </a:p>
        </p:txBody>
      </p:sp>
      <p:pic>
        <p:nvPicPr>
          <p:cNvPr id="106499" name="Picture 3"/>
          <p:cNvPicPr>
            <a:picLocks noChangeAspect="1" noChangeArrowheads="1"/>
          </p:cNvPicPr>
          <p:nvPr/>
        </p:nvPicPr>
        <p:blipFill>
          <a:blip r:embed="rId2"/>
          <a:srcRect/>
          <a:stretch>
            <a:fillRect/>
          </a:stretch>
        </p:blipFill>
        <p:spPr bwMode="auto">
          <a:xfrm>
            <a:off x="357188" y="3857625"/>
            <a:ext cx="4694237" cy="2544763"/>
          </a:xfrm>
          <a:prstGeom prst="rect">
            <a:avLst/>
          </a:prstGeom>
          <a:noFill/>
          <a:ln w="9525">
            <a:noFill/>
            <a:miter lim="800000"/>
            <a:headEnd/>
            <a:tailEnd/>
          </a:ln>
        </p:spPr>
      </p:pic>
      <p:pic>
        <p:nvPicPr>
          <p:cNvPr id="106500" name="Picture 2" descr="Bestand:Inverse fault EN-FR.svg">
            <a:hlinkClick r:id="rId3"/>
          </p:cNvPr>
          <p:cNvPicPr>
            <a:picLocks noChangeAspect="1" noChangeArrowheads="1"/>
          </p:cNvPicPr>
          <p:nvPr/>
        </p:nvPicPr>
        <p:blipFill>
          <a:blip r:embed="rId4"/>
          <a:srcRect/>
          <a:stretch>
            <a:fillRect/>
          </a:stretch>
        </p:blipFill>
        <p:spPr bwMode="auto">
          <a:xfrm>
            <a:off x="5286375" y="3714750"/>
            <a:ext cx="3616325"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467100" y="-61913"/>
            <a:ext cx="2247900" cy="1187451"/>
          </a:xfrm>
          <a:prstGeom prst="rect">
            <a:avLst/>
          </a:prstGeom>
          <a:noFill/>
          <a:ln w="9525">
            <a:noFill/>
            <a:miter lim="800000"/>
            <a:headEnd/>
            <a:tailEnd/>
          </a:ln>
        </p:spPr>
        <p:txBody>
          <a:bodyPr wrap="none">
            <a:spAutoFit/>
          </a:bodyPr>
          <a:lstStyle/>
          <a:p>
            <a:pPr algn="ctr" eaLnBrk="0" hangingPunct="0"/>
            <a:r>
              <a:rPr lang="es-MX" sz="2400">
                <a:latin typeface="Times New Roman" pitchFamily="18" charset="0"/>
              </a:rPr>
              <a:t>Falla </a:t>
            </a:r>
          </a:p>
          <a:p>
            <a:pPr algn="ctr" eaLnBrk="0" hangingPunct="0"/>
            <a:r>
              <a:rPr lang="es-MX" sz="2400">
                <a:latin typeface="Times New Roman" pitchFamily="18" charset="0"/>
              </a:rPr>
              <a:t>Inversa</a:t>
            </a:r>
          </a:p>
          <a:p>
            <a:pPr algn="ctr" eaLnBrk="0" hangingPunct="0"/>
            <a:r>
              <a:rPr lang="es-MX">
                <a:latin typeface="Times New Roman" pitchFamily="18" charset="0"/>
              </a:rPr>
              <a:t>(thrust / reverse fault)</a:t>
            </a:r>
            <a:r>
              <a:rPr lang="es-MX" sz="2400">
                <a:latin typeface="Times New Roman" pitchFamily="18" charset="0"/>
              </a:rPr>
              <a:t> </a:t>
            </a:r>
            <a:endParaRPr lang="es-CO" sz="2400">
              <a:latin typeface="Times New Roman" pitchFamily="18" charset="0"/>
            </a:endParaRPr>
          </a:p>
        </p:txBody>
      </p:sp>
      <p:pic>
        <p:nvPicPr>
          <p:cNvPr id="107523" name="Picture 4" descr="thrust1"/>
          <p:cNvPicPr>
            <a:picLocks noChangeAspect="1" noChangeArrowheads="1"/>
          </p:cNvPicPr>
          <p:nvPr/>
        </p:nvPicPr>
        <p:blipFill>
          <a:blip r:embed="rId2"/>
          <a:srcRect/>
          <a:stretch>
            <a:fillRect/>
          </a:stretch>
        </p:blipFill>
        <p:spPr bwMode="auto">
          <a:xfrm>
            <a:off x="176213" y="2622550"/>
            <a:ext cx="4267200" cy="3200400"/>
          </a:xfrm>
          <a:prstGeom prst="rect">
            <a:avLst/>
          </a:prstGeom>
          <a:noFill/>
          <a:ln w="9525">
            <a:noFill/>
            <a:miter lim="800000"/>
            <a:headEnd/>
            <a:tailEnd/>
          </a:ln>
        </p:spPr>
      </p:pic>
      <p:pic>
        <p:nvPicPr>
          <p:cNvPr id="258053" name="Picture 5" descr="thrust2"/>
          <p:cNvPicPr>
            <a:picLocks noChangeAspect="1" noChangeArrowheads="1"/>
          </p:cNvPicPr>
          <p:nvPr/>
        </p:nvPicPr>
        <p:blipFill>
          <a:blip r:embed="rId3"/>
          <a:srcRect/>
          <a:stretch>
            <a:fillRect/>
          </a:stretch>
        </p:blipFill>
        <p:spPr bwMode="auto">
          <a:xfrm>
            <a:off x="4678363" y="2767013"/>
            <a:ext cx="4343400" cy="3081337"/>
          </a:xfrm>
          <a:prstGeom prst="rect">
            <a:avLst/>
          </a:prstGeom>
          <a:noFill/>
          <a:ln w="9525">
            <a:noFill/>
            <a:miter lim="800000"/>
            <a:headEnd/>
            <a:tailEnd/>
          </a:ln>
        </p:spPr>
      </p:pic>
      <p:grpSp>
        <p:nvGrpSpPr>
          <p:cNvPr id="2" name="Group 6"/>
          <p:cNvGrpSpPr>
            <a:grpSpLocks/>
          </p:cNvGrpSpPr>
          <p:nvPr/>
        </p:nvGrpSpPr>
        <p:grpSpPr bwMode="auto">
          <a:xfrm>
            <a:off x="230188" y="3962400"/>
            <a:ext cx="4113212" cy="1479550"/>
            <a:chOff x="145" y="2496"/>
            <a:chExt cx="2591" cy="932"/>
          </a:xfrm>
        </p:grpSpPr>
        <p:sp>
          <p:nvSpPr>
            <p:cNvPr id="107532" name="Freeform 7"/>
            <p:cNvSpPr>
              <a:spLocks/>
            </p:cNvSpPr>
            <p:nvPr/>
          </p:nvSpPr>
          <p:spPr bwMode="auto">
            <a:xfrm>
              <a:off x="345" y="2496"/>
              <a:ext cx="2391" cy="932"/>
            </a:xfrm>
            <a:custGeom>
              <a:avLst/>
              <a:gdLst>
                <a:gd name="T0" fmla="*/ 0 w 2391"/>
                <a:gd name="T1" fmla="*/ 932 h 932"/>
                <a:gd name="T2" fmla="*/ 273 w 2391"/>
                <a:gd name="T3" fmla="*/ 768 h 932"/>
                <a:gd name="T4" fmla="*/ 564 w 2391"/>
                <a:gd name="T5" fmla="*/ 631 h 932"/>
                <a:gd name="T6" fmla="*/ 1109 w 2391"/>
                <a:gd name="T7" fmla="*/ 386 h 932"/>
                <a:gd name="T8" fmla="*/ 1518 w 2391"/>
                <a:gd name="T9" fmla="*/ 186 h 932"/>
                <a:gd name="T10" fmla="*/ 1959 w 2391"/>
                <a:gd name="T11" fmla="*/ 48 h 932"/>
                <a:gd name="T12" fmla="*/ 2391 w 2391"/>
                <a:gd name="T13" fmla="*/ 0 h 932"/>
                <a:gd name="T14" fmla="*/ 0 60000 65536"/>
                <a:gd name="T15" fmla="*/ 0 60000 65536"/>
                <a:gd name="T16" fmla="*/ 0 60000 65536"/>
                <a:gd name="T17" fmla="*/ 0 60000 65536"/>
                <a:gd name="T18" fmla="*/ 0 60000 65536"/>
                <a:gd name="T19" fmla="*/ 0 60000 65536"/>
                <a:gd name="T20" fmla="*/ 0 60000 65536"/>
                <a:gd name="T21" fmla="*/ 0 w 2391"/>
                <a:gd name="T22" fmla="*/ 0 h 932"/>
                <a:gd name="T23" fmla="*/ 2391 w 2391"/>
                <a:gd name="T24" fmla="*/ 932 h 9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1" h="932">
                  <a:moveTo>
                    <a:pt x="0" y="932"/>
                  </a:moveTo>
                  <a:cubicBezTo>
                    <a:pt x="46" y="923"/>
                    <a:pt x="227" y="778"/>
                    <a:pt x="273" y="768"/>
                  </a:cubicBezTo>
                  <a:cubicBezTo>
                    <a:pt x="315" y="759"/>
                    <a:pt x="444" y="694"/>
                    <a:pt x="564" y="631"/>
                  </a:cubicBezTo>
                  <a:lnTo>
                    <a:pt x="1109" y="386"/>
                  </a:lnTo>
                  <a:lnTo>
                    <a:pt x="1518" y="186"/>
                  </a:lnTo>
                  <a:lnTo>
                    <a:pt x="1959" y="48"/>
                  </a:lnTo>
                  <a:lnTo>
                    <a:pt x="2391" y="0"/>
                  </a:lnTo>
                </a:path>
              </a:pathLst>
            </a:custGeom>
            <a:noFill/>
            <a:ln w="28575">
              <a:solidFill>
                <a:srgbClr val="FF0000"/>
              </a:solidFill>
              <a:round/>
              <a:headEnd/>
              <a:tailEnd/>
            </a:ln>
          </p:spPr>
          <p:txBody>
            <a:bodyPr wrap="none" anchor="ctr"/>
            <a:lstStyle/>
            <a:p>
              <a:endParaRPr lang="es-CO"/>
            </a:p>
          </p:txBody>
        </p:sp>
        <p:sp>
          <p:nvSpPr>
            <p:cNvPr id="107533" name="Freeform 8"/>
            <p:cNvSpPr>
              <a:spLocks/>
            </p:cNvSpPr>
            <p:nvPr/>
          </p:nvSpPr>
          <p:spPr bwMode="auto">
            <a:xfrm>
              <a:off x="145" y="2572"/>
              <a:ext cx="1375" cy="465"/>
            </a:xfrm>
            <a:custGeom>
              <a:avLst/>
              <a:gdLst>
                <a:gd name="T0" fmla="*/ 0 w 1375"/>
                <a:gd name="T1" fmla="*/ 465 h 465"/>
                <a:gd name="T2" fmla="*/ 327 w 1375"/>
                <a:gd name="T3" fmla="*/ 272 h 465"/>
                <a:gd name="T4" fmla="*/ 547 w 1375"/>
                <a:gd name="T5" fmla="*/ 144 h 465"/>
                <a:gd name="T6" fmla="*/ 735 w 1375"/>
                <a:gd name="T7" fmla="*/ 56 h 465"/>
                <a:gd name="T8" fmla="*/ 907 w 1375"/>
                <a:gd name="T9" fmla="*/ 0 h 465"/>
                <a:gd name="T10" fmla="*/ 1059 w 1375"/>
                <a:gd name="T11" fmla="*/ 4 h 465"/>
                <a:gd name="T12" fmla="*/ 1207 w 1375"/>
                <a:gd name="T13" fmla="*/ 72 h 465"/>
                <a:gd name="T14" fmla="*/ 1299 w 1375"/>
                <a:gd name="T15" fmla="*/ 156 h 465"/>
                <a:gd name="T16" fmla="*/ 1375 w 1375"/>
                <a:gd name="T17" fmla="*/ 244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5"/>
                <a:gd name="T28" fmla="*/ 0 h 465"/>
                <a:gd name="T29" fmla="*/ 1375 w 1375"/>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5" h="465">
                  <a:moveTo>
                    <a:pt x="0" y="465"/>
                  </a:moveTo>
                  <a:cubicBezTo>
                    <a:pt x="112" y="413"/>
                    <a:pt x="212" y="317"/>
                    <a:pt x="327" y="272"/>
                  </a:cubicBezTo>
                  <a:cubicBezTo>
                    <a:pt x="339" y="267"/>
                    <a:pt x="534" y="144"/>
                    <a:pt x="547" y="144"/>
                  </a:cubicBezTo>
                  <a:cubicBezTo>
                    <a:pt x="607" y="120"/>
                    <a:pt x="714" y="53"/>
                    <a:pt x="735" y="56"/>
                  </a:cubicBezTo>
                  <a:lnTo>
                    <a:pt x="907" y="0"/>
                  </a:lnTo>
                  <a:lnTo>
                    <a:pt x="1059" y="4"/>
                  </a:lnTo>
                  <a:cubicBezTo>
                    <a:pt x="1123" y="20"/>
                    <a:pt x="1146" y="46"/>
                    <a:pt x="1207" y="72"/>
                  </a:cubicBezTo>
                  <a:cubicBezTo>
                    <a:pt x="1218" y="77"/>
                    <a:pt x="1266" y="131"/>
                    <a:pt x="1299" y="156"/>
                  </a:cubicBezTo>
                  <a:lnTo>
                    <a:pt x="1375" y="244"/>
                  </a:lnTo>
                </a:path>
              </a:pathLst>
            </a:custGeom>
            <a:noFill/>
            <a:ln w="28575">
              <a:solidFill>
                <a:schemeClr val="tx1"/>
              </a:solidFill>
              <a:round/>
              <a:headEnd/>
              <a:tailEnd/>
            </a:ln>
          </p:spPr>
          <p:txBody>
            <a:bodyPr wrap="none" anchor="ctr"/>
            <a:lstStyle/>
            <a:p>
              <a:endParaRPr lang="es-CO"/>
            </a:p>
          </p:txBody>
        </p:sp>
        <p:sp>
          <p:nvSpPr>
            <p:cNvPr id="107534" name="Freeform 9"/>
            <p:cNvSpPr>
              <a:spLocks/>
            </p:cNvSpPr>
            <p:nvPr/>
          </p:nvSpPr>
          <p:spPr bwMode="auto">
            <a:xfrm>
              <a:off x="1054" y="2976"/>
              <a:ext cx="1634" cy="124"/>
            </a:xfrm>
            <a:custGeom>
              <a:avLst/>
              <a:gdLst>
                <a:gd name="T0" fmla="*/ 0 w 1634"/>
                <a:gd name="T1" fmla="*/ 124 h 124"/>
                <a:gd name="T2" fmla="*/ 82 w 1634"/>
                <a:gd name="T3" fmla="*/ 115 h 124"/>
                <a:gd name="T4" fmla="*/ 482 w 1634"/>
                <a:gd name="T5" fmla="*/ 48 h 124"/>
                <a:gd name="T6" fmla="*/ 914 w 1634"/>
                <a:gd name="T7" fmla="*/ 0 h 124"/>
                <a:gd name="T8" fmla="*/ 1298 w 1634"/>
                <a:gd name="T9" fmla="*/ 0 h 124"/>
                <a:gd name="T10" fmla="*/ 1634 w 1634"/>
                <a:gd name="T11" fmla="*/ 0 h 124"/>
                <a:gd name="T12" fmla="*/ 0 60000 65536"/>
                <a:gd name="T13" fmla="*/ 0 60000 65536"/>
                <a:gd name="T14" fmla="*/ 0 60000 65536"/>
                <a:gd name="T15" fmla="*/ 0 60000 65536"/>
                <a:gd name="T16" fmla="*/ 0 60000 65536"/>
                <a:gd name="T17" fmla="*/ 0 60000 65536"/>
                <a:gd name="T18" fmla="*/ 0 w 1634"/>
                <a:gd name="T19" fmla="*/ 0 h 124"/>
                <a:gd name="T20" fmla="*/ 1634 w 1634"/>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634" h="124">
                  <a:moveTo>
                    <a:pt x="0" y="124"/>
                  </a:moveTo>
                  <a:cubicBezTo>
                    <a:pt x="70" y="114"/>
                    <a:pt x="42" y="115"/>
                    <a:pt x="82" y="115"/>
                  </a:cubicBezTo>
                  <a:lnTo>
                    <a:pt x="482" y="48"/>
                  </a:lnTo>
                  <a:lnTo>
                    <a:pt x="914" y="0"/>
                  </a:lnTo>
                  <a:lnTo>
                    <a:pt x="1298" y="0"/>
                  </a:lnTo>
                  <a:lnTo>
                    <a:pt x="1634" y="0"/>
                  </a:lnTo>
                </a:path>
              </a:pathLst>
            </a:custGeom>
            <a:noFill/>
            <a:ln w="28575">
              <a:solidFill>
                <a:schemeClr val="tx1"/>
              </a:solidFill>
              <a:round/>
              <a:headEnd/>
              <a:tailEnd/>
            </a:ln>
          </p:spPr>
          <p:txBody>
            <a:bodyPr wrap="none" anchor="ctr"/>
            <a:lstStyle/>
            <a:p>
              <a:endParaRPr lang="es-CO"/>
            </a:p>
          </p:txBody>
        </p:sp>
      </p:grpSp>
      <p:grpSp>
        <p:nvGrpSpPr>
          <p:cNvPr id="3" name="Group 10"/>
          <p:cNvGrpSpPr>
            <a:grpSpLocks/>
          </p:cNvGrpSpPr>
          <p:nvPr/>
        </p:nvGrpSpPr>
        <p:grpSpPr bwMode="auto">
          <a:xfrm>
            <a:off x="4724400" y="4114800"/>
            <a:ext cx="4308475" cy="1687513"/>
            <a:chOff x="2976" y="2592"/>
            <a:chExt cx="2714" cy="1063"/>
          </a:xfrm>
        </p:grpSpPr>
        <p:sp>
          <p:nvSpPr>
            <p:cNvPr id="107528" name="Freeform 11"/>
            <p:cNvSpPr>
              <a:spLocks/>
            </p:cNvSpPr>
            <p:nvPr/>
          </p:nvSpPr>
          <p:spPr bwMode="auto">
            <a:xfrm>
              <a:off x="3718" y="3209"/>
              <a:ext cx="27" cy="9"/>
            </a:xfrm>
            <a:custGeom>
              <a:avLst/>
              <a:gdLst>
                <a:gd name="T0" fmla="*/ 0 w 27"/>
                <a:gd name="T1" fmla="*/ 9 h 9"/>
                <a:gd name="T2" fmla="*/ 27 w 27"/>
                <a:gd name="T3" fmla="*/ 0 h 9"/>
                <a:gd name="T4" fmla="*/ 0 w 27"/>
                <a:gd name="T5" fmla="*/ 9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9"/>
                  </a:moveTo>
                  <a:cubicBezTo>
                    <a:pt x="9" y="6"/>
                    <a:pt x="27" y="0"/>
                    <a:pt x="27" y="0"/>
                  </a:cubicBezTo>
                  <a:cubicBezTo>
                    <a:pt x="27" y="0"/>
                    <a:pt x="9" y="6"/>
                    <a:pt x="0" y="9"/>
                  </a:cubicBezTo>
                  <a:close/>
                </a:path>
              </a:pathLst>
            </a:custGeom>
            <a:solidFill>
              <a:schemeClr val="accent1"/>
            </a:solidFill>
            <a:ln w="9525">
              <a:solidFill>
                <a:schemeClr val="tx1"/>
              </a:solidFill>
              <a:round/>
              <a:headEnd/>
              <a:tailEnd/>
            </a:ln>
          </p:spPr>
          <p:txBody>
            <a:bodyPr wrap="none" anchor="ctr"/>
            <a:lstStyle/>
            <a:p>
              <a:endParaRPr lang="es-CO"/>
            </a:p>
          </p:txBody>
        </p:sp>
        <p:sp>
          <p:nvSpPr>
            <p:cNvPr id="107529" name="Freeform 12"/>
            <p:cNvSpPr>
              <a:spLocks/>
            </p:cNvSpPr>
            <p:nvPr/>
          </p:nvSpPr>
          <p:spPr bwMode="auto">
            <a:xfrm>
              <a:off x="3792" y="2900"/>
              <a:ext cx="1898" cy="327"/>
            </a:xfrm>
            <a:custGeom>
              <a:avLst/>
              <a:gdLst>
                <a:gd name="T0" fmla="*/ 0 w 1898"/>
                <a:gd name="T1" fmla="*/ 316 h 327"/>
                <a:gd name="T2" fmla="*/ 344 w 1898"/>
                <a:gd name="T3" fmla="*/ 146 h 327"/>
                <a:gd name="T4" fmla="*/ 598 w 1898"/>
                <a:gd name="T5" fmla="*/ 9 h 327"/>
                <a:gd name="T6" fmla="*/ 808 w 1898"/>
                <a:gd name="T7" fmla="*/ 0 h 327"/>
                <a:gd name="T8" fmla="*/ 1017 w 1898"/>
                <a:gd name="T9" fmla="*/ 73 h 327"/>
                <a:gd name="T10" fmla="*/ 1235 w 1898"/>
                <a:gd name="T11" fmla="*/ 209 h 327"/>
                <a:gd name="T12" fmla="*/ 1598 w 1898"/>
                <a:gd name="T13" fmla="*/ 300 h 327"/>
                <a:gd name="T14" fmla="*/ 1898 w 1898"/>
                <a:gd name="T15" fmla="*/ 327 h 327"/>
                <a:gd name="T16" fmla="*/ 0 60000 65536"/>
                <a:gd name="T17" fmla="*/ 0 60000 65536"/>
                <a:gd name="T18" fmla="*/ 0 60000 65536"/>
                <a:gd name="T19" fmla="*/ 0 60000 65536"/>
                <a:gd name="T20" fmla="*/ 0 60000 65536"/>
                <a:gd name="T21" fmla="*/ 0 60000 65536"/>
                <a:gd name="T22" fmla="*/ 0 60000 65536"/>
                <a:gd name="T23" fmla="*/ 0 60000 65536"/>
                <a:gd name="T24" fmla="*/ 0 w 1898"/>
                <a:gd name="T25" fmla="*/ 0 h 327"/>
                <a:gd name="T26" fmla="*/ 1898 w 1898"/>
                <a:gd name="T27" fmla="*/ 327 h 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8" h="327">
                  <a:moveTo>
                    <a:pt x="0" y="316"/>
                  </a:moveTo>
                  <a:lnTo>
                    <a:pt x="344" y="146"/>
                  </a:lnTo>
                  <a:lnTo>
                    <a:pt x="598" y="9"/>
                  </a:lnTo>
                  <a:lnTo>
                    <a:pt x="808" y="0"/>
                  </a:lnTo>
                  <a:lnTo>
                    <a:pt x="1017" y="73"/>
                  </a:lnTo>
                  <a:lnTo>
                    <a:pt x="1235" y="209"/>
                  </a:lnTo>
                  <a:lnTo>
                    <a:pt x="1598" y="300"/>
                  </a:lnTo>
                  <a:lnTo>
                    <a:pt x="1898" y="327"/>
                  </a:lnTo>
                </a:path>
              </a:pathLst>
            </a:custGeom>
            <a:noFill/>
            <a:ln w="28575">
              <a:solidFill>
                <a:srgbClr val="FF0000"/>
              </a:solidFill>
              <a:round/>
              <a:headEnd/>
              <a:tailEnd/>
            </a:ln>
          </p:spPr>
          <p:txBody>
            <a:bodyPr wrap="none" anchor="ctr"/>
            <a:lstStyle/>
            <a:p>
              <a:endParaRPr lang="es-CO"/>
            </a:p>
          </p:txBody>
        </p:sp>
        <p:sp>
          <p:nvSpPr>
            <p:cNvPr id="107530" name="Freeform 13"/>
            <p:cNvSpPr>
              <a:spLocks/>
            </p:cNvSpPr>
            <p:nvPr/>
          </p:nvSpPr>
          <p:spPr bwMode="auto">
            <a:xfrm>
              <a:off x="2976" y="2592"/>
              <a:ext cx="1968" cy="432"/>
            </a:xfrm>
            <a:custGeom>
              <a:avLst/>
              <a:gdLst>
                <a:gd name="T0" fmla="*/ 0 w 1968"/>
                <a:gd name="T1" fmla="*/ 0 h 432"/>
                <a:gd name="T2" fmla="*/ 240 w 1968"/>
                <a:gd name="T3" fmla="*/ 96 h 432"/>
                <a:gd name="T4" fmla="*/ 478 w 1968"/>
                <a:gd name="T5" fmla="*/ 172 h 432"/>
                <a:gd name="T6" fmla="*/ 696 w 1968"/>
                <a:gd name="T7" fmla="*/ 199 h 432"/>
                <a:gd name="T8" fmla="*/ 1042 w 1968"/>
                <a:gd name="T9" fmla="*/ 126 h 432"/>
                <a:gd name="T10" fmla="*/ 1248 w 1968"/>
                <a:gd name="T11" fmla="*/ 96 h 432"/>
                <a:gd name="T12" fmla="*/ 1578 w 1968"/>
                <a:gd name="T13" fmla="*/ 126 h 432"/>
                <a:gd name="T14" fmla="*/ 1824 w 1968"/>
                <a:gd name="T15" fmla="*/ 240 h 432"/>
                <a:gd name="T16" fmla="*/ 1920 w 1968"/>
                <a:gd name="T17" fmla="*/ 336 h 432"/>
                <a:gd name="T18" fmla="*/ 1968 w 1968"/>
                <a:gd name="T19" fmla="*/ 432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8"/>
                <a:gd name="T31" fmla="*/ 0 h 432"/>
                <a:gd name="T32" fmla="*/ 1968 w 1968"/>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8" h="432">
                  <a:moveTo>
                    <a:pt x="0" y="0"/>
                  </a:moveTo>
                  <a:lnTo>
                    <a:pt x="240" y="96"/>
                  </a:lnTo>
                  <a:lnTo>
                    <a:pt x="478" y="172"/>
                  </a:lnTo>
                  <a:lnTo>
                    <a:pt x="696" y="199"/>
                  </a:lnTo>
                  <a:lnTo>
                    <a:pt x="1042" y="126"/>
                  </a:lnTo>
                  <a:lnTo>
                    <a:pt x="1248" y="96"/>
                  </a:lnTo>
                  <a:lnTo>
                    <a:pt x="1578" y="126"/>
                  </a:lnTo>
                  <a:lnTo>
                    <a:pt x="1824" y="240"/>
                  </a:lnTo>
                  <a:lnTo>
                    <a:pt x="1920" y="336"/>
                  </a:lnTo>
                  <a:lnTo>
                    <a:pt x="1968" y="432"/>
                  </a:lnTo>
                </a:path>
              </a:pathLst>
            </a:custGeom>
            <a:noFill/>
            <a:ln w="28575">
              <a:solidFill>
                <a:schemeClr val="tx1"/>
              </a:solidFill>
              <a:round/>
              <a:headEnd/>
              <a:tailEnd/>
            </a:ln>
          </p:spPr>
          <p:txBody>
            <a:bodyPr wrap="none" anchor="ctr"/>
            <a:lstStyle/>
            <a:p>
              <a:endParaRPr lang="es-CO"/>
            </a:p>
          </p:txBody>
        </p:sp>
        <p:sp>
          <p:nvSpPr>
            <p:cNvPr id="107531" name="Freeform 14"/>
            <p:cNvSpPr>
              <a:spLocks/>
            </p:cNvSpPr>
            <p:nvPr/>
          </p:nvSpPr>
          <p:spPr bwMode="auto">
            <a:xfrm>
              <a:off x="4368" y="2976"/>
              <a:ext cx="1222" cy="679"/>
            </a:xfrm>
            <a:custGeom>
              <a:avLst/>
              <a:gdLst>
                <a:gd name="T0" fmla="*/ 0 w 1222"/>
                <a:gd name="T1" fmla="*/ 0 h 679"/>
                <a:gd name="T2" fmla="*/ 204 w 1222"/>
                <a:gd name="T3" fmla="*/ 24 h 679"/>
                <a:gd name="T4" fmla="*/ 322 w 1222"/>
                <a:gd name="T5" fmla="*/ 88 h 679"/>
                <a:gd name="T6" fmla="*/ 486 w 1222"/>
                <a:gd name="T7" fmla="*/ 242 h 679"/>
                <a:gd name="T8" fmla="*/ 768 w 1222"/>
                <a:gd name="T9" fmla="*/ 406 h 679"/>
                <a:gd name="T10" fmla="*/ 1022 w 1222"/>
                <a:gd name="T11" fmla="*/ 570 h 679"/>
                <a:gd name="T12" fmla="*/ 1222 w 1222"/>
                <a:gd name="T13" fmla="*/ 679 h 679"/>
                <a:gd name="T14" fmla="*/ 0 60000 65536"/>
                <a:gd name="T15" fmla="*/ 0 60000 65536"/>
                <a:gd name="T16" fmla="*/ 0 60000 65536"/>
                <a:gd name="T17" fmla="*/ 0 60000 65536"/>
                <a:gd name="T18" fmla="*/ 0 60000 65536"/>
                <a:gd name="T19" fmla="*/ 0 60000 65536"/>
                <a:gd name="T20" fmla="*/ 0 60000 65536"/>
                <a:gd name="T21" fmla="*/ 0 w 1222"/>
                <a:gd name="T22" fmla="*/ 0 h 679"/>
                <a:gd name="T23" fmla="*/ 1222 w 1222"/>
                <a:gd name="T24" fmla="*/ 679 h 6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2" h="679">
                  <a:moveTo>
                    <a:pt x="0" y="0"/>
                  </a:moveTo>
                  <a:lnTo>
                    <a:pt x="204" y="24"/>
                  </a:lnTo>
                  <a:lnTo>
                    <a:pt x="322" y="88"/>
                  </a:lnTo>
                  <a:lnTo>
                    <a:pt x="486" y="242"/>
                  </a:lnTo>
                  <a:lnTo>
                    <a:pt x="768" y="406"/>
                  </a:lnTo>
                  <a:lnTo>
                    <a:pt x="1022" y="570"/>
                  </a:lnTo>
                  <a:lnTo>
                    <a:pt x="1222" y="679"/>
                  </a:lnTo>
                </a:path>
              </a:pathLst>
            </a:custGeom>
            <a:noFill/>
            <a:ln w="28575">
              <a:solidFill>
                <a:schemeClr val="tx1"/>
              </a:solidFill>
              <a:round/>
              <a:headEnd/>
              <a:tailEnd/>
            </a:ln>
          </p:spPr>
          <p:txBody>
            <a:bodyPr wrap="none" anchor="ctr"/>
            <a:lstStyle/>
            <a:p>
              <a:endParaRPr lang="es-CO"/>
            </a:p>
          </p:txBody>
        </p:sp>
      </p:grpSp>
      <p:pic>
        <p:nvPicPr>
          <p:cNvPr id="107527" name="Picture 15"/>
          <p:cNvPicPr>
            <a:picLocks noChangeAspect="1" noChangeArrowheads="1"/>
          </p:cNvPicPr>
          <p:nvPr/>
        </p:nvPicPr>
        <p:blipFill>
          <a:blip r:embed="rId4"/>
          <a:srcRect/>
          <a:stretch>
            <a:fillRect/>
          </a:stretch>
        </p:blipFill>
        <p:spPr bwMode="auto">
          <a:xfrm>
            <a:off x="5786438" y="857250"/>
            <a:ext cx="2857500" cy="166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580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allinv5"/>
          <p:cNvPicPr>
            <a:picLocks noChangeAspect="1" noChangeArrowheads="1"/>
          </p:cNvPicPr>
          <p:nvPr/>
        </p:nvPicPr>
        <p:blipFill>
          <a:blip r:embed="rId2"/>
          <a:srcRect/>
          <a:stretch>
            <a:fillRect/>
          </a:stretch>
        </p:blipFill>
        <p:spPr bwMode="auto">
          <a:xfrm>
            <a:off x="1619250" y="1341438"/>
            <a:ext cx="5832475" cy="4052887"/>
          </a:xfrm>
          <a:prstGeom prst="rect">
            <a:avLst/>
          </a:prstGeom>
          <a:noFill/>
          <a:ln w="9525">
            <a:noFill/>
            <a:miter lim="800000"/>
            <a:headEnd/>
            <a:tailEnd/>
          </a:ln>
        </p:spPr>
      </p:pic>
      <p:sp>
        <p:nvSpPr>
          <p:cNvPr id="108547" name="AutoShape 3"/>
          <p:cNvSpPr>
            <a:spLocks noChangeArrowheads="1"/>
          </p:cNvSpPr>
          <p:nvPr/>
        </p:nvSpPr>
        <p:spPr bwMode="auto">
          <a:xfrm rot="-2005295">
            <a:off x="5795963" y="3716338"/>
            <a:ext cx="215900" cy="1441450"/>
          </a:xfrm>
          <a:prstGeom prst="upArrow">
            <a:avLst>
              <a:gd name="adj1" fmla="val 50000"/>
              <a:gd name="adj2" fmla="val 166912"/>
            </a:avLst>
          </a:prstGeom>
          <a:solidFill>
            <a:srgbClr val="FFFF00"/>
          </a:solidFill>
          <a:ln w="9525">
            <a:solidFill>
              <a:schemeClr val="tx1"/>
            </a:solidFill>
            <a:miter lim="800000"/>
            <a:headEnd/>
            <a:tailEnd/>
          </a:ln>
        </p:spPr>
        <p:txBody>
          <a:bodyPr wrap="none" anchor="ctr"/>
          <a:lstStyle/>
          <a:p>
            <a:endParaRPr lang="es-CO"/>
          </a:p>
        </p:txBody>
      </p:sp>
      <p:sp>
        <p:nvSpPr>
          <p:cNvPr id="108548" name="AutoShape 4"/>
          <p:cNvSpPr>
            <a:spLocks noChangeArrowheads="1"/>
          </p:cNvSpPr>
          <p:nvPr/>
        </p:nvSpPr>
        <p:spPr bwMode="auto">
          <a:xfrm rot="8392756">
            <a:off x="5219700" y="4005263"/>
            <a:ext cx="280988" cy="1412875"/>
          </a:xfrm>
          <a:prstGeom prst="upArrow">
            <a:avLst>
              <a:gd name="adj1" fmla="val 50000"/>
              <a:gd name="adj2" fmla="val 125706"/>
            </a:avLst>
          </a:prstGeom>
          <a:solidFill>
            <a:srgbClr val="FFFF00"/>
          </a:solidFill>
          <a:ln w="9525">
            <a:solidFill>
              <a:schemeClr val="tx1"/>
            </a:solidFill>
            <a:miter lim="800000"/>
            <a:headEnd/>
            <a:tailEnd/>
          </a:ln>
        </p:spPr>
        <p:txBody>
          <a:bodyPr wrap="none" anchor="ctr"/>
          <a:lstStyle/>
          <a:p>
            <a:endParaRPr lang="es-CO"/>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p:cNvPicPr>
            <a:picLocks noChangeAspect="1" noChangeArrowheads="1"/>
          </p:cNvPicPr>
          <p:nvPr/>
        </p:nvPicPr>
        <p:blipFill>
          <a:blip r:embed="rId2"/>
          <a:srcRect/>
          <a:stretch>
            <a:fillRect/>
          </a:stretch>
        </p:blipFill>
        <p:spPr bwMode="auto">
          <a:xfrm>
            <a:off x="995363" y="884238"/>
            <a:ext cx="7153275" cy="50958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p:cNvPicPr>
            <a:picLocks noChangeAspect="1" noChangeArrowheads="1"/>
          </p:cNvPicPr>
          <p:nvPr/>
        </p:nvPicPr>
        <p:blipFill>
          <a:blip r:embed="rId2"/>
          <a:srcRect/>
          <a:stretch>
            <a:fillRect/>
          </a:stretch>
        </p:blipFill>
        <p:spPr bwMode="auto">
          <a:xfrm>
            <a:off x="179388" y="188913"/>
            <a:ext cx="4533900" cy="3019425"/>
          </a:xfrm>
          <a:prstGeom prst="rect">
            <a:avLst/>
          </a:prstGeom>
          <a:noFill/>
          <a:ln w="9525">
            <a:noFill/>
            <a:miter lim="800000"/>
            <a:headEnd/>
            <a:tailEnd/>
          </a:ln>
        </p:spPr>
      </p:pic>
      <p:pic>
        <p:nvPicPr>
          <p:cNvPr id="110595" name="Picture 5"/>
          <p:cNvPicPr>
            <a:picLocks noChangeAspect="1" noChangeArrowheads="1"/>
          </p:cNvPicPr>
          <p:nvPr/>
        </p:nvPicPr>
        <p:blipFill>
          <a:blip r:embed="rId3"/>
          <a:srcRect/>
          <a:stretch>
            <a:fillRect/>
          </a:stretch>
        </p:blipFill>
        <p:spPr bwMode="auto">
          <a:xfrm>
            <a:off x="3203575" y="3500438"/>
            <a:ext cx="5334000" cy="3076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79388" y="333375"/>
            <a:ext cx="8964612" cy="1069975"/>
          </a:xfrm>
          <a:prstGeom prst="rect">
            <a:avLst/>
          </a:prstGeom>
          <a:noFill/>
          <a:ln w="9525">
            <a:noFill/>
            <a:miter lim="800000"/>
            <a:headEnd/>
            <a:tailEnd/>
          </a:ln>
        </p:spPr>
        <p:txBody>
          <a:bodyPr>
            <a:spAutoFit/>
          </a:bodyPr>
          <a:lstStyle/>
          <a:p>
            <a:r>
              <a:rPr lang="es-ES" sz="1600" b="1" u="sng">
                <a:solidFill>
                  <a:srgbClr val="FF9900"/>
                </a:solidFill>
                <a:latin typeface="Arial" pitchFamily="34" charset="0"/>
              </a:rPr>
              <a:t>Arrastres</a:t>
            </a:r>
            <a:r>
              <a:rPr lang="es-ES" sz="1600" b="1">
                <a:solidFill>
                  <a:srgbClr val="FF9900"/>
                </a:solidFill>
                <a:latin typeface="Arial" pitchFamily="34" charset="0"/>
              </a:rPr>
              <a:t> </a:t>
            </a:r>
            <a:r>
              <a:rPr lang="es-ES" sz="1600" b="1">
                <a:solidFill>
                  <a:schemeClr val="bg1"/>
                </a:solidFill>
                <a:latin typeface="Arial" pitchFamily="34" charset="0"/>
              </a:rPr>
              <a:t> </a:t>
            </a:r>
          </a:p>
          <a:p>
            <a:r>
              <a:rPr lang="es-ES" sz="1600" b="1">
                <a:solidFill>
                  <a:schemeClr val="tx2"/>
                </a:solidFill>
                <a:latin typeface="Arial" pitchFamily="34" charset="0"/>
              </a:rPr>
              <a:t>Cerca de una falla las rocas pueden deformarse plásticamente. Se puede observar un leve monoclinal hacia el plano de la falla. Normalmente fallas grandes muestran este fenómeno.  </a:t>
            </a:r>
          </a:p>
        </p:txBody>
      </p:sp>
      <p:pic>
        <p:nvPicPr>
          <p:cNvPr id="74755" name="Picture 6" descr="Arrastres"/>
          <p:cNvPicPr>
            <a:picLocks noChangeAspect="1" noChangeArrowheads="1"/>
          </p:cNvPicPr>
          <p:nvPr/>
        </p:nvPicPr>
        <p:blipFill>
          <a:blip r:embed="rId2"/>
          <a:srcRect/>
          <a:stretch>
            <a:fillRect/>
          </a:stretch>
        </p:blipFill>
        <p:spPr bwMode="auto">
          <a:xfrm>
            <a:off x="2484438" y="1916113"/>
            <a:ext cx="3600450" cy="34861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p:cNvPicPr>
            <a:picLocks noChangeAspect="1" noChangeArrowheads="1"/>
          </p:cNvPicPr>
          <p:nvPr/>
        </p:nvPicPr>
        <p:blipFill>
          <a:blip r:embed="rId2"/>
          <a:srcRect/>
          <a:stretch>
            <a:fillRect/>
          </a:stretch>
        </p:blipFill>
        <p:spPr bwMode="auto">
          <a:xfrm>
            <a:off x="2462213" y="1093788"/>
            <a:ext cx="4219575" cy="46767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allas inversas"/>
          <p:cNvPicPr>
            <a:picLocks noChangeAspect="1" noChangeArrowheads="1"/>
          </p:cNvPicPr>
          <p:nvPr/>
        </p:nvPicPr>
        <p:blipFill>
          <a:blip r:embed="rId2"/>
          <a:srcRect/>
          <a:stretch>
            <a:fillRect/>
          </a:stretch>
        </p:blipFill>
        <p:spPr bwMode="auto">
          <a:xfrm>
            <a:off x="1738313" y="0"/>
            <a:ext cx="6454775"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50825" y="260350"/>
            <a:ext cx="8893175" cy="2292350"/>
          </a:xfrm>
          <a:prstGeom prst="rect">
            <a:avLst/>
          </a:prstGeom>
          <a:noFill/>
          <a:ln w="9525">
            <a:noFill/>
            <a:miter lim="800000"/>
            <a:headEnd/>
            <a:tailEnd/>
          </a:ln>
        </p:spPr>
        <p:txBody>
          <a:bodyPr>
            <a:spAutoFit/>
          </a:bodyPr>
          <a:lstStyle/>
          <a:p>
            <a:r>
              <a:rPr lang="es-MX" sz="1600">
                <a:solidFill>
                  <a:schemeClr val="tx2"/>
                </a:solidFill>
                <a:latin typeface="Arial" pitchFamily="34" charset="0"/>
              </a:rPr>
              <a:t>Existen otros casos en los que se forman fallas inversas, como cuando el flanco invertido de un pliegue volcado o recumbente se estira tanto que finalmente se rompe y se produce el desplazamiento correspondiente </a:t>
            </a:r>
          </a:p>
          <a:p>
            <a:r>
              <a:rPr lang="es-MX" sz="1600">
                <a:solidFill>
                  <a:schemeClr val="tx2"/>
                </a:solidFill>
                <a:latin typeface="Arial" pitchFamily="34" charset="0"/>
              </a:rPr>
              <a:t>	</a:t>
            </a:r>
          </a:p>
          <a:p>
            <a:r>
              <a:rPr lang="es-MX" sz="1600">
                <a:solidFill>
                  <a:schemeClr val="tx2"/>
                </a:solidFill>
                <a:latin typeface="Arial" pitchFamily="34" charset="0"/>
              </a:rPr>
              <a:t>Cuando el desplazamiento ocurre paralelo a la estratificación tenemos fallas inversas a la estratificación.</a:t>
            </a:r>
          </a:p>
          <a:p>
            <a:endParaRPr lang="es-MX" sz="1600" b="1">
              <a:solidFill>
                <a:schemeClr val="tx2"/>
              </a:solidFill>
              <a:latin typeface="Arial" pitchFamily="34" charset="0"/>
            </a:endParaRPr>
          </a:p>
          <a:p>
            <a:r>
              <a:rPr lang="es-MX" sz="1600" b="1">
                <a:solidFill>
                  <a:schemeClr val="tx2"/>
                </a:solidFill>
                <a:latin typeface="Arial" pitchFamily="34" charset="0"/>
              </a:rPr>
              <a:t>FALLA INVERSA DE EROSIÓN</a:t>
            </a:r>
            <a:r>
              <a:rPr lang="es-MX" sz="1600">
                <a:solidFill>
                  <a:schemeClr val="tx2"/>
                </a:solidFill>
                <a:latin typeface="Arial" pitchFamily="34" charset="0"/>
              </a:rPr>
              <a:t>, cuando al bloque forrado le suprayace un estrato muy rígido, que no se deja plegar, poniendo resistencia y obligando a desbastar el bloque fracturado.</a:t>
            </a:r>
            <a:endParaRPr lang="es-ES" sz="1600">
              <a:solidFill>
                <a:schemeClr val="tx2"/>
              </a:solidFill>
              <a:latin typeface="Arial" pitchFamily="34" charset="0"/>
            </a:endParaRPr>
          </a:p>
        </p:txBody>
      </p:sp>
      <p:pic>
        <p:nvPicPr>
          <p:cNvPr id="113667" name="Picture 3"/>
          <p:cNvPicPr>
            <a:picLocks noChangeAspect="1" noChangeArrowheads="1"/>
          </p:cNvPicPr>
          <p:nvPr/>
        </p:nvPicPr>
        <p:blipFill>
          <a:blip r:embed="rId2"/>
          <a:srcRect/>
          <a:stretch>
            <a:fillRect/>
          </a:stretch>
        </p:blipFill>
        <p:spPr bwMode="auto">
          <a:xfrm>
            <a:off x="468313" y="3429000"/>
            <a:ext cx="80645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0" y="333375"/>
            <a:ext cx="8893175" cy="825500"/>
          </a:xfrm>
          <a:prstGeom prst="rect">
            <a:avLst/>
          </a:prstGeom>
          <a:noFill/>
          <a:ln w="9525">
            <a:noFill/>
            <a:miter lim="800000"/>
            <a:headEnd/>
            <a:tailEnd/>
          </a:ln>
          <a:effectLst/>
        </p:spPr>
        <p:txBody>
          <a:bodyPr>
            <a:spAutoFit/>
          </a:bodyPr>
          <a:lstStyle/>
          <a:p>
            <a:pPr>
              <a:spcBef>
                <a:spcPct val="50000"/>
              </a:spcBef>
              <a:defRPr/>
            </a:pPr>
            <a:r>
              <a:rPr lang="es-MX" sz="1600">
                <a:solidFill>
                  <a:schemeClr val="tx2"/>
                </a:solidFill>
                <a:effectLst>
                  <a:outerShdw blurRad="38100" dist="38100" dir="2700000" algn="tl">
                    <a:srgbClr val="000000"/>
                  </a:outerShdw>
                </a:effectLst>
              </a:rPr>
              <a:t>ESCARPE DE FALLA:  ( fault scarp) Cuando las fallas inversas son de gran ángulo y emergen sobre la superficie y forman una pared vertical. Una forma de reconocer este tipo de fallas es porque las rocas mas antiguas se encuentran sobre las más jóvenes.</a:t>
            </a:r>
            <a:endParaRPr lang="es-ES" sz="1600">
              <a:solidFill>
                <a:schemeClr val="tx2"/>
              </a:solidFill>
              <a:effectLst>
                <a:outerShdw blurRad="38100" dist="38100" dir="2700000" algn="tl">
                  <a:srgbClr val="000000"/>
                </a:outerShdw>
              </a:effectLst>
            </a:endParaRPr>
          </a:p>
        </p:txBody>
      </p:sp>
      <p:pic>
        <p:nvPicPr>
          <p:cNvPr id="114691" name="Picture 6"/>
          <p:cNvPicPr>
            <a:picLocks noChangeAspect="1" noChangeArrowheads="1"/>
          </p:cNvPicPr>
          <p:nvPr/>
        </p:nvPicPr>
        <p:blipFill>
          <a:blip r:embed="rId2"/>
          <a:srcRect/>
          <a:stretch>
            <a:fillRect/>
          </a:stretch>
        </p:blipFill>
        <p:spPr bwMode="auto">
          <a:xfrm>
            <a:off x="1476375" y="1917700"/>
            <a:ext cx="619125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Rectángulo"/>
          <p:cNvSpPr>
            <a:spLocks noChangeArrowheads="1"/>
          </p:cNvSpPr>
          <p:nvPr/>
        </p:nvSpPr>
        <p:spPr bwMode="auto">
          <a:xfrm>
            <a:off x="214313" y="214313"/>
            <a:ext cx="8643937" cy="1477962"/>
          </a:xfrm>
          <a:prstGeom prst="rect">
            <a:avLst/>
          </a:prstGeom>
          <a:noFill/>
          <a:ln w="9525">
            <a:noFill/>
            <a:miter lim="800000"/>
            <a:headEnd/>
            <a:tailEnd/>
          </a:ln>
        </p:spPr>
        <p:txBody>
          <a:bodyPr>
            <a:spAutoFit/>
          </a:bodyPr>
          <a:lstStyle/>
          <a:p>
            <a:r>
              <a:rPr lang="es-CO" b="1"/>
              <a:t>ESCARPES TECTONICOS</a:t>
            </a:r>
          </a:p>
          <a:p>
            <a:r>
              <a:rPr lang="es-CO"/>
              <a:t>Un escarpe es una ladera natural muy inclinada o abrupta, formada como resultado de movimiento diferencial de bloques en la superficie de la tierra.</a:t>
            </a:r>
          </a:p>
          <a:p>
            <a:r>
              <a:rPr lang="es-CO"/>
              <a:t>Entre ellos se pueden tener escarpes de falla que pueden ser de rumbo o de</a:t>
            </a:r>
          </a:p>
          <a:p>
            <a:r>
              <a:rPr lang="es-CO"/>
              <a:t>buzamiento y todas las geoformas asociadas con ellos</a:t>
            </a:r>
          </a:p>
        </p:txBody>
      </p:sp>
      <p:pic>
        <p:nvPicPr>
          <p:cNvPr id="115715" name="Picture 3"/>
          <p:cNvPicPr>
            <a:picLocks noChangeAspect="1" noChangeArrowheads="1"/>
          </p:cNvPicPr>
          <p:nvPr/>
        </p:nvPicPr>
        <p:blipFill>
          <a:blip r:embed="rId2"/>
          <a:srcRect/>
          <a:stretch>
            <a:fillRect/>
          </a:stretch>
        </p:blipFill>
        <p:spPr bwMode="auto">
          <a:xfrm>
            <a:off x="500063" y="1714500"/>
            <a:ext cx="5000625" cy="2163763"/>
          </a:xfrm>
          <a:prstGeom prst="rect">
            <a:avLst/>
          </a:prstGeom>
          <a:noFill/>
          <a:ln w="9525">
            <a:noFill/>
            <a:miter lim="800000"/>
            <a:headEnd/>
            <a:tailEnd/>
          </a:ln>
        </p:spPr>
      </p:pic>
      <p:pic>
        <p:nvPicPr>
          <p:cNvPr id="115716" name="Picture 7"/>
          <p:cNvPicPr>
            <a:picLocks noChangeAspect="1" noChangeArrowheads="1"/>
          </p:cNvPicPr>
          <p:nvPr/>
        </p:nvPicPr>
        <p:blipFill>
          <a:blip r:embed="rId3"/>
          <a:srcRect l="4283" t="5251"/>
          <a:stretch>
            <a:fillRect/>
          </a:stretch>
        </p:blipFill>
        <p:spPr bwMode="auto">
          <a:xfrm>
            <a:off x="211138" y="4138613"/>
            <a:ext cx="4186237" cy="2578100"/>
          </a:xfrm>
          <a:prstGeom prst="rect">
            <a:avLst/>
          </a:prstGeom>
          <a:noFill/>
          <a:ln w="9525">
            <a:noFill/>
            <a:miter lim="800000"/>
            <a:headEnd/>
            <a:tailEnd/>
          </a:ln>
        </p:spPr>
      </p:pic>
      <p:pic>
        <p:nvPicPr>
          <p:cNvPr id="115717" name="Picture 8"/>
          <p:cNvPicPr>
            <a:picLocks noChangeAspect="1" noChangeArrowheads="1"/>
          </p:cNvPicPr>
          <p:nvPr/>
        </p:nvPicPr>
        <p:blipFill>
          <a:blip r:embed="rId4"/>
          <a:srcRect/>
          <a:stretch>
            <a:fillRect/>
          </a:stretch>
        </p:blipFill>
        <p:spPr bwMode="auto">
          <a:xfrm>
            <a:off x="4572000" y="4000500"/>
            <a:ext cx="4297363" cy="26511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noChangeArrowheads="1"/>
          </p:cNvPicPr>
          <p:nvPr/>
        </p:nvPicPr>
        <p:blipFill>
          <a:blip r:embed="rId2"/>
          <a:srcRect/>
          <a:stretch>
            <a:fillRect/>
          </a:stretch>
        </p:blipFill>
        <p:spPr bwMode="auto">
          <a:xfrm>
            <a:off x="-4763" y="-1588"/>
            <a:ext cx="9153526" cy="6867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ChangeArrowheads="1"/>
          </p:cNvSpPr>
          <p:nvPr/>
        </p:nvSpPr>
        <p:spPr bwMode="auto">
          <a:xfrm>
            <a:off x="0" y="2147888"/>
            <a:ext cx="9144000" cy="0"/>
          </a:xfrm>
          <a:prstGeom prst="rect">
            <a:avLst/>
          </a:prstGeom>
          <a:solidFill>
            <a:srgbClr val="BEC8CD"/>
          </a:solidFill>
          <a:ln w="9525">
            <a:noFill/>
            <a:miter lim="800000"/>
            <a:headEnd/>
            <a:tailEnd/>
          </a:ln>
        </p:spPr>
        <p:txBody>
          <a:bodyPr wrap="none" anchor="ctr">
            <a:spAutoFit/>
          </a:bodyPr>
          <a:lstStyle/>
          <a:p>
            <a:endParaRPr lang="es-CO"/>
          </a:p>
        </p:txBody>
      </p:sp>
      <p:pic>
        <p:nvPicPr>
          <p:cNvPr id="117763" name="Picture 2" descr="C:\Nestor\GEOLOGIA\Geología Estructural\Geoestructuralgestr04a_archivos\Fallas03.gif"/>
          <p:cNvPicPr>
            <a:picLocks noChangeAspect="1" noChangeArrowheads="1"/>
          </p:cNvPicPr>
          <p:nvPr/>
        </p:nvPicPr>
        <p:blipFill>
          <a:blip r:embed="rId2" r:link="rId3"/>
          <a:srcRect/>
          <a:stretch>
            <a:fillRect/>
          </a:stretch>
        </p:blipFill>
        <p:spPr bwMode="auto">
          <a:xfrm>
            <a:off x="1763713" y="1700213"/>
            <a:ext cx="5040312" cy="5021262"/>
          </a:xfrm>
          <a:prstGeom prst="rect">
            <a:avLst/>
          </a:prstGeom>
          <a:noFill/>
          <a:ln w="9525">
            <a:noFill/>
            <a:miter lim="800000"/>
            <a:headEnd/>
            <a:tailEnd/>
          </a:ln>
        </p:spPr>
      </p:pic>
      <p:sp>
        <p:nvSpPr>
          <p:cNvPr id="93202" name="Text Box 18"/>
          <p:cNvSpPr txBox="1">
            <a:spLocks noChangeArrowheads="1"/>
          </p:cNvSpPr>
          <p:nvPr/>
        </p:nvSpPr>
        <p:spPr bwMode="auto">
          <a:xfrm>
            <a:off x="0" y="188913"/>
            <a:ext cx="8496300" cy="1466850"/>
          </a:xfrm>
          <a:prstGeom prst="rect">
            <a:avLst/>
          </a:prstGeom>
          <a:noFill/>
          <a:ln w="9525">
            <a:noFill/>
            <a:miter lim="800000"/>
            <a:headEnd/>
            <a:tailEnd/>
          </a:ln>
          <a:effectLst/>
        </p:spPr>
        <p:txBody>
          <a:bodyPr>
            <a:spAutoFit/>
          </a:bodyPr>
          <a:lstStyle/>
          <a:p>
            <a:pPr>
              <a:defRPr/>
            </a:pPr>
            <a:r>
              <a:rPr lang="es-ES" b="1" u="sng">
                <a:solidFill>
                  <a:schemeClr val="tx2"/>
                </a:solidFill>
                <a:effectLst>
                  <a:outerShdw blurRad="38100" dist="38100" dir="2700000" algn="tl">
                    <a:srgbClr val="000000"/>
                  </a:outerShdw>
                </a:effectLst>
              </a:rPr>
              <a:t>Antitética - Homotetica</a:t>
            </a:r>
            <a:r>
              <a:rPr lang="es-ES">
                <a:solidFill>
                  <a:schemeClr val="tx2"/>
                </a:solidFill>
                <a:effectLst>
                  <a:outerShdw blurRad="38100" dist="38100" dir="2700000" algn="tl">
                    <a:srgbClr val="000000"/>
                  </a:outerShdw>
                </a:effectLst>
              </a:rPr>
              <a:t> </a:t>
            </a:r>
            <a:r>
              <a:rPr lang="es-ES" sz="1600">
                <a:solidFill>
                  <a:schemeClr val="tx2"/>
                </a:solidFill>
                <a:effectLst>
                  <a:outerShdw blurRad="38100" dist="38100" dir="2700000" algn="tl">
                    <a:srgbClr val="000000"/>
                  </a:outerShdw>
                </a:effectLst>
              </a:rPr>
              <a:t> </a:t>
            </a:r>
          </a:p>
          <a:p>
            <a:pPr>
              <a:defRPr/>
            </a:pPr>
            <a:r>
              <a:rPr lang="es-ES" sz="1600">
                <a:solidFill>
                  <a:schemeClr val="tx2"/>
                </a:solidFill>
                <a:effectLst>
                  <a:outerShdw blurRad="38100" dist="38100" dir="2700000" algn="tl">
                    <a:srgbClr val="000000"/>
                  </a:outerShdw>
                </a:effectLst>
              </a:rPr>
              <a:t>En conjunto con falla normal - falla inversa se puede usar "antitetica" y "homotetica". La palabra antitetica indica que la falla y los estratos se inclinan hacia los direcciones opuestos. Homotetica significa, que los estratos y la falla tienen la misma dirección de inclinación. </a:t>
            </a:r>
          </a:p>
          <a:p>
            <a:pPr>
              <a:spcBef>
                <a:spcPct val="50000"/>
              </a:spcBef>
              <a:defRPr/>
            </a:pPr>
            <a:endParaRPr lang="es-ES" sz="1600">
              <a:solidFill>
                <a:schemeClr val="tx2"/>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333375"/>
            <a:ext cx="9144000" cy="1314450"/>
          </a:xfrm>
          <a:prstGeom prst="rect">
            <a:avLst/>
          </a:prstGeom>
          <a:noFill/>
          <a:ln w="9525">
            <a:noFill/>
            <a:miter lim="800000"/>
            <a:headEnd/>
            <a:tailEnd/>
          </a:ln>
          <a:effectLst/>
        </p:spPr>
        <p:txBody>
          <a:bodyPr>
            <a:spAutoFit/>
          </a:bodyPr>
          <a:lstStyle/>
          <a:p>
            <a:pPr>
              <a:spcBef>
                <a:spcPct val="50000"/>
              </a:spcBef>
              <a:defRPr/>
            </a:pPr>
            <a:r>
              <a:rPr lang="es-ES" sz="1600">
                <a:solidFill>
                  <a:schemeClr val="tx2"/>
                </a:solidFill>
                <a:effectLst>
                  <a:outerShdw blurRad="38100" dist="38100" dir="2700000" algn="tl">
                    <a:srgbClr val="000000"/>
                  </a:outerShdw>
                </a:effectLst>
                <a:latin typeface="Arial" pitchFamily="34" charset="0"/>
              </a:rPr>
              <a:t>Idea para diferenciar entre falla normal e inversa: Una falla normal produce una omisión estratigráfica falta el techo o piso de un estrato de referencia. Una falla inversa produce una "duplicación": se puede encontrar el piso (o techo) de referencia dos veces, se repite la secuencia y coloca rocas mas antigua sobre rocas más jóvenes</a:t>
            </a:r>
            <a:br>
              <a:rPr lang="es-ES" sz="1600">
                <a:solidFill>
                  <a:schemeClr val="tx2"/>
                </a:solidFill>
                <a:effectLst>
                  <a:outerShdw blurRad="38100" dist="38100" dir="2700000" algn="tl">
                    <a:srgbClr val="000000"/>
                  </a:outerShdw>
                </a:effectLst>
                <a:latin typeface="Arial" pitchFamily="34" charset="0"/>
              </a:rPr>
            </a:br>
            <a:r>
              <a:rPr lang="es-ES" sz="1600">
                <a:solidFill>
                  <a:schemeClr val="tx2"/>
                </a:solidFill>
                <a:effectLst>
                  <a:outerShdw blurRad="38100" dist="38100" dir="2700000" algn="tl">
                    <a:srgbClr val="000000"/>
                  </a:outerShdw>
                </a:effectLst>
                <a:latin typeface="Arial" pitchFamily="34" charset="0"/>
              </a:rPr>
              <a:t>  </a:t>
            </a:r>
          </a:p>
        </p:txBody>
      </p:sp>
      <p:sp>
        <p:nvSpPr>
          <p:cNvPr id="118787" name="Rectangle 4"/>
          <p:cNvSpPr>
            <a:spLocks noChangeArrowheads="1"/>
          </p:cNvSpPr>
          <p:nvPr/>
        </p:nvSpPr>
        <p:spPr bwMode="auto">
          <a:xfrm>
            <a:off x="0" y="2593975"/>
            <a:ext cx="9144000" cy="0"/>
          </a:xfrm>
          <a:prstGeom prst="rect">
            <a:avLst/>
          </a:prstGeom>
          <a:noFill/>
          <a:ln w="9525">
            <a:noFill/>
            <a:miter lim="800000"/>
            <a:headEnd/>
            <a:tailEnd/>
          </a:ln>
        </p:spPr>
        <p:txBody>
          <a:bodyPr wrap="none" anchor="ctr">
            <a:spAutoFit/>
          </a:bodyPr>
          <a:lstStyle/>
          <a:p>
            <a:endParaRPr lang="es-CO"/>
          </a:p>
        </p:txBody>
      </p:sp>
      <p:pic>
        <p:nvPicPr>
          <p:cNvPr id="118788" name="Picture 6"/>
          <p:cNvPicPr>
            <a:picLocks noChangeAspect="1" noChangeArrowheads="1"/>
          </p:cNvPicPr>
          <p:nvPr/>
        </p:nvPicPr>
        <p:blipFill>
          <a:blip r:embed="rId2"/>
          <a:srcRect/>
          <a:stretch>
            <a:fillRect/>
          </a:stretch>
        </p:blipFill>
        <p:spPr bwMode="auto">
          <a:xfrm>
            <a:off x="1747838" y="2217738"/>
            <a:ext cx="56483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333375"/>
            <a:ext cx="9144000" cy="5470525"/>
          </a:xfrm>
          <a:prstGeom prst="rect">
            <a:avLst/>
          </a:prstGeom>
          <a:noFill/>
          <a:ln w="9525">
            <a:noFill/>
            <a:miter lim="800000"/>
            <a:headEnd/>
            <a:tailEnd/>
          </a:ln>
          <a:effectLst/>
        </p:spPr>
        <p:txBody>
          <a:bodyPr>
            <a:spAutoFit/>
          </a:bodyPr>
          <a:lstStyle/>
          <a:p>
            <a:pPr>
              <a:defRPr/>
            </a:pPr>
            <a:r>
              <a:rPr lang="es-ES" sz="1600" b="1">
                <a:solidFill>
                  <a:schemeClr val="tx2"/>
                </a:solidFill>
                <a:effectLst>
                  <a:outerShdw blurRad="38100" dist="38100" dir="2700000" algn="tl">
                    <a:srgbClr val="000000"/>
                  </a:outerShdw>
                </a:effectLst>
              </a:rPr>
              <a:t>Falla De rotación o tijera</a:t>
            </a:r>
            <a:endParaRPr lang="es-ES" sz="1600">
              <a:solidFill>
                <a:schemeClr val="tx2"/>
              </a:solidFill>
              <a:effectLst>
                <a:outerShdw blurRad="38100" dist="38100" dir="2700000" algn="tl">
                  <a:srgbClr val="000000"/>
                </a:outerShdw>
              </a:effectLst>
            </a:endParaRPr>
          </a:p>
          <a:p>
            <a:pPr>
              <a:defRPr/>
            </a:pPr>
            <a:r>
              <a:rPr lang="es-ES" sz="1600">
                <a:solidFill>
                  <a:schemeClr val="tx2"/>
                </a:solidFill>
                <a:effectLst>
                  <a:outerShdw blurRad="38100" dist="38100" dir="2700000" algn="tl">
                    <a:srgbClr val="000000"/>
                  </a:outerShdw>
                </a:effectLst>
              </a:rPr>
              <a:t>Las fallas de rotación o de tijera se forman por efecto del basculado  de los bloques sobre el plano de falla (un bloque presenta movimiento de rotación con respecto al otro). Mientras que una parte del plano de falla aparenta una falla normal, en la otra parece una falla inversa.</a:t>
            </a: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r>
              <a:rPr lang="es-ES" sz="1600">
                <a:solidFill>
                  <a:schemeClr val="tx2"/>
                </a:solidFill>
                <a:effectLst>
                  <a:outerShdw blurRad="38100" dist="38100" dir="2700000" algn="tl">
                    <a:srgbClr val="000000"/>
                  </a:outerShdw>
                </a:effectLst>
              </a:rPr>
              <a:t>Otro criterio de clasificación de las fallas, se establece de acuerdo al tipo de esfuerzo que las originó: </a:t>
            </a:r>
          </a:p>
          <a:p>
            <a:pPr>
              <a:defRPr/>
            </a:pPr>
            <a:endParaRPr lang="es-ES" sz="1600">
              <a:solidFill>
                <a:schemeClr val="tx2"/>
              </a:solidFill>
              <a:effectLst>
                <a:outerShdw blurRad="38100" dist="38100" dir="2700000" algn="tl">
                  <a:srgbClr val="000000"/>
                </a:outerShdw>
              </a:effectLst>
            </a:endParaRPr>
          </a:p>
          <a:p>
            <a:pPr>
              <a:defRPr/>
            </a:pPr>
            <a:endParaRPr lang="es-ES" sz="1600">
              <a:solidFill>
                <a:schemeClr val="tx2"/>
              </a:solidFill>
              <a:effectLst>
                <a:outerShdw blurRad="38100" dist="38100" dir="2700000" algn="tl">
                  <a:srgbClr val="000000"/>
                </a:outerShdw>
              </a:effectLst>
            </a:endParaRPr>
          </a:p>
          <a:p>
            <a:pPr>
              <a:defRPr/>
            </a:pPr>
            <a:r>
              <a:rPr lang="es-ES" sz="1600" b="1" u="sng">
                <a:solidFill>
                  <a:schemeClr val="tx2"/>
                </a:solidFill>
                <a:effectLst>
                  <a:outerShdw blurRad="38100" dist="38100" dir="2700000" algn="tl">
                    <a:srgbClr val="000000"/>
                  </a:outerShdw>
                </a:effectLst>
              </a:rPr>
              <a:t>Cabalgamientos o Fallas de Cobijadura (Overthrust)</a:t>
            </a:r>
            <a:endParaRPr lang="es-ES" sz="1600">
              <a:solidFill>
                <a:schemeClr val="tx2"/>
              </a:solidFill>
              <a:effectLst>
                <a:outerShdw blurRad="38100" dist="38100" dir="2700000" algn="tl">
                  <a:srgbClr val="000000"/>
                </a:outerShdw>
              </a:effectLst>
            </a:endParaRPr>
          </a:p>
          <a:p>
            <a:pPr>
              <a:defRPr/>
            </a:pPr>
            <a:r>
              <a:rPr lang="es-ES" sz="1600">
                <a:solidFill>
                  <a:schemeClr val="tx2"/>
                </a:solidFill>
                <a:effectLst>
                  <a:outerShdw blurRad="38100" dist="38100" dir="2700000" algn="tl">
                    <a:srgbClr val="000000"/>
                  </a:outerShdw>
                </a:effectLst>
              </a:rPr>
              <a:t> son   un caso particular de fallas inversas, el bloque que se desplaza es el techo descansando  sobre el piso, inicialmente se inclina suavemente pero puede plegarse, los cabalgamientos son comunes en las regiones donde se conocen altas fuerzas compresivas (por ejemplo durante el choque de dos continentes).  Estos movimientos (desplazamientos)  pueden alcanzar algunos kilómetros</a:t>
            </a:r>
            <a:r>
              <a:rPr lang="es-ES" sz="1600">
                <a:solidFill>
                  <a:schemeClr val="tx2"/>
                </a:solidFill>
              </a:rPr>
              <a:t> </a:t>
            </a:r>
          </a:p>
        </p:txBody>
      </p:sp>
      <p:pic>
        <p:nvPicPr>
          <p:cNvPr id="119811" name="Picture 3" descr="geol_geodinext_fallarotacion"/>
          <p:cNvPicPr>
            <a:picLocks noChangeAspect="1" noChangeArrowheads="1"/>
          </p:cNvPicPr>
          <p:nvPr/>
        </p:nvPicPr>
        <p:blipFill>
          <a:blip r:embed="rId2"/>
          <a:srcRect/>
          <a:stretch>
            <a:fillRect/>
          </a:stretch>
        </p:blipFill>
        <p:spPr bwMode="auto">
          <a:xfrm>
            <a:off x="2268538" y="1773238"/>
            <a:ext cx="2303462" cy="120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p:cNvPicPr>
            <a:picLocks noChangeAspect="1" noChangeArrowheads="1"/>
          </p:cNvPicPr>
          <p:nvPr/>
        </p:nvPicPr>
        <p:blipFill>
          <a:blip r:embed="rId2"/>
          <a:srcRect/>
          <a:stretch>
            <a:fillRect/>
          </a:stretch>
        </p:blipFill>
        <p:spPr bwMode="auto">
          <a:xfrm>
            <a:off x="719138" y="1550988"/>
            <a:ext cx="770572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79388" y="188913"/>
            <a:ext cx="8713787" cy="1558925"/>
          </a:xfrm>
          <a:prstGeom prst="rect">
            <a:avLst/>
          </a:prstGeom>
          <a:noFill/>
          <a:ln w="9525">
            <a:noFill/>
            <a:miter lim="800000"/>
            <a:headEnd/>
            <a:tailEnd/>
          </a:ln>
        </p:spPr>
        <p:txBody>
          <a:bodyPr>
            <a:spAutoFit/>
          </a:bodyPr>
          <a:lstStyle/>
          <a:p>
            <a:pPr>
              <a:spcBef>
                <a:spcPct val="50000"/>
              </a:spcBef>
            </a:pPr>
            <a:r>
              <a:rPr lang="es-ES" sz="1600" b="1" u="sng">
                <a:solidFill>
                  <a:srgbClr val="FF9900"/>
                </a:solidFill>
                <a:latin typeface="Arial" pitchFamily="34" charset="0"/>
              </a:rPr>
              <a:t>Brechas de falla ( Fault Breccia)</a:t>
            </a:r>
            <a:r>
              <a:rPr lang="es-ES" sz="1600">
                <a:solidFill>
                  <a:srgbClr val="FF9900"/>
                </a:solidFill>
                <a:latin typeface="Arial" pitchFamily="34" charset="0"/>
              </a:rPr>
              <a:t> (</a:t>
            </a:r>
            <a:r>
              <a:rPr lang="es-ES" sz="1600" b="1" u="sng">
                <a:solidFill>
                  <a:srgbClr val="FF9900"/>
                </a:solidFill>
                <a:latin typeface="Arial" pitchFamily="34" charset="0"/>
              </a:rPr>
              <a:t>Cataclastitas</a:t>
            </a:r>
            <a:r>
              <a:rPr lang="es-ES" sz="1600">
                <a:solidFill>
                  <a:srgbClr val="FF9900"/>
                </a:solidFill>
                <a:latin typeface="Arial" pitchFamily="34" charset="0"/>
              </a:rPr>
              <a:t>)</a:t>
            </a:r>
            <a:r>
              <a:rPr lang="es-ES" sz="1600">
                <a:solidFill>
                  <a:schemeClr val="bg1"/>
                </a:solidFill>
                <a:latin typeface="Arial" pitchFamily="34" charset="0"/>
              </a:rPr>
              <a:t>  </a:t>
            </a:r>
            <a:br>
              <a:rPr lang="es-ES" sz="1600">
                <a:solidFill>
                  <a:schemeClr val="bg1"/>
                </a:solidFill>
                <a:latin typeface="Arial" pitchFamily="34" charset="0"/>
              </a:rPr>
            </a:br>
            <a:r>
              <a:rPr lang="es-ES" sz="1600">
                <a:solidFill>
                  <a:schemeClr val="tx2"/>
                </a:solidFill>
                <a:latin typeface="Arial" pitchFamily="34" charset="0"/>
              </a:rPr>
              <a:t>Por la energía del movimiento algunas veces las rocas en la zona de falla se rompen y se quiebran, para formar una brecha tectónica o brecha de falla. una brecha de falla se ve como depresión.  Que son rellenada por material rocoso de rocoso de formas angulares denominado polvo o harina de fallas ( gouge), que al consolidarse dan origen a las cataclasitas o cataclastitas </a:t>
            </a:r>
          </a:p>
        </p:txBody>
      </p:sp>
      <p:pic>
        <p:nvPicPr>
          <p:cNvPr id="75779" name="Picture 3" descr="fallel4"/>
          <p:cNvPicPr>
            <a:picLocks noChangeAspect="1" noChangeArrowheads="1"/>
          </p:cNvPicPr>
          <p:nvPr/>
        </p:nvPicPr>
        <p:blipFill>
          <a:blip r:embed="rId2"/>
          <a:srcRect/>
          <a:stretch>
            <a:fillRect/>
          </a:stretch>
        </p:blipFill>
        <p:spPr bwMode="auto">
          <a:xfrm>
            <a:off x="2987675" y="1628775"/>
            <a:ext cx="4110038" cy="5229225"/>
          </a:xfrm>
          <a:prstGeom prst="rect">
            <a:avLst/>
          </a:prstGeom>
          <a:noFill/>
          <a:ln w="9525">
            <a:noFill/>
            <a:miter lim="800000"/>
            <a:headEnd/>
            <a:tailEnd/>
          </a:ln>
        </p:spPr>
      </p:pic>
      <p:sp>
        <p:nvSpPr>
          <p:cNvPr id="75780" name="Freeform 4"/>
          <p:cNvSpPr>
            <a:spLocks/>
          </p:cNvSpPr>
          <p:nvPr/>
        </p:nvSpPr>
        <p:spPr bwMode="auto">
          <a:xfrm>
            <a:off x="2987675" y="2852738"/>
            <a:ext cx="2676525" cy="3960812"/>
          </a:xfrm>
          <a:custGeom>
            <a:avLst/>
            <a:gdLst>
              <a:gd name="T0" fmla="*/ 0 w 1686"/>
              <a:gd name="T1" fmla="*/ 0 h 2495"/>
              <a:gd name="T2" fmla="*/ 2147483647 w 1686"/>
              <a:gd name="T3" fmla="*/ 2147483647 h 2495"/>
              <a:gd name="T4" fmla="*/ 2147483647 w 1686"/>
              <a:gd name="T5" fmla="*/ 2147483647 h 2495"/>
              <a:gd name="T6" fmla="*/ 2147483647 w 1686"/>
              <a:gd name="T7" fmla="*/ 2147483647 h 2495"/>
              <a:gd name="T8" fmla="*/ 2147483647 w 1686"/>
              <a:gd name="T9" fmla="*/ 2147483647 h 2495"/>
              <a:gd name="T10" fmla="*/ 2147483647 w 1686"/>
              <a:gd name="T11" fmla="*/ 2147483647 h 2495"/>
              <a:gd name="T12" fmla="*/ 2147483647 w 1686"/>
              <a:gd name="T13" fmla="*/ 2147483647 h 2495"/>
              <a:gd name="T14" fmla="*/ 2147483647 w 1686"/>
              <a:gd name="T15" fmla="*/ 2147483647 h 2495"/>
              <a:gd name="T16" fmla="*/ 2147483647 w 1686"/>
              <a:gd name="T17" fmla="*/ 2147483647 h 2495"/>
              <a:gd name="T18" fmla="*/ 2147483647 w 1686"/>
              <a:gd name="T19" fmla="*/ 2147483647 h 24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6"/>
              <a:gd name="T31" fmla="*/ 0 h 2495"/>
              <a:gd name="T32" fmla="*/ 1686 w 1686"/>
              <a:gd name="T33" fmla="*/ 2495 h 24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6" h="2495">
                <a:moveTo>
                  <a:pt x="0" y="0"/>
                </a:moveTo>
                <a:cubicBezTo>
                  <a:pt x="79" y="106"/>
                  <a:pt x="159" y="212"/>
                  <a:pt x="272" y="272"/>
                </a:cubicBezTo>
                <a:cubicBezTo>
                  <a:pt x="385" y="332"/>
                  <a:pt x="589" y="295"/>
                  <a:pt x="680" y="363"/>
                </a:cubicBezTo>
                <a:cubicBezTo>
                  <a:pt x="771" y="431"/>
                  <a:pt x="741" y="590"/>
                  <a:pt x="817" y="681"/>
                </a:cubicBezTo>
                <a:cubicBezTo>
                  <a:pt x="893" y="772"/>
                  <a:pt x="1074" y="809"/>
                  <a:pt x="1134" y="907"/>
                </a:cubicBezTo>
                <a:cubicBezTo>
                  <a:pt x="1194" y="1005"/>
                  <a:pt x="1141" y="1149"/>
                  <a:pt x="1179" y="1270"/>
                </a:cubicBezTo>
                <a:cubicBezTo>
                  <a:pt x="1217" y="1391"/>
                  <a:pt x="1300" y="1527"/>
                  <a:pt x="1361" y="1633"/>
                </a:cubicBezTo>
                <a:cubicBezTo>
                  <a:pt x="1422" y="1739"/>
                  <a:pt x="1489" y="1792"/>
                  <a:pt x="1542" y="1905"/>
                </a:cubicBezTo>
                <a:cubicBezTo>
                  <a:pt x="1595" y="2018"/>
                  <a:pt x="1670" y="2215"/>
                  <a:pt x="1678" y="2313"/>
                </a:cubicBezTo>
                <a:cubicBezTo>
                  <a:pt x="1686" y="2411"/>
                  <a:pt x="1611" y="2465"/>
                  <a:pt x="1588" y="2495"/>
                </a:cubicBezTo>
              </a:path>
            </a:pathLst>
          </a:custGeom>
          <a:noFill/>
          <a:ln w="28575">
            <a:solidFill>
              <a:srgbClr val="FFFF00"/>
            </a:solidFill>
            <a:round/>
            <a:headEnd/>
            <a:tailEnd/>
          </a:ln>
        </p:spPr>
        <p:txBody>
          <a:bodyPr/>
          <a:lstStyle/>
          <a:p>
            <a:endParaRPr lang="es-CO"/>
          </a:p>
        </p:txBody>
      </p:sp>
      <p:sp>
        <p:nvSpPr>
          <p:cNvPr id="75781" name="Freeform 7"/>
          <p:cNvSpPr>
            <a:spLocks/>
          </p:cNvSpPr>
          <p:nvPr/>
        </p:nvSpPr>
        <p:spPr bwMode="auto">
          <a:xfrm>
            <a:off x="4090988" y="1682750"/>
            <a:ext cx="3078162" cy="3935413"/>
          </a:xfrm>
          <a:custGeom>
            <a:avLst/>
            <a:gdLst>
              <a:gd name="T0" fmla="*/ 2147483647 w 1939"/>
              <a:gd name="T1" fmla="*/ 0 h 2479"/>
              <a:gd name="T2" fmla="*/ 2147483647 w 1939"/>
              <a:gd name="T3" fmla="*/ 2147483647 h 2479"/>
              <a:gd name="T4" fmla="*/ 2147483647 w 1939"/>
              <a:gd name="T5" fmla="*/ 2147483647 h 2479"/>
              <a:gd name="T6" fmla="*/ 2147483647 w 1939"/>
              <a:gd name="T7" fmla="*/ 2147483647 h 2479"/>
              <a:gd name="T8" fmla="*/ 2147483647 w 1939"/>
              <a:gd name="T9" fmla="*/ 2147483647 h 2479"/>
              <a:gd name="T10" fmla="*/ 2147483647 w 1939"/>
              <a:gd name="T11" fmla="*/ 2147483647 h 2479"/>
              <a:gd name="T12" fmla="*/ 2147483647 w 1939"/>
              <a:gd name="T13" fmla="*/ 2147483647 h 2479"/>
              <a:gd name="T14" fmla="*/ 2147483647 w 1939"/>
              <a:gd name="T15" fmla="*/ 2147483647 h 2479"/>
              <a:gd name="T16" fmla="*/ 2147483647 w 1939"/>
              <a:gd name="T17" fmla="*/ 2147483647 h 2479"/>
              <a:gd name="T18" fmla="*/ 2147483647 w 1939"/>
              <a:gd name="T19" fmla="*/ 2147483647 h 2479"/>
              <a:gd name="T20" fmla="*/ 2147483647 w 1939"/>
              <a:gd name="T21" fmla="*/ 2147483647 h 2479"/>
              <a:gd name="T22" fmla="*/ 2147483647 w 1939"/>
              <a:gd name="T23" fmla="*/ 2147483647 h 2479"/>
              <a:gd name="T24" fmla="*/ 2147483647 w 1939"/>
              <a:gd name="T25" fmla="*/ 2147483647 h 2479"/>
              <a:gd name="T26" fmla="*/ 2147483647 w 1939"/>
              <a:gd name="T27" fmla="*/ 2147483647 h 2479"/>
              <a:gd name="T28" fmla="*/ 2147483647 w 1939"/>
              <a:gd name="T29" fmla="*/ 2147483647 h 2479"/>
              <a:gd name="T30" fmla="*/ 2147483647 w 1939"/>
              <a:gd name="T31" fmla="*/ 2147483647 h 2479"/>
              <a:gd name="T32" fmla="*/ 2147483647 w 1939"/>
              <a:gd name="T33" fmla="*/ 2147483647 h 2479"/>
              <a:gd name="T34" fmla="*/ 2147483647 w 1939"/>
              <a:gd name="T35" fmla="*/ 2147483647 h 2479"/>
              <a:gd name="T36" fmla="*/ 2147483647 w 1939"/>
              <a:gd name="T37" fmla="*/ 2147483647 h 2479"/>
              <a:gd name="T38" fmla="*/ 2147483647 w 1939"/>
              <a:gd name="T39" fmla="*/ 2147483647 h 2479"/>
              <a:gd name="T40" fmla="*/ 2147483647 w 1939"/>
              <a:gd name="T41" fmla="*/ 2147483647 h 2479"/>
              <a:gd name="T42" fmla="*/ 2147483647 w 1939"/>
              <a:gd name="T43" fmla="*/ 2147483647 h 2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9"/>
              <a:gd name="T67" fmla="*/ 0 h 2479"/>
              <a:gd name="T68" fmla="*/ 1939 w 1939"/>
              <a:gd name="T69" fmla="*/ 2479 h 2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9" h="2479">
                <a:moveTo>
                  <a:pt x="2" y="0"/>
                </a:moveTo>
                <a:cubicBezTo>
                  <a:pt x="5" y="47"/>
                  <a:pt x="0" y="96"/>
                  <a:pt x="11" y="142"/>
                </a:cubicBezTo>
                <a:cubicBezTo>
                  <a:pt x="22" y="192"/>
                  <a:pt x="133" y="258"/>
                  <a:pt x="178" y="276"/>
                </a:cubicBezTo>
                <a:cubicBezTo>
                  <a:pt x="232" y="360"/>
                  <a:pt x="197" y="358"/>
                  <a:pt x="220" y="493"/>
                </a:cubicBezTo>
                <a:cubicBezTo>
                  <a:pt x="235" y="581"/>
                  <a:pt x="380" y="588"/>
                  <a:pt x="437" y="593"/>
                </a:cubicBezTo>
                <a:cubicBezTo>
                  <a:pt x="487" y="609"/>
                  <a:pt x="542" y="596"/>
                  <a:pt x="587" y="626"/>
                </a:cubicBezTo>
                <a:cubicBezTo>
                  <a:pt x="700" y="700"/>
                  <a:pt x="772" y="821"/>
                  <a:pt x="879" y="902"/>
                </a:cubicBezTo>
                <a:cubicBezTo>
                  <a:pt x="918" y="932"/>
                  <a:pt x="966" y="934"/>
                  <a:pt x="1004" y="969"/>
                </a:cubicBezTo>
                <a:cubicBezTo>
                  <a:pt x="1033" y="996"/>
                  <a:pt x="1068" y="1018"/>
                  <a:pt x="1088" y="1052"/>
                </a:cubicBezTo>
                <a:cubicBezTo>
                  <a:pt x="1108" y="1085"/>
                  <a:pt x="1134" y="1127"/>
                  <a:pt x="1163" y="1152"/>
                </a:cubicBezTo>
                <a:cubicBezTo>
                  <a:pt x="1175" y="1163"/>
                  <a:pt x="1192" y="1167"/>
                  <a:pt x="1205" y="1177"/>
                </a:cubicBezTo>
                <a:cubicBezTo>
                  <a:pt x="1299" y="1251"/>
                  <a:pt x="1194" y="1177"/>
                  <a:pt x="1255" y="1236"/>
                </a:cubicBezTo>
                <a:cubicBezTo>
                  <a:pt x="1262" y="1243"/>
                  <a:pt x="1273" y="1245"/>
                  <a:pt x="1280" y="1252"/>
                </a:cubicBezTo>
                <a:cubicBezTo>
                  <a:pt x="1312" y="1284"/>
                  <a:pt x="1329" y="1325"/>
                  <a:pt x="1355" y="1361"/>
                </a:cubicBezTo>
                <a:cubicBezTo>
                  <a:pt x="1370" y="1407"/>
                  <a:pt x="1395" y="1449"/>
                  <a:pt x="1413" y="1494"/>
                </a:cubicBezTo>
                <a:cubicBezTo>
                  <a:pt x="1421" y="1539"/>
                  <a:pt x="1437" y="1575"/>
                  <a:pt x="1447" y="1620"/>
                </a:cubicBezTo>
                <a:cubicBezTo>
                  <a:pt x="1452" y="1778"/>
                  <a:pt x="1408" y="1911"/>
                  <a:pt x="1555" y="1987"/>
                </a:cubicBezTo>
                <a:cubicBezTo>
                  <a:pt x="1590" y="2039"/>
                  <a:pt x="1548" y="1987"/>
                  <a:pt x="1614" y="2029"/>
                </a:cubicBezTo>
                <a:cubicBezTo>
                  <a:pt x="1637" y="2044"/>
                  <a:pt x="1724" y="2101"/>
                  <a:pt x="1747" y="2129"/>
                </a:cubicBezTo>
                <a:cubicBezTo>
                  <a:pt x="1772" y="2159"/>
                  <a:pt x="1779" y="2195"/>
                  <a:pt x="1797" y="2229"/>
                </a:cubicBezTo>
                <a:cubicBezTo>
                  <a:pt x="1819" y="2270"/>
                  <a:pt x="1855" y="2302"/>
                  <a:pt x="1872" y="2346"/>
                </a:cubicBezTo>
                <a:cubicBezTo>
                  <a:pt x="1890" y="2394"/>
                  <a:pt x="1900" y="2443"/>
                  <a:pt x="1939" y="2479"/>
                </a:cubicBezTo>
              </a:path>
            </a:pathLst>
          </a:custGeom>
          <a:noFill/>
          <a:ln w="31750">
            <a:solidFill>
              <a:srgbClr val="FFFF00"/>
            </a:solidFill>
            <a:round/>
            <a:headEnd/>
            <a:tailEnd/>
          </a:ln>
        </p:spPr>
        <p:txBody>
          <a:bodyPr/>
          <a:lstStyle/>
          <a:p>
            <a:endParaRPr lang="es-CO"/>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1428750" y="1857375"/>
            <a:ext cx="5754688" cy="3286125"/>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Rectángulo"/>
          <p:cNvSpPr>
            <a:spLocks noChangeArrowheads="1"/>
          </p:cNvSpPr>
          <p:nvPr/>
        </p:nvSpPr>
        <p:spPr bwMode="auto">
          <a:xfrm>
            <a:off x="0" y="428625"/>
            <a:ext cx="8786813" cy="923925"/>
          </a:xfrm>
          <a:prstGeom prst="rect">
            <a:avLst/>
          </a:prstGeom>
          <a:noFill/>
          <a:ln w="9525">
            <a:noFill/>
            <a:miter lim="800000"/>
            <a:headEnd/>
            <a:tailEnd/>
          </a:ln>
        </p:spPr>
        <p:txBody>
          <a:bodyPr>
            <a:spAutoFit/>
          </a:bodyPr>
          <a:lstStyle/>
          <a:p>
            <a:r>
              <a:rPr lang="es-CO" b="1"/>
              <a:t>CABALGAMIENTO CIEGO (</a:t>
            </a:r>
            <a:r>
              <a:rPr lang="es-CO" b="1" i="1"/>
              <a:t>Blind thrust). Ver: FALLA CIEGA.</a:t>
            </a:r>
          </a:p>
          <a:p>
            <a:r>
              <a:rPr lang="es-CO"/>
              <a:t>Se refiere a una falla inversa, cuya inclinación es menor de 45°, y que no alcanza a romper la superficie</a:t>
            </a:r>
          </a:p>
        </p:txBody>
      </p:sp>
      <p:pic>
        <p:nvPicPr>
          <p:cNvPr id="122883" name="Picture 3"/>
          <p:cNvPicPr>
            <a:picLocks noChangeAspect="1" noChangeArrowheads="1"/>
          </p:cNvPicPr>
          <p:nvPr/>
        </p:nvPicPr>
        <p:blipFill>
          <a:blip r:embed="rId2"/>
          <a:srcRect/>
          <a:stretch>
            <a:fillRect/>
          </a:stretch>
        </p:blipFill>
        <p:spPr bwMode="auto">
          <a:xfrm>
            <a:off x="1643063" y="2500313"/>
            <a:ext cx="5791200" cy="309403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p:cNvPicPr>
            <a:picLocks noChangeAspect="1" noChangeArrowheads="1"/>
          </p:cNvPicPr>
          <p:nvPr/>
        </p:nvPicPr>
        <p:blipFill>
          <a:blip r:embed="rId2"/>
          <a:srcRect/>
          <a:stretch>
            <a:fillRect/>
          </a:stretch>
        </p:blipFill>
        <p:spPr bwMode="auto">
          <a:xfrm>
            <a:off x="1062038" y="850900"/>
            <a:ext cx="7019925" cy="51625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p:cNvPicPr>
            <a:picLocks noChangeAspect="1" noChangeArrowheads="1"/>
          </p:cNvPicPr>
          <p:nvPr/>
        </p:nvPicPr>
        <p:blipFill>
          <a:blip r:embed="rId2"/>
          <a:srcRect/>
          <a:stretch>
            <a:fillRect/>
          </a:stretch>
        </p:blipFill>
        <p:spPr bwMode="auto">
          <a:xfrm>
            <a:off x="2195513" y="1916113"/>
            <a:ext cx="4495800" cy="35528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descr="Fallaguix"/>
          <p:cNvPicPr>
            <a:picLocks noChangeAspect="1" noChangeArrowheads="1"/>
          </p:cNvPicPr>
          <p:nvPr/>
        </p:nvPicPr>
        <p:blipFill>
          <a:blip r:embed="rId2"/>
          <a:srcRect/>
          <a:stretch>
            <a:fillRect/>
          </a:stretch>
        </p:blipFill>
        <p:spPr bwMode="auto">
          <a:xfrm>
            <a:off x="1835150" y="1557338"/>
            <a:ext cx="5367338" cy="40227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8"/>
          <p:cNvPicPr>
            <a:picLocks noChangeAspect="1" noChangeArrowheads="1"/>
          </p:cNvPicPr>
          <p:nvPr/>
        </p:nvPicPr>
        <p:blipFill>
          <a:blip r:embed="rId2"/>
          <a:srcRect/>
          <a:stretch>
            <a:fillRect/>
          </a:stretch>
        </p:blipFill>
        <p:spPr bwMode="auto">
          <a:xfrm>
            <a:off x="419100" y="765175"/>
            <a:ext cx="8305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7938" y="-4763"/>
            <a:ext cx="9159876" cy="687387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p:cNvPicPr>
            <a:picLocks noChangeAspect="1" noChangeArrowheads="1"/>
          </p:cNvPicPr>
          <p:nvPr/>
        </p:nvPicPr>
        <p:blipFill>
          <a:blip r:embed="rId2"/>
          <a:srcRect/>
          <a:stretch>
            <a:fillRect/>
          </a:stretch>
        </p:blipFill>
        <p:spPr bwMode="auto">
          <a:xfrm>
            <a:off x="342900" y="831850"/>
            <a:ext cx="84582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3"/>
          <p:cNvPicPr>
            <a:picLocks noChangeAspect="1" noChangeArrowheads="1"/>
          </p:cNvPicPr>
          <p:nvPr/>
        </p:nvPicPr>
        <p:blipFill>
          <a:blip r:embed="rId2"/>
          <a:srcRect/>
          <a:stretch>
            <a:fillRect/>
          </a:stretch>
        </p:blipFill>
        <p:spPr bwMode="auto">
          <a:xfrm>
            <a:off x="342900" y="822325"/>
            <a:ext cx="84582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3"/>
          <p:cNvPicPr>
            <a:picLocks noChangeAspect="1" noChangeArrowheads="1"/>
          </p:cNvPicPr>
          <p:nvPr/>
        </p:nvPicPr>
        <p:blipFill>
          <a:blip r:embed="rId2"/>
          <a:srcRect/>
          <a:stretch>
            <a:fillRect/>
          </a:stretch>
        </p:blipFill>
        <p:spPr bwMode="auto">
          <a:xfrm>
            <a:off x="228600" y="731838"/>
            <a:ext cx="8686800"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2"/>
          <a:srcRect/>
          <a:stretch>
            <a:fillRect/>
          </a:stretch>
        </p:blipFill>
        <p:spPr bwMode="auto">
          <a:xfrm>
            <a:off x="2214563" y="519113"/>
            <a:ext cx="4117975" cy="6338887"/>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p:cNvPicPr>
            <a:picLocks noChangeAspect="1" noChangeArrowheads="1"/>
          </p:cNvPicPr>
          <p:nvPr/>
        </p:nvPicPr>
        <p:blipFill>
          <a:blip r:embed="rId2"/>
          <a:srcRect/>
          <a:stretch>
            <a:fillRect/>
          </a:stretch>
        </p:blipFill>
        <p:spPr bwMode="auto">
          <a:xfrm>
            <a:off x="228600" y="741363"/>
            <a:ext cx="8686800" cy="538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
          <p:cNvPicPr>
            <a:picLocks noChangeAspect="1" noChangeArrowheads="1"/>
          </p:cNvPicPr>
          <p:nvPr/>
        </p:nvPicPr>
        <p:blipFill>
          <a:blip r:embed="rId2"/>
          <a:srcRect/>
          <a:stretch>
            <a:fillRect/>
          </a:stretch>
        </p:blipFill>
        <p:spPr bwMode="auto">
          <a:xfrm>
            <a:off x="228600" y="736600"/>
            <a:ext cx="868680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2"/>
          <p:cNvPicPr>
            <a:picLocks noChangeAspect="1" noChangeArrowheads="1"/>
          </p:cNvPicPr>
          <p:nvPr/>
        </p:nvPicPr>
        <p:blipFill>
          <a:blip r:embed="rId2"/>
          <a:srcRect/>
          <a:stretch>
            <a:fillRect/>
          </a:stretch>
        </p:blipFill>
        <p:spPr bwMode="auto">
          <a:xfrm>
            <a:off x="1547813" y="1125538"/>
            <a:ext cx="5838825" cy="4572000"/>
          </a:xfrm>
          <a:prstGeom prst="rect">
            <a:avLst/>
          </a:prstGeom>
          <a:noFill/>
          <a:ln w="9525">
            <a:noFill/>
            <a:miter lim="800000"/>
            <a:headEnd/>
            <a:tailEnd/>
          </a:ln>
        </p:spPr>
      </p:pic>
      <p:sp>
        <p:nvSpPr>
          <p:cNvPr id="134147" name="AutoShape 15"/>
          <p:cNvSpPr>
            <a:spLocks noChangeArrowheads="1"/>
          </p:cNvSpPr>
          <p:nvPr/>
        </p:nvSpPr>
        <p:spPr bwMode="auto">
          <a:xfrm>
            <a:off x="971550" y="3357563"/>
            <a:ext cx="685800" cy="838200"/>
          </a:xfrm>
          <a:prstGeom prst="rightArrow">
            <a:avLst>
              <a:gd name="adj1" fmla="val 50000"/>
              <a:gd name="adj2" fmla="val 47222"/>
            </a:avLst>
          </a:prstGeom>
          <a:solidFill>
            <a:schemeClr val="bg1"/>
          </a:solidFill>
          <a:ln w="28575">
            <a:solidFill>
              <a:schemeClr val="tx1"/>
            </a:solidFill>
            <a:miter lim="800000"/>
            <a:headEnd/>
            <a:tailEnd/>
          </a:ln>
        </p:spPr>
        <p:txBody>
          <a:bodyPr wrap="none" anchor="ctr"/>
          <a:lstStyle/>
          <a:p>
            <a:endParaRPr lang="es-CO"/>
          </a:p>
        </p:txBody>
      </p:sp>
      <p:sp>
        <p:nvSpPr>
          <p:cNvPr id="134148" name="AutoShape 16"/>
          <p:cNvSpPr>
            <a:spLocks noChangeArrowheads="1"/>
          </p:cNvSpPr>
          <p:nvPr/>
        </p:nvSpPr>
        <p:spPr bwMode="auto">
          <a:xfrm flipH="1">
            <a:off x="7254875" y="3411538"/>
            <a:ext cx="685800" cy="838200"/>
          </a:xfrm>
          <a:prstGeom prst="rightArrow">
            <a:avLst>
              <a:gd name="adj1" fmla="val 50000"/>
              <a:gd name="adj2" fmla="val 47222"/>
            </a:avLst>
          </a:prstGeom>
          <a:solidFill>
            <a:schemeClr val="bg1"/>
          </a:solidFill>
          <a:ln w="28575">
            <a:solidFill>
              <a:schemeClr val="tx1"/>
            </a:solidFill>
            <a:miter lim="800000"/>
            <a:headEnd/>
            <a:tailEnd/>
          </a:ln>
        </p:spPr>
        <p:txBody>
          <a:bodyPr wrap="none" anchor="ctr"/>
          <a:lstStyle/>
          <a:p>
            <a:endParaRPr lang="es-CO"/>
          </a:p>
        </p:txBody>
      </p:sp>
      <p:sp>
        <p:nvSpPr>
          <p:cNvPr id="134149" name="Line 17"/>
          <p:cNvSpPr>
            <a:spLocks noChangeShapeType="1"/>
          </p:cNvSpPr>
          <p:nvPr/>
        </p:nvSpPr>
        <p:spPr bwMode="auto">
          <a:xfrm flipH="1" flipV="1">
            <a:off x="4067175" y="3429000"/>
            <a:ext cx="533400" cy="457200"/>
          </a:xfrm>
          <a:prstGeom prst="line">
            <a:avLst/>
          </a:prstGeom>
          <a:noFill/>
          <a:ln w="28575">
            <a:solidFill>
              <a:srgbClr val="FF0000"/>
            </a:solidFill>
            <a:round/>
            <a:headEnd/>
            <a:tailEnd type="triangle" w="med" len="med"/>
          </a:ln>
        </p:spPr>
        <p:txBody>
          <a:bodyPr wrap="none" anchor="ctr"/>
          <a:lstStyle/>
          <a:p>
            <a:endParaRPr lang="es-CO"/>
          </a:p>
        </p:txBody>
      </p:sp>
      <p:sp>
        <p:nvSpPr>
          <p:cNvPr id="134150" name="Line 18"/>
          <p:cNvSpPr>
            <a:spLocks noChangeShapeType="1"/>
          </p:cNvSpPr>
          <p:nvPr/>
        </p:nvSpPr>
        <p:spPr bwMode="auto">
          <a:xfrm flipH="1" flipV="1">
            <a:off x="6588125" y="4076700"/>
            <a:ext cx="457200" cy="152400"/>
          </a:xfrm>
          <a:prstGeom prst="line">
            <a:avLst/>
          </a:prstGeom>
          <a:noFill/>
          <a:ln w="28575">
            <a:solidFill>
              <a:srgbClr val="FF0000"/>
            </a:solidFill>
            <a:round/>
            <a:headEnd/>
            <a:tailEnd type="triangle" w="med" len="med"/>
          </a:ln>
        </p:spPr>
        <p:txBody>
          <a:bodyPr wrap="none" anchor="ctr"/>
          <a:lstStyle/>
          <a:p>
            <a:endParaRPr lang="es-CO"/>
          </a:p>
        </p:txBody>
      </p:sp>
      <p:sp>
        <p:nvSpPr>
          <p:cNvPr id="134151" name="Line 19"/>
          <p:cNvSpPr>
            <a:spLocks noChangeShapeType="1"/>
          </p:cNvSpPr>
          <p:nvPr/>
        </p:nvSpPr>
        <p:spPr bwMode="auto">
          <a:xfrm>
            <a:off x="3851275" y="3860800"/>
            <a:ext cx="533400" cy="381000"/>
          </a:xfrm>
          <a:prstGeom prst="line">
            <a:avLst/>
          </a:prstGeom>
          <a:noFill/>
          <a:ln w="28575">
            <a:solidFill>
              <a:srgbClr val="FF0000"/>
            </a:solidFill>
            <a:round/>
            <a:headEnd/>
            <a:tailEnd type="triangle" w="med" len="med"/>
          </a:ln>
        </p:spPr>
        <p:txBody>
          <a:bodyPr wrap="none" anchor="ctr"/>
          <a:lstStyle/>
          <a:p>
            <a:endParaRPr lang="es-CO"/>
          </a:p>
        </p:txBody>
      </p:sp>
      <p:sp>
        <p:nvSpPr>
          <p:cNvPr id="134152" name="Text Box 20"/>
          <p:cNvSpPr txBox="1">
            <a:spLocks noChangeArrowheads="1"/>
          </p:cNvSpPr>
          <p:nvPr/>
        </p:nvSpPr>
        <p:spPr bwMode="auto">
          <a:xfrm>
            <a:off x="-36513" y="3500438"/>
            <a:ext cx="1000126" cy="517525"/>
          </a:xfrm>
          <a:prstGeom prst="rect">
            <a:avLst/>
          </a:prstGeom>
          <a:noFill/>
          <a:ln w="9525">
            <a:noFill/>
            <a:miter lim="800000"/>
            <a:headEnd/>
            <a:tailEnd/>
          </a:ln>
        </p:spPr>
        <p:txBody>
          <a:bodyPr wrap="none">
            <a:spAutoFit/>
          </a:bodyPr>
          <a:lstStyle/>
          <a:p>
            <a:pPr algn="ctr" eaLnBrk="0" hangingPunct="0"/>
            <a:r>
              <a:rPr lang="es-CO" sz="1400">
                <a:latin typeface="Times New Roman" pitchFamily="18" charset="0"/>
              </a:rPr>
              <a:t>Dirección</a:t>
            </a:r>
          </a:p>
          <a:p>
            <a:pPr algn="ctr" eaLnBrk="0" hangingPunct="0"/>
            <a:r>
              <a:rPr lang="es-CO" sz="1400">
                <a:latin typeface="Times New Roman" pitchFamily="18" charset="0"/>
              </a:rPr>
              <a:t>de esfuerzo</a:t>
            </a:r>
          </a:p>
        </p:txBody>
      </p:sp>
      <p:sp>
        <p:nvSpPr>
          <p:cNvPr id="134153" name="Text Box 21"/>
          <p:cNvSpPr txBox="1">
            <a:spLocks noChangeArrowheads="1"/>
          </p:cNvSpPr>
          <p:nvPr/>
        </p:nvSpPr>
        <p:spPr bwMode="auto">
          <a:xfrm>
            <a:off x="7940675" y="3563938"/>
            <a:ext cx="1000125" cy="517525"/>
          </a:xfrm>
          <a:prstGeom prst="rect">
            <a:avLst/>
          </a:prstGeom>
          <a:noFill/>
          <a:ln w="9525">
            <a:noFill/>
            <a:miter lim="800000"/>
            <a:headEnd/>
            <a:tailEnd/>
          </a:ln>
        </p:spPr>
        <p:txBody>
          <a:bodyPr wrap="none">
            <a:spAutoFit/>
          </a:bodyPr>
          <a:lstStyle/>
          <a:p>
            <a:pPr algn="ctr" eaLnBrk="0" hangingPunct="0"/>
            <a:r>
              <a:rPr lang="es-CO" sz="1400">
                <a:latin typeface="Times New Roman" pitchFamily="18" charset="0"/>
              </a:rPr>
              <a:t>Dirección</a:t>
            </a:r>
          </a:p>
          <a:p>
            <a:pPr algn="ctr" eaLnBrk="0" hangingPunct="0"/>
            <a:r>
              <a:rPr lang="es-CO" sz="1400">
                <a:latin typeface="Times New Roman" pitchFamily="18" charset="0"/>
              </a:rPr>
              <a:t>de esfuerzo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a:stretch>
            <a:fillRect/>
          </a:stretch>
        </p:blipFill>
        <p:spPr bwMode="auto">
          <a:xfrm>
            <a:off x="-7938" y="-4763"/>
            <a:ext cx="9159876" cy="6873876"/>
          </a:xfrm>
          <a:prstGeom prst="rect">
            <a:avLst/>
          </a:prstGeom>
          <a:noFill/>
          <a:ln w="9525">
            <a:noFill/>
            <a:miter lim="800000"/>
            <a:headEnd/>
            <a:tailEnd/>
          </a:ln>
        </p:spPr>
      </p:pic>
      <p:sp>
        <p:nvSpPr>
          <p:cNvPr id="4" name="Freeform 4"/>
          <p:cNvSpPr>
            <a:spLocks/>
          </p:cNvSpPr>
          <p:nvPr/>
        </p:nvSpPr>
        <p:spPr bwMode="auto">
          <a:xfrm>
            <a:off x="533400" y="2438400"/>
            <a:ext cx="6477000" cy="2743200"/>
          </a:xfrm>
          <a:custGeom>
            <a:avLst/>
            <a:gdLst>
              <a:gd name="T0" fmla="*/ 0 w 3936"/>
              <a:gd name="T1" fmla="*/ 0 h 1824"/>
              <a:gd name="T2" fmla="*/ 2147483647 w 3936"/>
              <a:gd name="T3" fmla="*/ 2147483647 h 1824"/>
              <a:gd name="T4" fmla="*/ 2147483647 w 3936"/>
              <a:gd name="T5" fmla="*/ 2147483647 h 1824"/>
              <a:gd name="T6" fmla="*/ 0 60000 65536"/>
              <a:gd name="T7" fmla="*/ 0 60000 65536"/>
              <a:gd name="T8" fmla="*/ 0 60000 65536"/>
              <a:gd name="T9" fmla="*/ 0 w 3936"/>
              <a:gd name="T10" fmla="*/ 0 h 1824"/>
              <a:gd name="T11" fmla="*/ 3936 w 3936"/>
              <a:gd name="T12" fmla="*/ 1824 h 1824"/>
            </a:gdLst>
            <a:ahLst/>
            <a:cxnLst>
              <a:cxn ang="T6">
                <a:pos x="T0" y="T1"/>
              </a:cxn>
              <a:cxn ang="T7">
                <a:pos x="T2" y="T3"/>
              </a:cxn>
              <a:cxn ang="T8">
                <a:pos x="T4" y="T5"/>
              </a:cxn>
            </a:cxnLst>
            <a:rect l="T9" t="T10" r="T11" b="T12"/>
            <a:pathLst>
              <a:path w="3936" h="1824">
                <a:moveTo>
                  <a:pt x="0" y="0"/>
                </a:moveTo>
                <a:cubicBezTo>
                  <a:pt x="728" y="136"/>
                  <a:pt x="1456" y="272"/>
                  <a:pt x="2112" y="576"/>
                </a:cubicBezTo>
                <a:cubicBezTo>
                  <a:pt x="2768" y="880"/>
                  <a:pt x="3632" y="1616"/>
                  <a:pt x="3936" y="1824"/>
                </a:cubicBezTo>
              </a:path>
            </a:pathLst>
          </a:custGeom>
          <a:noFill/>
          <a:ln w="38100">
            <a:solidFill>
              <a:srgbClr val="FFFFFF"/>
            </a:solidFill>
            <a:round/>
            <a:headEnd/>
            <a:tailEnd/>
          </a:ln>
        </p:spPr>
        <p:txBody>
          <a:bodyPr wrap="none" anchor="ctr"/>
          <a:lstStyle/>
          <a:p>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756025" y="-76200"/>
            <a:ext cx="1727200" cy="1096963"/>
          </a:xfrm>
          <a:prstGeom prst="rect">
            <a:avLst/>
          </a:prstGeom>
          <a:noFill/>
          <a:ln w="9525">
            <a:noFill/>
            <a:miter lim="800000"/>
            <a:headEnd/>
            <a:tailEnd/>
          </a:ln>
        </p:spPr>
        <p:txBody>
          <a:bodyPr wrap="none">
            <a:spAutoFit/>
          </a:bodyPr>
          <a:lstStyle/>
          <a:p>
            <a:pPr algn="ctr" eaLnBrk="0" hangingPunct="0"/>
            <a:r>
              <a:rPr lang="es-MX" sz="2400">
                <a:latin typeface="Times New Roman" pitchFamily="18" charset="0"/>
              </a:rPr>
              <a:t>Falla </a:t>
            </a:r>
          </a:p>
          <a:p>
            <a:pPr algn="ctr" eaLnBrk="0" hangingPunct="0"/>
            <a:r>
              <a:rPr lang="es-MX" sz="2400">
                <a:latin typeface="Times New Roman" pitchFamily="18" charset="0"/>
              </a:rPr>
              <a:t>de rumbo</a:t>
            </a:r>
          </a:p>
          <a:p>
            <a:pPr algn="ctr" eaLnBrk="0" hangingPunct="0"/>
            <a:r>
              <a:rPr lang="es-MX">
                <a:latin typeface="Times New Roman" pitchFamily="18" charset="0"/>
              </a:rPr>
              <a:t>(strike-slip fault)</a:t>
            </a:r>
            <a:endParaRPr lang="es-CO" sz="2400">
              <a:latin typeface="Times New Roman" pitchFamily="18" charset="0"/>
            </a:endParaRPr>
          </a:p>
        </p:txBody>
      </p:sp>
      <p:graphicFrame>
        <p:nvGraphicFramePr>
          <p:cNvPr id="1026" name="Object 3">
            <a:hlinkClick r:id="rId3" action="ppaction://hlinkfile"/>
          </p:cNvPr>
          <p:cNvGraphicFramePr>
            <a:graphicFrameLocks noChangeAspect="1"/>
          </p:cNvGraphicFramePr>
          <p:nvPr/>
        </p:nvGraphicFramePr>
        <p:xfrm>
          <a:off x="3338513" y="1066800"/>
          <a:ext cx="2514600" cy="1101725"/>
        </p:xfrm>
        <a:graphic>
          <a:graphicData uri="http://schemas.openxmlformats.org/presentationml/2006/ole">
            <p:oleObj spid="_x0000_s1026" name="Foto de Photo Editor" r:id="rId4" imgW="2457143" imgH="1076475" progId="">
              <p:embed/>
            </p:oleObj>
          </a:graphicData>
        </a:graphic>
      </p:graphicFrame>
      <p:pic>
        <p:nvPicPr>
          <p:cNvPr id="1028" name="Picture 4" descr="strike"/>
          <p:cNvPicPr>
            <a:picLocks noChangeAspect="1" noChangeArrowheads="1"/>
          </p:cNvPicPr>
          <p:nvPr/>
        </p:nvPicPr>
        <p:blipFill>
          <a:blip r:embed="rId5"/>
          <a:srcRect/>
          <a:stretch>
            <a:fillRect/>
          </a:stretch>
        </p:blipFill>
        <p:spPr bwMode="auto">
          <a:xfrm>
            <a:off x="304800" y="2362200"/>
            <a:ext cx="3081338" cy="4114800"/>
          </a:xfrm>
          <a:prstGeom prst="rect">
            <a:avLst/>
          </a:prstGeom>
          <a:noFill/>
          <a:ln w="9525">
            <a:noFill/>
            <a:miter lim="800000"/>
            <a:headEnd/>
            <a:tailEnd/>
          </a:ln>
        </p:spPr>
      </p:pic>
      <p:grpSp>
        <p:nvGrpSpPr>
          <p:cNvPr id="2" name="Group 5"/>
          <p:cNvGrpSpPr>
            <a:grpSpLocks/>
          </p:cNvGrpSpPr>
          <p:nvPr/>
        </p:nvGrpSpPr>
        <p:grpSpPr bwMode="auto">
          <a:xfrm>
            <a:off x="609600" y="2347913"/>
            <a:ext cx="2743200" cy="4038600"/>
            <a:chOff x="384" y="1479"/>
            <a:chExt cx="1728" cy="2544"/>
          </a:xfrm>
        </p:grpSpPr>
        <p:sp>
          <p:nvSpPr>
            <p:cNvPr id="1036" name="Freeform 6"/>
            <p:cNvSpPr>
              <a:spLocks/>
            </p:cNvSpPr>
            <p:nvPr/>
          </p:nvSpPr>
          <p:spPr bwMode="auto">
            <a:xfrm>
              <a:off x="384" y="1479"/>
              <a:ext cx="1728" cy="2160"/>
            </a:xfrm>
            <a:custGeom>
              <a:avLst/>
              <a:gdLst>
                <a:gd name="T0" fmla="*/ 0 w 1728"/>
                <a:gd name="T1" fmla="*/ 0 h 2160"/>
                <a:gd name="T2" fmla="*/ 384 w 1728"/>
                <a:gd name="T3" fmla="*/ 432 h 2160"/>
                <a:gd name="T4" fmla="*/ 768 w 1728"/>
                <a:gd name="T5" fmla="*/ 960 h 2160"/>
                <a:gd name="T6" fmla="*/ 1200 w 1728"/>
                <a:gd name="T7" fmla="*/ 1536 h 2160"/>
                <a:gd name="T8" fmla="*/ 1728 w 1728"/>
                <a:gd name="T9" fmla="*/ 2160 h 2160"/>
                <a:gd name="T10" fmla="*/ 0 60000 65536"/>
                <a:gd name="T11" fmla="*/ 0 60000 65536"/>
                <a:gd name="T12" fmla="*/ 0 60000 65536"/>
                <a:gd name="T13" fmla="*/ 0 60000 65536"/>
                <a:gd name="T14" fmla="*/ 0 60000 65536"/>
                <a:gd name="T15" fmla="*/ 0 w 1728"/>
                <a:gd name="T16" fmla="*/ 0 h 2160"/>
                <a:gd name="T17" fmla="*/ 1728 w 1728"/>
                <a:gd name="T18" fmla="*/ 2160 h 2160"/>
              </a:gdLst>
              <a:ahLst/>
              <a:cxnLst>
                <a:cxn ang="T10">
                  <a:pos x="T0" y="T1"/>
                </a:cxn>
                <a:cxn ang="T11">
                  <a:pos x="T2" y="T3"/>
                </a:cxn>
                <a:cxn ang="T12">
                  <a:pos x="T4" y="T5"/>
                </a:cxn>
                <a:cxn ang="T13">
                  <a:pos x="T6" y="T7"/>
                </a:cxn>
                <a:cxn ang="T14">
                  <a:pos x="T8" y="T9"/>
                </a:cxn>
              </a:cxnLst>
              <a:rect l="T15" t="T16" r="T17" b="T18"/>
              <a:pathLst>
                <a:path w="1728" h="2160">
                  <a:moveTo>
                    <a:pt x="0" y="0"/>
                  </a:moveTo>
                  <a:lnTo>
                    <a:pt x="384" y="432"/>
                  </a:lnTo>
                  <a:lnTo>
                    <a:pt x="768" y="960"/>
                  </a:lnTo>
                  <a:lnTo>
                    <a:pt x="1200" y="1536"/>
                  </a:lnTo>
                  <a:lnTo>
                    <a:pt x="1728" y="2160"/>
                  </a:lnTo>
                </a:path>
              </a:pathLst>
            </a:custGeom>
            <a:noFill/>
            <a:ln w="28575">
              <a:solidFill>
                <a:srgbClr val="FF0000"/>
              </a:solidFill>
              <a:round/>
              <a:headEnd/>
              <a:tailEnd/>
            </a:ln>
          </p:spPr>
          <p:txBody>
            <a:bodyPr wrap="none" anchor="ctr"/>
            <a:lstStyle/>
            <a:p>
              <a:endParaRPr lang="es-CO"/>
            </a:p>
          </p:txBody>
        </p:sp>
        <p:sp>
          <p:nvSpPr>
            <p:cNvPr id="1037" name="Line 7"/>
            <p:cNvSpPr>
              <a:spLocks noChangeShapeType="1"/>
            </p:cNvSpPr>
            <p:nvPr/>
          </p:nvSpPr>
          <p:spPr bwMode="auto">
            <a:xfrm flipH="1">
              <a:off x="1008" y="2439"/>
              <a:ext cx="144" cy="1584"/>
            </a:xfrm>
            <a:prstGeom prst="line">
              <a:avLst/>
            </a:prstGeom>
            <a:noFill/>
            <a:ln w="28575">
              <a:solidFill>
                <a:srgbClr val="FF0000"/>
              </a:solidFill>
              <a:prstDash val="sysDot"/>
              <a:round/>
              <a:headEnd/>
              <a:tailEnd/>
            </a:ln>
          </p:spPr>
          <p:txBody>
            <a:bodyPr wrap="none" anchor="ctr"/>
            <a:lstStyle/>
            <a:p>
              <a:endParaRPr lang="es-CO"/>
            </a:p>
          </p:txBody>
        </p:sp>
        <p:sp>
          <p:nvSpPr>
            <p:cNvPr id="1038" name="Line 8"/>
            <p:cNvSpPr>
              <a:spLocks noChangeShapeType="1"/>
            </p:cNvSpPr>
            <p:nvPr/>
          </p:nvSpPr>
          <p:spPr bwMode="auto">
            <a:xfrm flipH="1" flipV="1">
              <a:off x="720" y="2007"/>
              <a:ext cx="288" cy="432"/>
            </a:xfrm>
            <a:prstGeom prst="line">
              <a:avLst/>
            </a:prstGeom>
            <a:noFill/>
            <a:ln w="19050">
              <a:solidFill>
                <a:srgbClr val="FF0000"/>
              </a:solidFill>
              <a:round/>
              <a:headEnd/>
              <a:tailEnd type="triangle" w="med" len="med"/>
            </a:ln>
          </p:spPr>
          <p:txBody>
            <a:bodyPr wrap="none" anchor="ctr"/>
            <a:lstStyle/>
            <a:p>
              <a:endParaRPr lang="es-CO"/>
            </a:p>
          </p:txBody>
        </p:sp>
      </p:grpSp>
      <p:pic>
        <p:nvPicPr>
          <p:cNvPr id="259081" name="Picture 9"/>
          <p:cNvPicPr>
            <a:picLocks noChangeAspect="1" noChangeArrowheads="1"/>
          </p:cNvPicPr>
          <p:nvPr/>
        </p:nvPicPr>
        <p:blipFill>
          <a:blip r:embed="rId6"/>
          <a:srcRect l="8282" r="8282"/>
          <a:stretch>
            <a:fillRect/>
          </a:stretch>
        </p:blipFill>
        <p:spPr bwMode="auto">
          <a:xfrm>
            <a:off x="3657600" y="2422525"/>
            <a:ext cx="5486400" cy="4054475"/>
          </a:xfrm>
          <a:prstGeom prst="rect">
            <a:avLst/>
          </a:prstGeom>
          <a:noFill/>
          <a:ln w="9525">
            <a:noFill/>
            <a:miter lim="800000"/>
            <a:headEnd/>
            <a:tailEnd/>
          </a:ln>
        </p:spPr>
      </p:pic>
      <p:grpSp>
        <p:nvGrpSpPr>
          <p:cNvPr id="3" name="Group 10"/>
          <p:cNvGrpSpPr>
            <a:grpSpLocks/>
          </p:cNvGrpSpPr>
          <p:nvPr/>
        </p:nvGrpSpPr>
        <p:grpSpPr bwMode="auto">
          <a:xfrm>
            <a:off x="4141788" y="4776788"/>
            <a:ext cx="5006975" cy="1700212"/>
            <a:chOff x="2609" y="3009"/>
            <a:chExt cx="3154" cy="1071"/>
          </a:xfrm>
        </p:grpSpPr>
        <p:sp>
          <p:nvSpPr>
            <p:cNvPr id="1032" name="Freeform 11"/>
            <p:cNvSpPr>
              <a:spLocks/>
            </p:cNvSpPr>
            <p:nvPr/>
          </p:nvSpPr>
          <p:spPr bwMode="auto">
            <a:xfrm>
              <a:off x="2645" y="3009"/>
              <a:ext cx="3118" cy="291"/>
            </a:xfrm>
            <a:custGeom>
              <a:avLst/>
              <a:gdLst>
                <a:gd name="T0" fmla="*/ 0 w 3118"/>
                <a:gd name="T1" fmla="*/ 0 h 291"/>
                <a:gd name="T2" fmla="*/ 500 w 3118"/>
                <a:gd name="T3" fmla="*/ 91 h 291"/>
                <a:gd name="T4" fmla="*/ 891 w 3118"/>
                <a:gd name="T5" fmla="*/ 137 h 291"/>
                <a:gd name="T6" fmla="*/ 1427 w 3118"/>
                <a:gd name="T7" fmla="*/ 173 h 291"/>
                <a:gd name="T8" fmla="*/ 2345 w 3118"/>
                <a:gd name="T9" fmla="*/ 237 h 291"/>
                <a:gd name="T10" fmla="*/ 3118 w 3118"/>
                <a:gd name="T11" fmla="*/ 291 h 291"/>
                <a:gd name="T12" fmla="*/ 0 60000 65536"/>
                <a:gd name="T13" fmla="*/ 0 60000 65536"/>
                <a:gd name="T14" fmla="*/ 0 60000 65536"/>
                <a:gd name="T15" fmla="*/ 0 60000 65536"/>
                <a:gd name="T16" fmla="*/ 0 60000 65536"/>
                <a:gd name="T17" fmla="*/ 0 60000 65536"/>
                <a:gd name="T18" fmla="*/ 0 w 3118"/>
                <a:gd name="T19" fmla="*/ 0 h 291"/>
                <a:gd name="T20" fmla="*/ 3118 w 3118"/>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3118" h="291">
                  <a:moveTo>
                    <a:pt x="0" y="0"/>
                  </a:moveTo>
                  <a:lnTo>
                    <a:pt x="500" y="91"/>
                  </a:lnTo>
                  <a:lnTo>
                    <a:pt x="891" y="137"/>
                  </a:lnTo>
                  <a:lnTo>
                    <a:pt x="1427" y="173"/>
                  </a:lnTo>
                  <a:lnTo>
                    <a:pt x="2345" y="237"/>
                  </a:lnTo>
                  <a:lnTo>
                    <a:pt x="3118" y="291"/>
                  </a:lnTo>
                </a:path>
              </a:pathLst>
            </a:custGeom>
            <a:noFill/>
            <a:ln w="28575">
              <a:solidFill>
                <a:srgbClr val="FF0000"/>
              </a:solidFill>
              <a:round/>
              <a:headEnd/>
              <a:tailEnd/>
            </a:ln>
          </p:spPr>
          <p:txBody>
            <a:bodyPr wrap="none" anchor="ctr"/>
            <a:lstStyle/>
            <a:p>
              <a:endParaRPr lang="es-CO"/>
            </a:p>
          </p:txBody>
        </p:sp>
        <p:sp>
          <p:nvSpPr>
            <p:cNvPr id="1033" name="Freeform 12"/>
            <p:cNvSpPr>
              <a:spLocks/>
            </p:cNvSpPr>
            <p:nvPr/>
          </p:nvSpPr>
          <p:spPr bwMode="auto">
            <a:xfrm>
              <a:off x="2609" y="3164"/>
              <a:ext cx="415" cy="916"/>
            </a:xfrm>
            <a:custGeom>
              <a:avLst/>
              <a:gdLst>
                <a:gd name="T0" fmla="*/ 0 w 415"/>
                <a:gd name="T1" fmla="*/ 0 h 916"/>
                <a:gd name="T2" fmla="*/ 223 w 415"/>
                <a:gd name="T3" fmla="*/ 532 h 916"/>
                <a:gd name="T4" fmla="*/ 415 w 415"/>
                <a:gd name="T5" fmla="*/ 916 h 916"/>
                <a:gd name="T6" fmla="*/ 0 60000 65536"/>
                <a:gd name="T7" fmla="*/ 0 60000 65536"/>
                <a:gd name="T8" fmla="*/ 0 60000 65536"/>
                <a:gd name="T9" fmla="*/ 0 w 415"/>
                <a:gd name="T10" fmla="*/ 0 h 916"/>
                <a:gd name="T11" fmla="*/ 415 w 415"/>
                <a:gd name="T12" fmla="*/ 916 h 916"/>
              </a:gdLst>
              <a:ahLst/>
              <a:cxnLst>
                <a:cxn ang="T6">
                  <a:pos x="T0" y="T1"/>
                </a:cxn>
                <a:cxn ang="T7">
                  <a:pos x="T2" y="T3"/>
                </a:cxn>
                <a:cxn ang="T8">
                  <a:pos x="T4" y="T5"/>
                </a:cxn>
              </a:cxnLst>
              <a:rect l="T9" t="T10" r="T11" b="T12"/>
              <a:pathLst>
                <a:path w="415" h="916">
                  <a:moveTo>
                    <a:pt x="0" y="0"/>
                  </a:moveTo>
                  <a:lnTo>
                    <a:pt x="223" y="532"/>
                  </a:lnTo>
                  <a:lnTo>
                    <a:pt x="415" y="916"/>
                  </a:lnTo>
                </a:path>
              </a:pathLst>
            </a:custGeom>
            <a:noFill/>
            <a:ln w="28575">
              <a:solidFill>
                <a:srgbClr val="FF0000"/>
              </a:solidFill>
              <a:round/>
              <a:headEnd/>
              <a:tailEnd/>
            </a:ln>
          </p:spPr>
          <p:txBody>
            <a:bodyPr wrap="none" anchor="ctr"/>
            <a:lstStyle/>
            <a:p>
              <a:endParaRPr lang="es-CO"/>
            </a:p>
          </p:txBody>
        </p:sp>
        <p:sp>
          <p:nvSpPr>
            <p:cNvPr id="1034" name="Line 13"/>
            <p:cNvSpPr>
              <a:spLocks noChangeShapeType="1"/>
            </p:cNvSpPr>
            <p:nvPr/>
          </p:nvSpPr>
          <p:spPr bwMode="auto">
            <a:xfrm flipH="1" flipV="1">
              <a:off x="2880" y="3552"/>
              <a:ext cx="288" cy="528"/>
            </a:xfrm>
            <a:prstGeom prst="line">
              <a:avLst/>
            </a:prstGeom>
            <a:noFill/>
            <a:ln w="28575">
              <a:solidFill>
                <a:srgbClr val="FF0000"/>
              </a:solidFill>
              <a:round/>
              <a:headEnd/>
              <a:tailEnd type="triangle" w="med" len="med"/>
            </a:ln>
          </p:spPr>
          <p:txBody>
            <a:bodyPr wrap="none" anchor="ctr"/>
            <a:lstStyle/>
            <a:p>
              <a:endParaRPr lang="es-CO"/>
            </a:p>
          </p:txBody>
        </p:sp>
        <p:sp>
          <p:nvSpPr>
            <p:cNvPr id="1035" name="Line 14"/>
            <p:cNvSpPr>
              <a:spLocks noChangeShapeType="1"/>
            </p:cNvSpPr>
            <p:nvPr/>
          </p:nvSpPr>
          <p:spPr bwMode="auto">
            <a:xfrm>
              <a:off x="3792" y="3072"/>
              <a:ext cx="480" cy="49"/>
            </a:xfrm>
            <a:prstGeom prst="line">
              <a:avLst/>
            </a:prstGeom>
            <a:noFill/>
            <a:ln w="28575">
              <a:solidFill>
                <a:srgbClr val="FF0000"/>
              </a:solidFill>
              <a:round/>
              <a:headEnd/>
              <a:tailEnd type="triangle" w="med" len="med"/>
            </a:ln>
          </p:spPr>
          <p:txBody>
            <a:bodyPr wrap="none" anchor="ctr"/>
            <a:lstStyle/>
            <a:p>
              <a:endParaRPr lang="es-CO"/>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590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3"/>
          <p:cNvPicPr>
            <a:picLocks noChangeAspect="1" noChangeArrowheads="1"/>
          </p:cNvPicPr>
          <p:nvPr/>
        </p:nvPicPr>
        <p:blipFill>
          <a:blip r:embed="rId2"/>
          <a:srcRect/>
          <a:stretch>
            <a:fillRect/>
          </a:stretch>
        </p:blipFill>
        <p:spPr bwMode="auto">
          <a:xfrm>
            <a:off x="285750" y="285750"/>
            <a:ext cx="4143375" cy="2774950"/>
          </a:xfrm>
          <a:prstGeom prst="rect">
            <a:avLst/>
          </a:prstGeom>
          <a:noFill/>
          <a:ln w="9525">
            <a:noFill/>
            <a:miter lim="800000"/>
            <a:headEnd/>
            <a:tailEnd/>
          </a:ln>
        </p:spPr>
      </p:pic>
      <p:pic>
        <p:nvPicPr>
          <p:cNvPr id="136195" name="Picture 6"/>
          <p:cNvPicPr>
            <a:picLocks noChangeAspect="1" noChangeArrowheads="1"/>
          </p:cNvPicPr>
          <p:nvPr/>
        </p:nvPicPr>
        <p:blipFill>
          <a:blip r:embed="rId3"/>
          <a:srcRect/>
          <a:stretch>
            <a:fillRect/>
          </a:stretch>
        </p:blipFill>
        <p:spPr bwMode="auto">
          <a:xfrm>
            <a:off x="3786188" y="3357563"/>
            <a:ext cx="4724400" cy="313213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srcRect/>
          <a:stretch>
            <a:fillRect/>
          </a:stretch>
        </p:blipFill>
        <p:spPr bwMode="auto">
          <a:xfrm>
            <a:off x="731838" y="1214438"/>
            <a:ext cx="7680325" cy="417512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srcRect/>
          <a:stretch>
            <a:fillRect/>
          </a:stretch>
        </p:blipFill>
        <p:spPr bwMode="auto">
          <a:xfrm>
            <a:off x="1554163" y="1322388"/>
            <a:ext cx="6035675" cy="4068762"/>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163513" y="146050"/>
            <a:ext cx="8816975" cy="642302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1736725" y="1223963"/>
            <a:ext cx="5668963" cy="4267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a:srcRect/>
          <a:stretch>
            <a:fillRect/>
          </a:stretch>
        </p:blipFill>
        <p:spPr bwMode="auto">
          <a:xfrm>
            <a:off x="838200" y="736600"/>
            <a:ext cx="7467600" cy="554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808038" y="663575"/>
            <a:ext cx="7527925" cy="538797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a:srcRect/>
          <a:stretch>
            <a:fillRect/>
          </a:stretch>
        </p:blipFill>
        <p:spPr bwMode="auto">
          <a:xfrm>
            <a:off x="631825" y="928688"/>
            <a:ext cx="7878763" cy="5265737"/>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srcRect/>
          <a:stretch>
            <a:fillRect/>
          </a:stretch>
        </p:blipFill>
        <p:spPr bwMode="auto">
          <a:xfrm>
            <a:off x="593725" y="369888"/>
            <a:ext cx="7954963" cy="5973762"/>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a:stretch>
            <a:fillRect/>
          </a:stretch>
        </p:blipFill>
        <p:spPr bwMode="auto">
          <a:xfrm>
            <a:off x="623888" y="596900"/>
            <a:ext cx="7894637" cy="5927725"/>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a:srcRect/>
          <a:stretch>
            <a:fillRect/>
          </a:stretch>
        </p:blipFill>
        <p:spPr bwMode="auto">
          <a:xfrm>
            <a:off x="-3175" y="117475"/>
            <a:ext cx="9151938" cy="67818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a:srcRect/>
          <a:stretch>
            <a:fillRect/>
          </a:stretch>
        </p:blipFill>
        <p:spPr bwMode="auto">
          <a:xfrm>
            <a:off x="214282" y="357166"/>
            <a:ext cx="4960937" cy="3298825"/>
          </a:xfrm>
          <a:prstGeom prst="rect">
            <a:avLst/>
          </a:prstGeom>
          <a:noFill/>
          <a:ln w="9525">
            <a:noFill/>
            <a:miter lim="800000"/>
            <a:headEnd/>
            <a:tailEnd/>
          </a:ln>
          <a:effectLst/>
        </p:spPr>
      </p:pic>
      <p:pic>
        <p:nvPicPr>
          <p:cNvPr id="34818" name="Picture 2"/>
          <p:cNvPicPr>
            <a:picLocks noChangeAspect="1" noChangeArrowheads="1"/>
          </p:cNvPicPr>
          <p:nvPr/>
        </p:nvPicPr>
        <p:blipFill>
          <a:blip r:embed="rId3"/>
          <a:srcRect/>
          <a:stretch>
            <a:fillRect/>
          </a:stretch>
        </p:blipFill>
        <p:spPr bwMode="auto">
          <a:xfrm>
            <a:off x="4857752" y="3500438"/>
            <a:ext cx="3940175" cy="317817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547813" y="476250"/>
            <a:ext cx="6408737" cy="655638"/>
          </a:xfrm>
          <a:prstGeom prst="rect">
            <a:avLst/>
          </a:prstGeom>
          <a:noFill/>
          <a:ln w="9525">
            <a:noFill/>
            <a:miter lim="800000"/>
            <a:headEnd/>
            <a:tailEnd/>
          </a:ln>
        </p:spPr>
        <p:txBody>
          <a:bodyPr bIns="0" anchor="ctr">
            <a:spAutoFit/>
          </a:bodyPr>
          <a:lstStyle/>
          <a:p>
            <a:pPr algn="ctr"/>
            <a:r>
              <a:rPr lang="es-ES" sz="2000" b="1">
                <a:solidFill>
                  <a:schemeClr val="tx2"/>
                </a:solidFill>
                <a:latin typeface="Arial" pitchFamily="34" charset="0"/>
                <a:ea typeface="Times New Roman" pitchFamily="18" charset="0"/>
                <a:cs typeface="Tahoma" pitchFamily="34" charset="0"/>
              </a:rPr>
              <a:t>COMPARACIÓN ENTRE DIACLASAS Y FALLAS</a:t>
            </a:r>
          </a:p>
          <a:p>
            <a:pPr eaLnBrk="0" hangingPunct="0"/>
            <a:endParaRPr lang="es-ES" sz="2000">
              <a:solidFill>
                <a:schemeClr val="tx2"/>
              </a:solidFill>
              <a:latin typeface="Arial" pitchFamily="34" charset="0"/>
              <a:ea typeface="Times New Roman" pitchFamily="18" charset="0"/>
              <a:cs typeface="Tahoma" pitchFamily="34" charset="0"/>
            </a:endParaRPr>
          </a:p>
        </p:txBody>
      </p:sp>
      <p:graphicFrame>
        <p:nvGraphicFramePr>
          <p:cNvPr id="151708" name="Group 156"/>
          <p:cNvGraphicFramePr>
            <a:graphicFrameLocks noGrp="1"/>
          </p:cNvGraphicFramePr>
          <p:nvPr/>
        </p:nvGraphicFramePr>
        <p:xfrm>
          <a:off x="755650" y="1412875"/>
          <a:ext cx="7489825" cy="3657600"/>
        </p:xfrm>
        <a:graphic>
          <a:graphicData uri="http://schemas.openxmlformats.org/drawingml/2006/table">
            <a:tbl>
              <a:tblPr/>
              <a:tblGrid>
                <a:gridCol w="3887788"/>
                <a:gridCol w="3602037"/>
              </a:tblGrid>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Fallas</a:t>
                      </a:r>
                      <a:endParaRPr kumimoji="0" lang="es-ES" sz="1800" b="0" i="0" u="none" strike="noStrike" cap="none" normalizeH="0" baseline="0" dirty="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diaclasas</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Times New Roman" pitchFamily="18" charset="0"/>
                          <a:cs typeface="Tahoma" pitchFamily="34" charset="0"/>
                        </a:rPr>
                        <a:t>Con desplazamiento</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No tiene desplazamiento</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estrías</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No hay</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6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Brechas de fallas/ Milonitas/ Cataclastitas</a:t>
                      </a:r>
                      <a:endParaRPr kumimoji="0" lang="es-ES" sz="16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No hay</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Arrastres</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No hay</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Talvez relleno</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Talvez con relleno</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Menos frecuentes</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Mas frecuentes</a:t>
                      </a:r>
                      <a:endParaRPr kumimoji="0" lang="es-ES" sz="1800" b="0" i="0" u="none" strike="noStrike" cap="none" normalizeH="0" baseline="0" dirty="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Mas extensas</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Mas pequeñas</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Superficie liza</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Superficie rugosa</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s-ES" sz="1800" b="0" i="0" u="none" strike="noStrike" cap="none" normalizeH="0" baseline="0" smtClean="0">
                          <a:ln>
                            <a:noFill/>
                          </a:ln>
                          <a:solidFill>
                            <a:schemeClr val="tx2"/>
                          </a:solidFill>
                          <a:effectLst>
                            <a:outerShdw blurRad="38100" dist="38100" dir="2700000" algn="tl">
                              <a:srgbClr val="000000"/>
                            </a:outerShdw>
                          </a:effectLst>
                          <a:latin typeface="Tahoma" pitchFamily="34" charset="0"/>
                          <a:ea typeface="Arial Unicode MS" pitchFamily="34" charset="-128"/>
                          <a:cs typeface="Tahoma" pitchFamily="34" charset="0"/>
                        </a:rPr>
                        <a:t>Zona de falla blanda</a:t>
                      </a:r>
                      <a:endParaRPr kumimoji="0" lang="es-ES"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a typeface="Arial Unicode MS" pitchFamily="34" charset="-128"/>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CO" sz="1800" b="0" i="0" u="none" strike="noStrike" cap="none" normalizeH="0" baseline="0" smtClean="0">
                        <a:ln>
                          <a:noFill/>
                        </a:ln>
                        <a:solidFill>
                          <a:schemeClr val="tx2"/>
                        </a:solidFill>
                        <a:effectLst>
                          <a:outerShdw blurRad="38100" dist="38100" dir="2700000" algn="tl">
                            <a:srgbClr val="000000"/>
                          </a:outerShdw>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7494" name="Rectangle 150"/>
          <p:cNvSpPr>
            <a:spLocks noChangeArrowheads="1"/>
          </p:cNvSpPr>
          <p:nvPr/>
        </p:nvSpPr>
        <p:spPr bwMode="auto">
          <a:xfrm>
            <a:off x="0" y="5737225"/>
            <a:ext cx="9144000" cy="0"/>
          </a:xfrm>
          <a:prstGeom prst="rect">
            <a:avLst/>
          </a:prstGeom>
          <a:noFill/>
          <a:ln w="9525">
            <a:noFill/>
            <a:miter lim="800000"/>
            <a:headEnd/>
            <a:tailEnd/>
          </a:ln>
        </p:spPr>
        <p:txBody>
          <a:bodyPr wrap="none" anchor="ctr">
            <a:spAutoFit/>
          </a:bodyPr>
          <a:lstStyle/>
          <a:p>
            <a:endParaRPr lang="es-CO" sz="2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6513" y="260350"/>
            <a:ext cx="9217026" cy="2044700"/>
          </a:xfrm>
          <a:prstGeom prst="rect">
            <a:avLst/>
          </a:prstGeom>
          <a:noFill/>
          <a:ln w="9525">
            <a:noFill/>
            <a:miter lim="800000"/>
            <a:headEnd/>
            <a:tailEnd/>
          </a:ln>
        </p:spPr>
        <p:txBody>
          <a:bodyPr>
            <a:spAutoFit/>
          </a:bodyPr>
          <a:lstStyle/>
          <a:p>
            <a:pPr>
              <a:spcBef>
                <a:spcPct val="50000"/>
              </a:spcBef>
            </a:pPr>
            <a:r>
              <a:rPr lang="es-ES" sz="1600" b="1" u="sng">
                <a:solidFill>
                  <a:srgbClr val="FF9900"/>
                </a:solidFill>
                <a:latin typeface="Arial" pitchFamily="34" charset="0"/>
              </a:rPr>
              <a:t>Milonita</a:t>
            </a:r>
            <a:r>
              <a:rPr lang="es-ES" sz="1600">
                <a:solidFill>
                  <a:srgbClr val="FF9900"/>
                </a:solidFill>
                <a:latin typeface="Arial" pitchFamily="34" charset="0"/>
              </a:rPr>
              <a:t> </a:t>
            </a:r>
            <a:r>
              <a:rPr lang="es-ES" sz="1600">
                <a:solidFill>
                  <a:schemeClr val="bg1"/>
                </a:solidFill>
                <a:latin typeface="Arial" pitchFamily="34" charset="0"/>
              </a:rPr>
              <a:t> </a:t>
            </a:r>
            <a:r>
              <a:rPr lang="es-ES" sz="1600">
                <a:solidFill>
                  <a:schemeClr val="tx2"/>
                </a:solidFill>
                <a:latin typeface="Arial" pitchFamily="34" charset="0"/>
              </a:rPr>
              <a:t>generalmente el fallamiento no esta restringido  al movimiento de la falla en un solo plano, sino que cubre zona o áreas que van desde centímetros a metros donde la roca ha sido trituradaLa milonita es una roca metamórfica que se formó por las fuerzas tectónicas. Los minerales (cuarzo) se ve elongado hacia la dirección principal del movimiento. Milonitas son generalmente dura y bien resistente contra la meteorización.  </a:t>
            </a:r>
            <a:br>
              <a:rPr lang="es-ES" sz="1600">
                <a:solidFill>
                  <a:schemeClr val="tx2"/>
                </a:solidFill>
                <a:latin typeface="Arial" pitchFamily="34" charset="0"/>
              </a:rPr>
            </a:br>
            <a:r>
              <a:rPr lang="es-ES" sz="2400">
                <a:solidFill>
                  <a:schemeClr val="tx2"/>
                </a:solidFill>
                <a:latin typeface="Times New Roman" pitchFamily="18" charset="0"/>
              </a:rPr>
              <a:t/>
            </a:r>
            <a:br>
              <a:rPr lang="es-ES" sz="2400">
                <a:solidFill>
                  <a:schemeClr val="tx2"/>
                </a:solidFill>
                <a:latin typeface="Times New Roman" pitchFamily="18" charset="0"/>
              </a:rPr>
            </a:br>
            <a:endParaRPr lang="es-ES" sz="2400">
              <a:solidFill>
                <a:schemeClr val="tx2"/>
              </a:solidFill>
              <a:latin typeface="Times New Roman" pitchFamily="18" charset="0"/>
            </a:endParaRPr>
          </a:p>
        </p:txBody>
      </p:sp>
      <p:pic>
        <p:nvPicPr>
          <p:cNvPr id="78851" name="Picture 3" descr="Milonita"/>
          <p:cNvPicPr>
            <a:picLocks noChangeAspect="1" noChangeArrowheads="1"/>
          </p:cNvPicPr>
          <p:nvPr/>
        </p:nvPicPr>
        <p:blipFill>
          <a:blip r:embed="rId2"/>
          <a:srcRect/>
          <a:stretch>
            <a:fillRect/>
          </a:stretch>
        </p:blipFill>
        <p:spPr bwMode="auto">
          <a:xfrm>
            <a:off x="2268538" y="2060575"/>
            <a:ext cx="5040312" cy="29781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2"/>
          <a:srcRect/>
          <a:stretch>
            <a:fillRect/>
          </a:stretch>
        </p:blipFill>
        <p:spPr bwMode="auto">
          <a:xfrm>
            <a:off x="0" y="0"/>
            <a:ext cx="5505450" cy="3838575"/>
          </a:xfrm>
          <a:prstGeom prst="rect">
            <a:avLst/>
          </a:prstGeom>
          <a:noFill/>
          <a:ln w="9525">
            <a:noFill/>
            <a:miter lim="800000"/>
            <a:headEnd/>
            <a:tailEnd/>
          </a:ln>
        </p:spPr>
      </p:pic>
      <p:sp>
        <p:nvSpPr>
          <p:cNvPr id="79875" name="Text Box 5"/>
          <p:cNvSpPr txBox="1">
            <a:spLocks noChangeArrowheads="1"/>
          </p:cNvSpPr>
          <p:nvPr/>
        </p:nvSpPr>
        <p:spPr bwMode="auto">
          <a:xfrm>
            <a:off x="250825" y="3860800"/>
            <a:ext cx="1974850" cy="366713"/>
          </a:xfrm>
          <a:prstGeom prst="rect">
            <a:avLst/>
          </a:prstGeom>
          <a:noFill/>
          <a:ln w="9525">
            <a:noFill/>
            <a:miter lim="800000"/>
            <a:headEnd/>
            <a:tailEnd/>
          </a:ln>
        </p:spPr>
        <p:txBody>
          <a:bodyPr wrap="none">
            <a:spAutoFit/>
          </a:bodyPr>
          <a:lstStyle/>
          <a:p>
            <a:r>
              <a:rPr lang="es-ES_tradnl">
                <a:latin typeface="Arial" pitchFamily="34" charset="0"/>
              </a:rPr>
              <a:t>Rocas Miloníticas</a:t>
            </a:r>
            <a:endParaRPr lang="es-ES">
              <a:latin typeface="Arial" pitchFamily="34" charset="0"/>
            </a:endParaRPr>
          </a:p>
        </p:txBody>
      </p:sp>
      <p:pic>
        <p:nvPicPr>
          <p:cNvPr id="79876" name="Picture 8"/>
          <p:cNvPicPr>
            <a:picLocks noChangeAspect="1" noChangeArrowheads="1"/>
          </p:cNvPicPr>
          <p:nvPr/>
        </p:nvPicPr>
        <p:blipFill>
          <a:blip r:embed="rId3"/>
          <a:srcRect/>
          <a:stretch>
            <a:fillRect/>
          </a:stretch>
        </p:blipFill>
        <p:spPr bwMode="auto">
          <a:xfrm>
            <a:off x="5867400" y="0"/>
            <a:ext cx="2362200" cy="3352800"/>
          </a:xfrm>
          <a:prstGeom prst="rect">
            <a:avLst/>
          </a:prstGeom>
          <a:noFill/>
          <a:ln w="9525">
            <a:noFill/>
            <a:miter lim="800000"/>
            <a:headEnd/>
            <a:tailEnd/>
          </a:ln>
        </p:spPr>
      </p:pic>
      <p:pic>
        <p:nvPicPr>
          <p:cNvPr id="79877" name="Picture 9"/>
          <p:cNvPicPr>
            <a:picLocks noChangeAspect="1" noChangeArrowheads="1"/>
          </p:cNvPicPr>
          <p:nvPr/>
        </p:nvPicPr>
        <p:blipFill>
          <a:blip r:embed="rId4"/>
          <a:srcRect/>
          <a:stretch>
            <a:fillRect/>
          </a:stretch>
        </p:blipFill>
        <p:spPr bwMode="auto">
          <a:xfrm>
            <a:off x="4048125" y="3114675"/>
            <a:ext cx="5095875" cy="3743325"/>
          </a:xfrm>
          <a:prstGeom prst="rect">
            <a:avLst/>
          </a:prstGeom>
          <a:noFill/>
          <a:ln w="9525">
            <a:noFill/>
            <a:miter lim="800000"/>
            <a:headEnd/>
            <a:tailEnd/>
          </a:ln>
        </p:spPr>
      </p:pic>
      <p:pic>
        <p:nvPicPr>
          <p:cNvPr id="79878" name="Picture 10"/>
          <p:cNvPicPr>
            <a:picLocks noChangeAspect="1" noChangeArrowheads="1"/>
          </p:cNvPicPr>
          <p:nvPr/>
        </p:nvPicPr>
        <p:blipFill>
          <a:blip r:embed="rId5"/>
          <a:srcRect/>
          <a:stretch>
            <a:fillRect/>
          </a:stretch>
        </p:blipFill>
        <p:spPr bwMode="auto">
          <a:xfrm>
            <a:off x="179388" y="4343400"/>
            <a:ext cx="3819525" cy="2514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1208</Words>
  <Application>Microsoft Office PowerPoint</Application>
  <PresentationFormat>Presentación en pantalla (4:3)</PresentationFormat>
  <Paragraphs>131</Paragraphs>
  <Slides>76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76</vt:i4>
      </vt:variant>
    </vt:vector>
  </HeadingPairs>
  <TitlesOfParts>
    <vt:vector size="78" baseType="lpstr">
      <vt:lpstr>Tema de Office</vt:lpstr>
      <vt:lpstr>Foto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Elias Rojas</dc:creator>
  <cp:lastModifiedBy>Elias Rojas</cp:lastModifiedBy>
  <cp:revision>1</cp:revision>
  <dcterms:created xsi:type="dcterms:W3CDTF">2011-07-21T23:16:13Z</dcterms:created>
  <dcterms:modified xsi:type="dcterms:W3CDTF">2011-07-21T23:19:06Z</dcterms:modified>
</cp:coreProperties>
</file>